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6" r:id="rId4"/>
  </p:sldMasterIdLst>
  <p:notesMasterIdLst>
    <p:notesMasterId r:id="rId32"/>
  </p:notesMasterIdLst>
  <p:sldIdLst>
    <p:sldId id="256" r:id="rId5"/>
    <p:sldId id="257" r:id="rId6"/>
    <p:sldId id="259" r:id="rId7"/>
    <p:sldId id="258" r:id="rId8"/>
    <p:sldId id="261" r:id="rId9"/>
    <p:sldId id="262" r:id="rId10"/>
    <p:sldId id="263" r:id="rId11"/>
    <p:sldId id="260" r:id="rId12"/>
    <p:sldId id="264" r:id="rId13"/>
    <p:sldId id="265" r:id="rId14"/>
    <p:sldId id="266" r:id="rId15"/>
    <p:sldId id="267" r:id="rId16"/>
    <p:sldId id="268" r:id="rId17"/>
    <p:sldId id="270" r:id="rId18"/>
    <p:sldId id="269" r:id="rId19"/>
    <p:sldId id="271" r:id="rId20"/>
    <p:sldId id="274" r:id="rId21"/>
    <p:sldId id="284" r:id="rId22"/>
    <p:sldId id="282" r:id="rId23"/>
    <p:sldId id="283" r:id="rId24"/>
    <p:sldId id="273" r:id="rId25"/>
    <p:sldId id="275" r:id="rId26"/>
    <p:sldId id="276" r:id="rId27"/>
    <p:sldId id="278" r:id="rId28"/>
    <p:sldId id="279" r:id="rId29"/>
    <p:sldId id="280" r:id="rId30"/>
    <p:sldId id="28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Государственная социальная стипендия" id="{8229B1D6-A569-4391-9F1F-BC9F160065BF}">
          <p14:sldIdLst>
            <p14:sldId id="256"/>
            <p14:sldId id="257"/>
            <p14:sldId id="259"/>
            <p14:sldId id="258"/>
            <p14:sldId id="261"/>
            <p14:sldId id="262"/>
            <p14:sldId id="263"/>
            <p14:sldId id="260"/>
            <p14:sldId id="264"/>
            <p14:sldId id="265"/>
            <p14:sldId id="266"/>
            <p14:sldId id="267"/>
            <p14:sldId id="268"/>
            <p14:sldId id="270"/>
            <p14:sldId id="269"/>
            <p14:sldId id="271"/>
            <p14:sldId id="274"/>
            <p14:sldId id="284"/>
          </p14:sldIdLst>
        </p14:section>
        <p14:section name="Социальная стипендия в повышенном размере" id="{5F460008-5D07-4EA3-870B-5C1F407C9C95}">
          <p14:sldIdLst>
            <p14:sldId id="282"/>
            <p14:sldId id="283"/>
          </p14:sldIdLst>
        </p14:section>
        <p14:section name="Материальная поддержка" id="{CAC3443A-7B67-42C2-8FF3-C8DBC604F195}">
          <p14:sldIdLst>
            <p14:sldId id="273"/>
            <p14:sldId id="275"/>
            <p14:sldId id="276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верина Иллона Игоревна" initials="АИИ" lastIdx="2" clrIdx="0">
    <p:extLst>
      <p:ext uri="{19B8F6BF-5375-455C-9EA6-DF929625EA0E}">
        <p15:presenceInfo xmlns:p15="http://schemas.microsoft.com/office/powerpoint/2012/main" userId="S-1-5-21-2671715873-3549034840-2198240004-151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3066" autoAdjust="0"/>
  </p:normalViewPr>
  <p:slideViewPr>
    <p:cSldViewPr snapToGrid="0">
      <p:cViewPr varScale="1">
        <p:scale>
          <a:sx n="110" d="100"/>
          <a:sy n="110" d="100"/>
        </p:scale>
        <p:origin x="4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65796-6188-4109-9713-5B0CE34F2BA0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A02D-1D3A-42F9-AC0A-5D3CC9B07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48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7A02D-1D3A-42F9-AC0A-5D3CC9B072C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09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74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78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37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8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102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20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207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56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3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684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999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8B7E6E5-EE18-4370-8824-745B06A93DF6}" type="datetimeFigureOut">
              <a:rPr lang="ru-RU" smtClean="0"/>
              <a:t>04.09.2025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92731F4-8074-4057-AE16-6628A14AA9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11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984185B813072AD58A05C5F102D1D16F2A411576DA6B131418B2254B43D917CF72F0B2D3D424F3EEE0754F100598AE87C1ABC5958554366Ea0J7H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43" y="1717191"/>
            <a:ext cx="11928762" cy="2590800"/>
          </a:xfrm>
        </p:spPr>
        <p:txBody>
          <a:bodyPr/>
          <a:lstStyle/>
          <a:p>
            <a:r>
              <a:rPr lang="ru-RU" sz="4400" dirty="0"/>
              <a:t>государственная социальная стипендия студентам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442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http://www.pravoslavie.ru/sas/image/100470/47060.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0" y="850231"/>
            <a:ext cx="6956300" cy="503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251032" y="2503478"/>
            <a:ext cx="4483768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3</a:t>
            </a:r>
            <a:r>
              <a:rPr lang="en-US" sz="2400" dirty="0"/>
              <a:t>0</a:t>
            </a:r>
            <a:r>
              <a:rPr lang="ru-RU" sz="2400" dirty="0"/>
              <a:t>.</a:t>
            </a:r>
            <a:r>
              <a:rPr lang="en-US" sz="2400" dirty="0"/>
              <a:t>11</a:t>
            </a:r>
            <a:r>
              <a:rPr lang="ru-RU" sz="2400" dirty="0"/>
              <a:t>.201</a:t>
            </a:r>
            <a:r>
              <a:rPr lang="en-US" sz="2400" dirty="0"/>
              <a:t>1</a:t>
            </a:r>
            <a:r>
              <a:rPr lang="ru-RU" sz="2400" dirty="0"/>
              <a:t> г.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38687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5137" y="2327710"/>
            <a:ext cx="10058400" cy="3931920"/>
          </a:xfrm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https://don24.ru/uploads/2019/09/%D0%BA%D1%80%D0%B8%D0%BC%D0%B8%D0%BD%D0%B0%D0%BB-A353Gn9zF4l09YbYhu9Ir1ttMcxtxVay/%D0%A1%D0%BD%D0%B8%D0%BC%D0%BE%D0%BA-%D1%8D%D0%BA%D1%80%D0%B0%D0%BD%D0%B0-2019-0-qZjjzMiE1CShl-FktXxXp75ita6bJWQ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80" y="1328394"/>
            <a:ext cx="7238107" cy="38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427495" y="2521712"/>
            <a:ext cx="4483768" cy="1771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</a:t>
            </a:r>
            <a:r>
              <a:rPr lang="en-US" sz="2400" dirty="0"/>
              <a:t>31</a:t>
            </a:r>
            <a:r>
              <a:rPr lang="ru-RU" sz="2400" dirty="0"/>
              <a:t>.</a:t>
            </a:r>
            <a:r>
              <a:rPr lang="en-US" sz="2400" dirty="0"/>
              <a:t>08 </a:t>
            </a:r>
            <a:r>
              <a:rPr lang="ru-RU" sz="2400" dirty="0"/>
              <a:t>года окончания обучения.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50886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2761" y="803710"/>
            <a:ext cx="4283243" cy="3931920"/>
          </a:xfrm>
        </p:spPr>
        <p:txBody>
          <a:bodyPr/>
          <a:lstStyle/>
          <a:p>
            <a:r>
              <a:rPr lang="ru-RU" dirty="0"/>
              <a:t>Инвалиды 3 группы имеют право на ГСС только в случае, если в причине инвалидности указано «Инвалидность с детства»!</a:t>
            </a:r>
          </a:p>
          <a:p>
            <a:endParaRPr lang="ru-RU" dirty="0"/>
          </a:p>
        </p:txBody>
      </p:sp>
      <p:pic>
        <p:nvPicPr>
          <p:cNvPr id="5124" name="Picture 4" descr="https://finansopyt.ru/wp-content/uploads/2018/12/blobid15440070794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6"/>
          <a:stretch/>
        </p:blipFill>
        <p:spPr bwMode="auto">
          <a:xfrm>
            <a:off x="315996" y="681989"/>
            <a:ext cx="7143750" cy="515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315996" y="681989"/>
            <a:ext cx="7143750" cy="5029000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315996" y="681989"/>
            <a:ext cx="7143750" cy="5157337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15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510753"/>
              </p:ext>
            </p:extLst>
          </p:nvPr>
        </p:nvGraphicFramePr>
        <p:xfrm>
          <a:off x="240632" y="262785"/>
          <a:ext cx="11707092" cy="631447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91326">
                  <a:extLst>
                    <a:ext uri="{9D8B030D-6E8A-4147-A177-3AD203B41FA5}">
                      <a16:colId xmlns:a16="http://schemas.microsoft.com/office/drawing/2014/main" val="138509609"/>
                    </a:ext>
                  </a:extLst>
                </a:gridCol>
                <a:gridCol w="6384758">
                  <a:extLst>
                    <a:ext uri="{9D8B030D-6E8A-4147-A177-3AD203B41FA5}">
                      <a16:colId xmlns:a16="http://schemas.microsoft.com/office/drawing/2014/main" val="3134037149"/>
                    </a:ext>
                  </a:extLst>
                </a:gridCol>
                <a:gridCol w="2531008">
                  <a:extLst>
                    <a:ext uri="{9D8B030D-6E8A-4147-A177-3AD203B41FA5}">
                      <a16:colId xmlns:a16="http://schemas.microsoft.com/office/drawing/2014/main" val="2673627986"/>
                    </a:ext>
                  </a:extLst>
                </a:gridCol>
              </a:tblGrid>
              <a:tr h="37538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Подтверждающие документы: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Период назначения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645878"/>
                  </a:ext>
                </a:extLst>
              </a:tr>
              <a:tr h="2492503"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подвергшиеся воздействию радиации вследствие катастрофы на Чернобыльской АЭС и иных радиационных катастроф, вследствие ядерных испытаний на Семипалатинском полигоне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специальное удостоверение единого образца для граждан, подвергшихся воздействию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радиации вследствие катастрофы на Чернобыльской АЭС , справка о проживании в зоне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2835305"/>
                  </a:ext>
                </a:extLst>
              </a:tr>
              <a:tr h="22522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dirty="0"/>
                        <a:t>студенты, являющиеся инвалидами вследствие военной травмы или заболевания, полученных в период прохождения военной службы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справка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учреждения медико-социальной экспертизы, в которой указано, что причина инвалидности – военная травма или заболевание получено в период военной службы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с даты представления подтверждающего документа 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месяц прекращения действия справки или </a:t>
                      </a:r>
                      <a:r>
                        <a:rPr lang="ru-RU" sz="1500" dirty="0"/>
                        <a:t>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8916523"/>
                  </a:ext>
                </a:extLst>
              </a:tr>
              <a:tr h="1194332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500" dirty="0"/>
                        <a:t>ветераны боевых действий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удостоверение ветерана боевых действий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с даты представления подтверждающего документа 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1085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541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4228491"/>
              </p:ext>
            </p:extLst>
          </p:nvPr>
        </p:nvGraphicFramePr>
        <p:xfrm>
          <a:off x="240632" y="262784"/>
          <a:ext cx="11707092" cy="633052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91326">
                  <a:extLst>
                    <a:ext uri="{9D8B030D-6E8A-4147-A177-3AD203B41FA5}">
                      <a16:colId xmlns:a16="http://schemas.microsoft.com/office/drawing/2014/main" val="138509609"/>
                    </a:ext>
                  </a:extLst>
                </a:gridCol>
                <a:gridCol w="6384758">
                  <a:extLst>
                    <a:ext uri="{9D8B030D-6E8A-4147-A177-3AD203B41FA5}">
                      <a16:colId xmlns:a16="http://schemas.microsoft.com/office/drawing/2014/main" val="3134037149"/>
                    </a:ext>
                  </a:extLst>
                </a:gridCol>
                <a:gridCol w="2531008">
                  <a:extLst>
                    <a:ext uri="{9D8B030D-6E8A-4147-A177-3AD203B41FA5}">
                      <a16:colId xmlns:a16="http://schemas.microsoft.com/office/drawing/2014/main" val="2673627986"/>
                    </a:ext>
                  </a:extLst>
                </a:gridCol>
              </a:tblGrid>
              <a:tr h="47777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Подтверждающие документы: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Период назначения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645878"/>
                  </a:ext>
                </a:extLst>
              </a:tr>
              <a:tr h="585274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граждане, проходившие в течение не менее трех лет военную службу по контракту на воинских должностях, подлежащих замещению солдатами, матросами, сержантами, старшинами, и уволенных с военной службы по основаниям, предусмотренным подпунктами "б" - "г" пункта 1, подпунктом "а" пункта 2 и подпунктами "а" - "в" пункта 3 статьи 51 Федерального закона от 28 марта 1998 года N 53-ФЗ "О воинской обязанности и военной службе"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военный билет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до окончания обучения</a:t>
                      </a:r>
                      <a:endParaRPr lang="ru-RU" sz="1500" baseline="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835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72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4304335"/>
              </p:ext>
            </p:extLst>
          </p:nvPr>
        </p:nvGraphicFramePr>
        <p:xfrm>
          <a:off x="240632" y="262784"/>
          <a:ext cx="11707092" cy="1828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91326">
                  <a:extLst>
                    <a:ext uri="{9D8B030D-6E8A-4147-A177-3AD203B41FA5}">
                      <a16:colId xmlns:a16="http://schemas.microsoft.com/office/drawing/2014/main" val="138509609"/>
                    </a:ext>
                  </a:extLst>
                </a:gridCol>
                <a:gridCol w="6368716">
                  <a:extLst>
                    <a:ext uri="{9D8B030D-6E8A-4147-A177-3AD203B41FA5}">
                      <a16:colId xmlns:a16="http://schemas.microsoft.com/office/drawing/2014/main" val="3134037149"/>
                    </a:ext>
                  </a:extLst>
                </a:gridCol>
                <a:gridCol w="2547050">
                  <a:extLst>
                    <a:ext uri="{9D8B030D-6E8A-4147-A177-3AD203B41FA5}">
                      <a16:colId xmlns:a16="http://schemas.microsoft.com/office/drawing/2014/main" val="2673627986"/>
                    </a:ext>
                  </a:extLst>
                </a:gridCol>
              </a:tblGrid>
              <a:tr h="22058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Подтверждающие документы: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Период назначения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645878"/>
                  </a:ext>
                </a:extLst>
              </a:tr>
              <a:tr h="1225786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получившие государственную социальную помощь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 из органов социальной защиты населения о получении государственной социальной помощи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подтверждающего документа,</a:t>
                      </a:r>
                      <a:r>
                        <a:rPr lang="ru-RU" sz="1500" baseline="0" dirty="0"/>
                        <a:t> на один год со дня назначения государственной социальной помощи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2835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338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8454" y="1040374"/>
            <a:ext cx="56647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справка выдана на ФИО студента;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указано, что студент или члены его семьи получили ГСП / что ему или членам его семьи назначена ГСП. Может быть указано в виде чего, например, государственная социальная помощь назначена в виде социального пособия, субсидии на оплату коммунальных услуг и т.п.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в тексте справки указана дата назначения ГСП, либо дата протокола/решения. Не путать с датой выдачи справки! Именно от даты</a:t>
            </a:r>
            <a:r>
              <a:rPr lang="en-US" sz="1600" dirty="0"/>
              <a:t> </a:t>
            </a:r>
            <a:r>
              <a:rPr lang="ru-RU" sz="1600" dirty="0"/>
              <a:t>назначения ГСП зависит период назначения ГСС. Например, 25 января 2022 г. студент представил документ, подтверждающий назначение ГСП, дата выдачи которого 21 января 2022 г. В справке указано, что студенту назначена ГСП с 25 декабря 2021 г. Таким образом, ГСС назначается студенту с 25 января 2022 г. по 25 декабря 2022 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7" name="Рисунок 6" descr="Изображение выглядит как текст, письмо, документ, бумага&#10;&#10;Автоматически созданное описание">
            <a:extLst>
              <a:ext uri="{FF2B5EF4-FFF2-40B4-BE49-F238E27FC236}">
                <a16:creationId xmlns:a16="http://schemas.microsoft.com/office/drawing/2014/main" id="{D31D1D53-D86F-FDA6-74BA-3AE4CF98B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952" y="371475"/>
            <a:ext cx="4046523" cy="581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75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Доплата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E1DA1C-0A87-FFD1-9498-206D4BD76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55" y="723900"/>
            <a:ext cx="4606290" cy="4953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EF17E0-CD68-7847-4AAC-1A95303AB997}"/>
              </a:ext>
            </a:extLst>
          </p:cNvPr>
          <p:cNvSpPr txBox="1"/>
          <p:nvPr/>
        </p:nvSpPr>
        <p:spPr>
          <a:xfrm>
            <a:off x="6238454" y="1040374"/>
            <a:ext cx="56647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справка выдана на ФИО студента;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указано, федеральная социальная доплата, ОБЯЗАТЕЛЬНО в соответствии с ФЗ-178 «О государственной социальной помощи». Если в справке только пенсия, или пенсия по потере кормильца, такую справку не принимаем.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039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CFAB1B-E92D-0DA2-D2B5-B31C3EFFAE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742" t="10609" r="32984" b="4875"/>
          <a:stretch/>
        </p:blipFill>
        <p:spPr>
          <a:xfrm>
            <a:off x="599766" y="314632"/>
            <a:ext cx="4876801" cy="64401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2AE296-CE23-1B03-5573-44F1E26F4667}"/>
              </a:ext>
            </a:extLst>
          </p:cNvPr>
          <p:cNvSpPr txBox="1"/>
          <p:nvPr/>
        </p:nvSpPr>
        <p:spPr>
          <a:xfrm>
            <a:off x="6510610" y="813027"/>
            <a:ext cx="42377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обучающийся обращается в МФЦ за получением государственной услуги по выдаче справки о назначении государственной помощи.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результатом предоставления государственной услуги является (в случае положительного решения) справка территориального органа, на которой стоит печать МФЦ.</a:t>
            </a:r>
          </a:p>
        </p:txBody>
      </p:sp>
    </p:spTree>
    <p:extLst>
      <p:ext uri="{BB962C8B-B14F-4D97-AF65-F5344CB8AC3E}">
        <p14:creationId xmlns:p14="http://schemas.microsoft.com/office/powerpoint/2010/main" val="1159576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43" y="1717191"/>
            <a:ext cx="11928762" cy="2590800"/>
          </a:xfrm>
        </p:spPr>
        <p:txBody>
          <a:bodyPr/>
          <a:lstStyle/>
          <a:p>
            <a:r>
              <a:rPr lang="ru-RU" sz="4400" dirty="0"/>
              <a:t> государственная академическая и (или) государственная социальная стипендия в повышенном размере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236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5236" y="1316182"/>
            <a:ext cx="10058400" cy="530629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дети-сироты и дети, оставшиеся без попечения родителей;</a:t>
            </a:r>
          </a:p>
          <a:p>
            <a:r>
              <a:rPr lang="ru-RU" dirty="0"/>
              <a:t>лица из числа детей-сирот и детей, оставшихся без попечения родителей;</a:t>
            </a:r>
          </a:p>
          <a:p>
            <a:r>
              <a:rPr lang="ru-RU" dirty="0"/>
              <a:t>лица, потерявшие в период обучения обоих родителей или единственного родителя;</a:t>
            </a:r>
          </a:p>
          <a:p>
            <a:r>
              <a:rPr lang="ru-RU" dirty="0"/>
              <a:t>дети-инвалиды;</a:t>
            </a:r>
          </a:p>
          <a:p>
            <a:r>
              <a:rPr lang="ru-RU" dirty="0"/>
              <a:t>инвалиды I и II групп;</a:t>
            </a:r>
          </a:p>
          <a:p>
            <a:r>
              <a:rPr lang="ru-RU" dirty="0"/>
              <a:t>инвалиды с детства;</a:t>
            </a:r>
          </a:p>
          <a:p>
            <a:r>
              <a:rPr lang="ru-RU" dirty="0"/>
              <a:t>студенты, подвергшиеся воздействию радиации вследствие катастрофы на Чернобыльской АЭС и иных радиационных катастроф, вследствие ядерных испытаний на Семипалатинском полигоне;</a:t>
            </a:r>
          </a:p>
          <a:p>
            <a:r>
              <a:rPr lang="ru-RU" dirty="0"/>
              <a:t>студенты, являющиеся инвалидами вследствие военной травмы или заболевания, полученных в период прохождения военной службы;</a:t>
            </a:r>
          </a:p>
          <a:p>
            <a:r>
              <a:rPr lang="ru-RU" dirty="0"/>
              <a:t>ветераны боевых действий;</a:t>
            </a:r>
          </a:p>
          <a:p>
            <a:r>
              <a:rPr lang="ru-RU" dirty="0"/>
              <a:t>студенты из числа граждан, проходивших в течение не менее трех лет военную службу по контракту на воинских должностях, подлежащих замещению солдатами, матросами, сержантами, старшинами, и уволенных с военной службы по основаниям, предусмотренным подпунктами "б" - "г" пункта 1, подпунктом "а" пункта 2 и подпунктами "а" - "в" пункта 3 статьи 51 Федерального закона от 28 марта 1998 года N 53-ФЗ "О воинской обязанности и военной службе";</a:t>
            </a:r>
          </a:p>
          <a:p>
            <a:r>
              <a:rPr lang="ru-RU" dirty="0"/>
              <a:t>студенты, получившие государственную социальную помощь.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25236" y="448631"/>
            <a:ext cx="10058400" cy="86755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Категории студентов, имеющих право на получение ГСС</a:t>
            </a:r>
          </a:p>
        </p:txBody>
      </p:sp>
    </p:spTree>
    <p:extLst>
      <p:ext uri="{BB962C8B-B14F-4D97-AF65-F5344CB8AC3E}">
        <p14:creationId xmlns:p14="http://schemas.microsoft.com/office/powerpoint/2010/main" val="2138820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4365" y="1098992"/>
            <a:ext cx="10058400" cy="4700915"/>
          </a:xfrm>
        </p:spPr>
        <p:txBody>
          <a:bodyPr>
            <a:normAutofit/>
          </a:bodyPr>
          <a:lstStyle/>
          <a:p>
            <a:r>
              <a:rPr lang="ru-RU" sz="2000" dirty="0"/>
              <a:t>назначается студентам </a:t>
            </a:r>
            <a:r>
              <a:rPr lang="ru-RU" sz="2000" b="1" dirty="0"/>
              <a:t>1 и 2 курсов</a:t>
            </a:r>
            <a:r>
              <a:rPr lang="ru-RU" sz="2000" dirty="0"/>
              <a:t> (</a:t>
            </a:r>
            <a:r>
              <a:rPr lang="ru-RU" sz="2000" b="1" dirty="0" err="1"/>
              <a:t>бакалавриат</a:t>
            </a:r>
            <a:r>
              <a:rPr lang="ru-RU" sz="2000" dirty="0"/>
              <a:t>, </a:t>
            </a:r>
            <a:r>
              <a:rPr lang="ru-RU" sz="2000" b="1" dirty="0" err="1"/>
              <a:t>специалитет</a:t>
            </a:r>
            <a:r>
              <a:rPr lang="ru-RU" sz="2000" b="1" dirty="0"/>
              <a:t>)</a:t>
            </a:r>
            <a:r>
              <a:rPr lang="ru-RU" sz="2000" dirty="0"/>
              <a:t>;</a:t>
            </a:r>
          </a:p>
          <a:p>
            <a:r>
              <a:rPr lang="ru-RU" sz="2000" dirty="0"/>
              <a:t>оценки успеваемости – «отлично» или «хорошо» или «отлично» и «хорошо» (назначена ГАС);</a:t>
            </a:r>
          </a:p>
          <a:p>
            <a:r>
              <a:rPr lang="ru-RU" sz="2000" dirty="0"/>
              <a:t> категории получателей – аналогичны имеющим право на получение ГСС или студенты в возрасте до 20 лет, имеющими только одного родителя - инвалида I группы (назначена ГСС);</a:t>
            </a:r>
          </a:p>
        </p:txBody>
      </p:sp>
    </p:spTree>
    <p:extLst>
      <p:ext uri="{BB962C8B-B14F-4D97-AF65-F5344CB8AC3E}">
        <p14:creationId xmlns:p14="http://schemas.microsoft.com/office/powerpoint/2010/main" val="3842907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43" y="1717191"/>
            <a:ext cx="11928762" cy="2590800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4400" dirty="0"/>
              <a:t>Материальная поддержка нуждающимся обучающимся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234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5164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Материальная поддержка </a:t>
            </a:r>
            <a:r>
              <a:rPr lang="ru-RU" sz="3200" b="1" dirty="0"/>
              <a:t>1 категории </a:t>
            </a:r>
            <a:br>
              <a:rPr lang="ru-RU" sz="3200" b="1" dirty="0"/>
            </a:b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101769"/>
              </p:ext>
            </p:extLst>
          </p:nvPr>
        </p:nvGraphicFramePr>
        <p:xfrm>
          <a:off x="249382" y="1328394"/>
          <a:ext cx="11693236" cy="54082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6618">
                  <a:extLst>
                    <a:ext uri="{9D8B030D-6E8A-4147-A177-3AD203B41FA5}">
                      <a16:colId xmlns:a16="http://schemas.microsoft.com/office/drawing/2014/main" val="4158213770"/>
                    </a:ext>
                  </a:extLst>
                </a:gridCol>
                <a:gridCol w="5846618">
                  <a:extLst>
                    <a:ext uri="{9D8B030D-6E8A-4147-A177-3AD203B41FA5}">
                      <a16:colId xmlns:a16="http://schemas.microsoft.com/office/drawing/2014/main" val="3421525240"/>
                    </a:ext>
                  </a:extLst>
                </a:gridCol>
              </a:tblGrid>
              <a:tr h="85731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Причина обращения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Рекомендуемый перечень подтверждающих документов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227288"/>
                  </a:ext>
                </a:extLst>
              </a:tr>
              <a:tr h="2327001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при заболеваниях и травмах, сопровождающихся значительными затратами на лечение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справок из медицинского учреждения;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выписка из истории болезни;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назначения лечащего врача;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договоры на оказание платных медицинских услуг;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чеки, подтверждающие расходы на приобретение медикаментов.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703793"/>
                  </a:ext>
                </a:extLst>
              </a:tr>
              <a:tr h="1224737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обучающиеся, ставшие жертвами чрезвычайных обстоятельств (стихийных бедствий экологических катастроф, пожаров и т.д.)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документов уполномоченных органов, подтверждающих ущерб от чрезвычайной ситуации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819019"/>
                  </a:ext>
                </a:extLst>
              </a:tr>
              <a:tr h="857316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в иных случаях по решению комиссии ЮФУ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документы, подтверждающие исключительный случай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6326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46129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7488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Материальная поддержка </a:t>
            </a:r>
            <a:r>
              <a:rPr lang="ru-RU" sz="3200" b="1" dirty="0"/>
              <a:t>2 категории 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46764"/>
              </p:ext>
            </p:extLst>
          </p:nvPr>
        </p:nvGraphicFramePr>
        <p:xfrm>
          <a:off x="235526" y="960684"/>
          <a:ext cx="11693238" cy="56578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6619">
                  <a:extLst>
                    <a:ext uri="{9D8B030D-6E8A-4147-A177-3AD203B41FA5}">
                      <a16:colId xmlns:a16="http://schemas.microsoft.com/office/drawing/2014/main" val="4158213770"/>
                    </a:ext>
                  </a:extLst>
                </a:gridCol>
                <a:gridCol w="5846619">
                  <a:extLst>
                    <a:ext uri="{9D8B030D-6E8A-4147-A177-3AD203B41FA5}">
                      <a16:colId xmlns:a16="http://schemas.microsoft.com/office/drawing/2014/main" val="3421525240"/>
                    </a:ext>
                  </a:extLst>
                </a:gridCol>
              </a:tblGrid>
              <a:tr h="69038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Причина обращения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Рекомендуемый перечень подтверждающих документов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227288"/>
                  </a:ext>
                </a:extLst>
              </a:tr>
              <a:tr h="4967450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студенты, являющиеся детьми-сиротами и детьми, оставшимися без попечения родителей, лицами из числа детей-сирот и детей, оставшихся без попечения родителей, лицами, потерявшими в период обучения обоих родителей или единственного родителя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документы, подтверждающие отсутствие родителей: копии свидетельств о смерти; копии постановлений суда о лишении родительских прав или решение суда об установлении опеки; отобрании ребенка; признание родителей безвестно отсутствующими; объявлении умершими; признании недееспособными; копии приговора суда об осуждении родителей; медицинский документ о длительной болезни родителей, препятствующей выполнению ими своих обязанностей; документ, подтверждающий то, что ребенок был подкинут; материалы о розыске родителей и др.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703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311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4781550" y="3772376"/>
          <a:ext cx="2628900" cy="594360"/>
        </p:xfrm>
        <a:graphic>
          <a:graphicData uri="http://schemas.openxmlformats.org/drawingml/2006/table">
            <a:tbl>
              <a:tblPr/>
              <a:tblGrid>
                <a:gridCol w="1304925">
                  <a:extLst>
                    <a:ext uri="{9D8B030D-6E8A-4147-A177-3AD203B41FA5}">
                      <a16:colId xmlns:a16="http://schemas.microsoft.com/office/drawing/2014/main" val="3670384893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3320488375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15737387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93067"/>
                  </a:ext>
                </a:extLst>
              </a:tr>
              <a:tr h="1524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i="0" dirty="0" err="1">
                          <a:effectLst/>
                          <a:latin typeface="Verdana" panose="020B0604030504040204" pitchFamily="34" charset="0"/>
                        </a:rPr>
                        <a:t>Серченко</a:t>
                      </a:r>
                      <a:r>
                        <a:rPr lang="ru-RU" sz="900" i="0" dirty="0">
                          <a:effectLst/>
                          <a:latin typeface="Verdana" panose="020B0604030504040204" pitchFamily="34" charset="0"/>
                        </a:rPr>
                        <a:t> Олег Сергеевич</a:t>
                      </a:r>
                    </a:p>
                  </a:txBody>
                  <a:tcPr marL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53634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810032"/>
              </p:ext>
            </p:extLst>
          </p:nvPr>
        </p:nvGraphicFramePr>
        <p:xfrm>
          <a:off x="235526" y="246743"/>
          <a:ext cx="11693238" cy="63963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6619">
                  <a:extLst>
                    <a:ext uri="{9D8B030D-6E8A-4147-A177-3AD203B41FA5}">
                      <a16:colId xmlns:a16="http://schemas.microsoft.com/office/drawing/2014/main" val="4158213770"/>
                    </a:ext>
                  </a:extLst>
                </a:gridCol>
                <a:gridCol w="5846619">
                  <a:extLst>
                    <a:ext uri="{9D8B030D-6E8A-4147-A177-3AD203B41FA5}">
                      <a16:colId xmlns:a16="http://schemas.microsoft.com/office/drawing/2014/main" val="3421525240"/>
                    </a:ext>
                  </a:extLst>
                </a:gridCol>
              </a:tblGrid>
              <a:tr h="51971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Причина обращения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Рекомендуемый перечень подтверждающих документов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227288"/>
                  </a:ext>
                </a:extLst>
              </a:tr>
              <a:tr h="637177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обучающиеся, являющиеся детьми-инвалидами, инвалидами I и II групп, инвалидами с детства;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действующей справки об инвалидности.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703793"/>
                  </a:ext>
                </a:extLst>
              </a:tr>
              <a:tr h="742445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dirty="0"/>
                        <a:t>обучающиеся имеющие родителей - инвалидов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действующих справок об инвалидности.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3856806"/>
                  </a:ext>
                </a:extLst>
              </a:tr>
              <a:tr h="1618636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dirty="0"/>
                        <a:t>обучающиеся, потерявшие одного из родителей в период обучения (один раз в течение года со дня смерти)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смерти.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2663486"/>
                  </a:ext>
                </a:extLst>
              </a:tr>
              <a:tr h="1618636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dirty="0"/>
                        <a:t>обучающиеся, нуждающиеся в регулярном применении лекарственных средств, прохождении лечебных и реабилитационных процедур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справок из медицинского учреждения;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выписка из истории болезни;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назначения лечащего врача;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договоры на оказание платных медицинских услуг;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чеки, подтверждающие расходы на приобретение медикаментов.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7548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299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4781550" y="3772376"/>
          <a:ext cx="2628900" cy="594360"/>
        </p:xfrm>
        <a:graphic>
          <a:graphicData uri="http://schemas.openxmlformats.org/drawingml/2006/table">
            <a:tbl>
              <a:tblPr/>
              <a:tblGrid>
                <a:gridCol w="1304925">
                  <a:extLst>
                    <a:ext uri="{9D8B030D-6E8A-4147-A177-3AD203B41FA5}">
                      <a16:colId xmlns:a16="http://schemas.microsoft.com/office/drawing/2014/main" val="3670384893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3320488375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15737387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93067"/>
                  </a:ext>
                </a:extLst>
              </a:tr>
              <a:tr h="1524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i="0" dirty="0" err="1">
                          <a:effectLst/>
                          <a:latin typeface="Verdana" panose="020B0604030504040204" pitchFamily="34" charset="0"/>
                        </a:rPr>
                        <a:t>Серченко</a:t>
                      </a:r>
                      <a:r>
                        <a:rPr lang="ru-RU" sz="900" i="0" dirty="0">
                          <a:effectLst/>
                          <a:latin typeface="Verdana" panose="020B0604030504040204" pitchFamily="34" charset="0"/>
                        </a:rPr>
                        <a:t> Олег Сергеевич</a:t>
                      </a:r>
                    </a:p>
                  </a:txBody>
                  <a:tcPr marL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53634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780935"/>
              </p:ext>
            </p:extLst>
          </p:nvPr>
        </p:nvGraphicFramePr>
        <p:xfrm>
          <a:off x="235526" y="246744"/>
          <a:ext cx="11693238" cy="63761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6619">
                  <a:extLst>
                    <a:ext uri="{9D8B030D-6E8A-4147-A177-3AD203B41FA5}">
                      <a16:colId xmlns:a16="http://schemas.microsoft.com/office/drawing/2014/main" val="4158213770"/>
                    </a:ext>
                  </a:extLst>
                </a:gridCol>
                <a:gridCol w="5846619">
                  <a:extLst>
                    <a:ext uri="{9D8B030D-6E8A-4147-A177-3AD203B41FA5}">
                      <a16:colId xmlns:a16="http://schemas.microsoft.com/office/drawing/2014/main" val="3421525240"/>
                    </a:ext>
                  </a:extLst>
                </a:gridCol>
              </a:tblGrid>
              <a:tr h="65069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Причина обращения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Рекомендуемый перечень подтверждающих документов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227288"/>
                  </a:ext>
                </a:extLst>
              </a:tr>
              <a:tr h="929569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 имеющим обоих родителей - пенсионеров, либо единственного родителя - пенсионера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пенсионных удостоверений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703793"/>
                  </a:ext>
                </a:extLst>
              </a:tr>
              <a:tr h="2904905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 в случае тяжелой болезни родителей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справок из медицинского учреждения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выписка из истории болезни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назначения лечащего врача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договоры на оказание платных медицинских услуг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чеки, подтверждающие расходы на приобретение медикаментов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3856806"/>
                  </a:ext>
                </a:extLst>
              </a:tr>
              <a:tr h="929569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 при вступлении в брак (один раз в течение периода обучения в университете)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копия свидетельства о заключении брака</a:t>
                      </a:r>
                      <a:endParaRPr kumimoji="0" lang="ru-RU" sz="180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2663486"/>
                  </a:ext>
                </a:extLst>
              </a:tr>
              <a:tr h="961383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обучающимся, имеющим детей в возрасте до 14 лет;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 ребенка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7548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986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4781550" y="3772376"/>
          <a:ext cx="2628900" cy="594360"/>
        </p:xfrm>
        <a:graphic>
          <a:graphicData uri="http://schemas.openxmlformats.org/drawingml/2006/table">
            <a:tbl>
              <a:tblPr/>
              <a:tblGrid>
                <a:gridCol w="1304925">
                  <a:extLst>
                    <a:ext uri="{9D8B030D-6E8A-4147-A177-3AD203B41FA5}">
                      <a16:colId xmlns:a16="http://schemas.microsoft.com/office/drawing/2014/main" val="3670384893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3320488375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15737387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93067"/>
                  </a:ext>
                </a:extLst>
              </a:tr>
              <a:tr h="1524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i="0" dirty="0" err="1">
                          <a:effectLst/>
                          <a:latin typeface="Verdana" panose="020B0604030504040204" pitchFamily="34" charset="0"/>
                        </a:rPr>
                        <a:t>Серченко</a:t>
                      </a:r>
                      <a:r>
                        <a:rPr lang="ru-RU" sz="900" i="0" dirty="0">
                          <a:effectLst/>
                          <a:latin typeface="Verdana" panose="020B0604030504040204" pitchFamily="34" charset="0"/>
                        </a:rPr>
                        <a:t> Олег Сергеевич</a:t>
                      </a:r>
                    </a:p>
                  </a:txBody>
                  <a:tcPr marL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53634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205297"/>
              </p:ext>
            </p:extLst>
          </p:nvPr>
        </p:nvGraphicFramePr>
        <p:xfrm>
          <a:off x="235526" y="246742"/>
          <a:ext cx="11693238" cy="66127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6619">
                  <a:extLst>
                    <a:ext uri="{9D8B030D-6E8A-4147-A177-3AD203B41FA5}">
                      <a16:colId xmlns:a16="http://schemas.microsoft.com/office/drawing/2014/main" val="4158213770"/>
                    </a:ext>
                  </a:extLst>
                </a:gridCol>
                <a:gridCol w="5846619">
                  <a:extLst>
                    <a:ext uri="{9D8B030D-6E8A-4147-A177-3AD203B41FA5}">
                      <a16:colId xmlns:a16="http://schemas.microsoft.com/office/drawing/2014/main" val="3421525240"/>
                    </a:ext>
                  </a:extLst>
                </a:gridCol>
              </a:tblGrid>
              <a:tr h="655404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Причина обращения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Рекомендуемый перечень подтверждающих документов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227288"/>
                  </a:ext>
                </a:extLst>
              </a:tr>
              <a:tr h="1053328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члены студенческих семей, где оба супруга обучаются в ЮФУ на очной форме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заключении брака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оригинал справки с места учебы второго супруга (если он студент </a:t>
                      </a:r>
                      <a:r>
                        <a:rPr kumimoji="0" lang="ru-RU" sz="180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другого подразделения</a:t>
                      </a: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703793"/>
                  </a:ext>
                </a:extLst>
              </a:tr>
              <a:tr h="1663402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 находящимся на ранних сроках беременности, а также находящимся в отпуске по беременности и родам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справки о беременности из медицинского учреждения или справка о постановке на учет в ранние сроки беременности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 ребенка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3856806"/>
                  </a:ext>
                </a:extLst>
              </a:tr>
              <a:tr h="1211976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 при рождении ребенка (один раз в течение года со дня рождения)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 ребенка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2663486"/>
                  </a:ext>
                </a:extLst>
              </a:tr>
              <a:tr h="1778953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обучающимся, являющимся членом многодетной семьи, в которой воспитываются трое и более детей дошкольного возраста и/или обучающихся в средних образовательных, средний специальных и высших учебных заведениях;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свидетельств о рождении детей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справки с места учебы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справка / удостоверение многодетной матери (при наличии)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7548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767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4781550" y="3772376"/>
          <a:ext cx="2628900" cy="594360"/>
        </p:xfrm>
        <a:graphic>
          <a:graphicData uri="http://schemas.openxmlformats.org/drawingml/2006/table">
            <a:tbl>
              <a:tblPr/>
              <a:tblGrid>
                <a:gridCol w="1304925">
                  <a:extLst>
                    <a:ext uri="{9D8B030D-6E8A-4147-A177-3AD203B41FA5}">
                      <a16:colId xmlns:a16="http://schemas.microsoft.com/office/drawing/2014/main" val="3670384893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3320488375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15737387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93067"/>
                  </a:ext>
                </a:extLst>
              </a:tr>
              <a:tr h="1524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i="0" dirty="0" err="1">
                          <a:effectLst/>
                          <a:latin typeface="Verdana" panose="020B0604030504040204" pitchFamily="34" charset="0"/>
                        </a:rPr>
                        <a:t>Серченко</a:t>
                      </a:r>
                      <a:r>
                        <a:rPr lang="ru-RU" sz="900" i="0" dirty="0">
                          <a:effectLst/>
                          <a:latin typeface="Verdana" panose="020B0604030504040204" pitchFamily="34" charset="0"/>
                        </a:rPr>
                        <a:t> Олег Сергеевич</a:t>
                      </a:r>
                    </a:p>
                  </a:txBody>
                  <a:tcPr marL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53634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977577"/>
              </p:ext>
            </p:extLst>
          </p:nvPr>
        </p:nvGraphicFramePr>
        <p:xfrm>
          <a:off x="235526" y="246742"/>
          <a:ext cx="11693238" cy="636306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6619">
                  <a:extLst>
                    <a:ext uri="{9D8B030D-6E8A-4147-A177-3AD203B41FA5}">
                      <a16:colId xmlns:a16="http://schemas.microsoft.com/office/drawing/2014/main" val="4158213770"/>
                    </a:ext>
                  </a:extLst>
                </a:gridCol>
                <a:gridCol w="5846619">
                  <a:extLst>
                    <a:ext uri="{9D8B030D-6E8A-4147-A177-3AD203B41FA5}">
                      <a16:colId xmlns:a16="http://schemas.microsoft.com/office/drawing/2014/main" val="3421525240"/>
                    </a:ext>
                  </a:extLst>
                </a:gridCol>
              </a:tblGrid>
              <a:tr h="683134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Причина обращения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effectLst/>
                        </a:rPr>
                        <a:t>Рекомендуемый перечень подтверждающих документов 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1227288"/>
                  </a:ext>
                </a:extLst>
              </a:tr>
              <a:tr h="2561752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 из неполных семей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копия свидетельства о рождении 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копии документов подтверждающих наличие одного родителя (свидетельство о смерти одного из родителей; справка о том, что отец записан со слов матери; решение суда о признании родителя безвестно отсутствующим; решение суда о лишении одного из родителей родительских прав)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7703793"/>
                  </a:ext>
                </a:extLst>
              </a:tr>
              <a:tr h="1390666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обучающимся, нуждающимся в койко-место в общежитии, но не получившим его (1 курс)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документ, подтверждающий отказ в представлении общежития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договор аренды и чеки, подтверждающие расходы на проживание студента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3856806"/>
                  </a:ext>
                </a:extLst>
              </a:tr>
              <a:tr h="1727511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иных особых случаях, подтвержденных документально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  <a:buClr>
                          <a:prstClr val="black">
                            <a:lumMod val="85000"/>
                            <a:lumOff val="15000"/>
                          </a:prstClr>
                        </a:buClr>
                        <a:buSzTx/>
                        <a:buFont typeface="Garamond" pitchFamily="18" charset="0"/>
                        <a:buChar char="◦"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документы, подтверждающие исключительный случай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2663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370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073" y="775854"/>
            <a:ext cx="10806545" cy="564711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дети-сироты - лица в возрасте до 18 лет, у которых умерли оба или единственный родитель;</a:t>
            </a:r>
          </a:p>
          <a:p>
            <a:r>
              <a:rPr lang="ru-RU" dirty="0"/>
              <a:t>дети, оставшиеся без попечения родителей, - лица в возрасте до 18 лет, которые остались без попечения единственного родителя или обоих родителей в связи с лишением их родительских прав, ограничением их в родительских правах, признанием родителей безвестно отсутствующими, недееспособными (ограниченно дееспособными), объявлением их умершими, установлением судом факта утраты лицом попечения родителей, отбыванием родителями наказания в учреждениях, исполняющих наказание в виде лишения свободы, нахождением в местах содержания под стражей подозреваемых и обвиняемых в совершении преступлений, уклонением родителей от воспитания своих детей или от защиты их прав и интересов, отказом родителей взять своих детей из образовательных организаций, медицинских организаций, организаций, оказывающих социальные услуги, а также в случае, если единственный родитель или оба родителя неизвестны, в иных случаях признания детей оставшимися без попечения родителей в установленном законом </a:t>
            </a:r>
            <a:r>
              <a:rPr lang="ru-RU" dirty="0">
                <a:hlinkClick r:id="rId2"/>
              </a:rPr>
              <a:t>порядке;</a:t>
            </a:r>
          </a:p>
          <a:p>
            <a:r>
              <a:rPr lang="ru-RU" dirty="0"/>
              <a:t>лица из числа детей-сирот и детей, оставшихся без попечения родителей, - лица в возрасте от 18 до 23 лет, у которых, когда они находились в возрасте до 18 лет, умерли оба или единственный родитель, а также которые остались без попечения единственного или обоих родителей и имеют в соответствии с настоящим Федеральным законом право на дополнительные гарантии по социальной поддержке;</a:t>
            </a:r>
          </a:p>
          <a:p>
            <a:r>
              <a:rPr lang="ru-RU" dirty="0"/>
              <a:t>лица, потерявшие в период обучения обоих родителей или единственного родителя, - лица в возрасте от 18 до 23 лет, у которых в период их обучения по основным профессиональным образовательным программам и (или) по программам профессиональной подготовки по профессиям рабочих, должностям служащих умерли оба родителя или единственный родитель;</a:t>
            </a:r>
          </a:p>
        </p:txBody>
      </p:sp>
    </p:spTree>
    <p:extLst>
      <p:ext uri="{BB962C8B-B14F-4D97-AF65-F5344CB8AC3E}">
        <p14:creationId xmlns:p14="http://schemas.microsoft.com/office/powerpoint/2010/main" val="1728779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501878"/>
              </p:ext>
            </p:extLst>
          </p:nvPr>
        </p:nvGraphicFramePr>
        <p:xfrm>
          <a:off x="235525" y="260783"/>
          <a:ext cx="11707092" cy="655732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96433">
                  <a:extLst>
                    <a:ext uri="{9D8B030D-6E8A-4147-A177-3AD203B41FA5}">
                      <a16:colId xmlns:a16="http://schemas.microsoft.com/office/drawing/2014/main" val="138509609"/>
                    </a:ext>
                  </a:extLst>
                </a:gridCol>
                <a:gridCol w="6384758">
                  <a:extLst>
                    <a:ext uri="{9D8B030D-6E8A-4147-A177-3AD203B41FA5}">
                      <a16:colId xmlns:a16="http://schemas.microsoft.com/office/drawing/2014/main" val="3134037149"/>
                    </a:ext>
                  </a:extLst>
                </a:gridCol>
                <a:gridCol w="2525901">
                  <a:extLst>
                    <a:ext uri="{9D8B030D-6E8A-4147-A177-3AD203B41FA5}">
                      <a16:colId xmlns:a16="http://schemas.microsoft.com/office/drawing/2014/main" val="2673627986"/>
                    </a:ext>
                  </a:extLst>
                </a:gridCol>
              </a:tblGrid>
              <a:tr h="37071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Подтверждающие документы: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Период назначения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645878"/>
                  </a:ext>
                </a:extLst>
              </a:tr>
              <a:tr h="1482876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500" dirty="0"/>
                        <a:t>дети-сироты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рождении;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матери и свидетельство о смерти отца;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матери и справка учреждения ЗАГС о внесении сведений об отце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ребенка со слов матери;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документ, подтверждающий установление опеки.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Справка из опеки, подтверждающая статус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2835305"/>
                  </a:ext>
                </a:extLst>
              </a:tr>
              <a:tr h="4494968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500" dirty="0"/>
                        <a:t>дети,</a:t>
                      </a:r>
                      <a:r>
                        <a:rPr lang="ru-RU" sz="1500" baseline="0" dirty="0"/>
                        <a:t> </a:t>
                      </a:r>
                      <a:r>
                        <a:rPr lang="ru-RU" sz="1500" dirty="0"/>
                        <a:t>оставшиеся без попечения родителей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рождении;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 лишении обоих или единственного родителя родительских прав;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решение суда об ограничении обоих или единственного родителя родительских прав;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суда о признании отца и матери безвестно отсутствующими или объявление единственного родителя умершим;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обвинительный приговор суда с назначением наказания в виде лишения свободы отца и матери или единственного родителя;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об ограничении дееспособности отца и матери или единственного родителя;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 признании отца и матери или единственного родителя недееспособными;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одного из родителей и письменный (нотариально заверенный) отказ другого родителя (отказ обоих родителей);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документ, подтверждающий установление опеки.</a:t>
                      </a:r>
                      <a:endParaRPr lang="ru-RU" sz="1500" b="0" i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1085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195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551199"/>
              </p:ext>
            </p:extLst>
          </p:nvPr>
        </p:nvGraphicFramePr>
        <p:xfrm>
          <a:off x="235525" y="260783"/>
          <a:ext cx="11707092" cy="63616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96433">
                  <a:extLst>
                    <a:ext uri="{9D8B030D-6E8A-4147-A177-3AD203B41FA5}">
                      <a16:colId xmlns:a16="http://schemas.microsoft.com/office/drawing/2014/main" val="138509609"/>
                    </a:ext>
                  </a:extLst>
                </a:gridCol>
                <a:gridCol w="6368716">
                  <a:extLst>
                    <a:ext uri="{9D8B030D-6E8A-4147-A177-3AD203B41FA5}">
                      <a16:colId xmlns:a16="http://schemas.microsoft.com/office/drawing/2014/main" val="3134037149"/>
                    </a:ext>
                  </a:extLst>
                </a:gridCol>
                <a:gridCol w="2541943">
                  <a:extLst>
                    <a:ext uri="{9D8B030D-6E8A-4147-A177-3AD203B41FA5}">
                      <a16:colId xmlns:a16="http://schemas.microsoft.com/office/drawing/2014/main" val="2673627986"/>
                    </a:ext>
                  </a:extLst>
                </a:gridCol>
              </a:tblGrid>
              <a:tr h="40488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Подтверждающие документы: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Период назначения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645878"/>
                  </a:ext>
                </a:extLst>
              </a:tr>
              <a:tr h="59568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dirty="0"/>
                        <a:t>лица из числа детей-сирот и детей, оставшихся без </a:t>
                      </a: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попечения родителей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рождении;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матери и свидетельство о смерти отца;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матери и справка учреждения ЗАГС о внесении сведений об отце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ребенка со слов матери;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 лишении обоих или единственного родителя родительских прав;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об ограничении обоих или единственного родителя родительских прав;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суда о признании отца и матери безвестно отсутствующими или объявление единственного родителя умершим;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обвинительный приговор суда с назначением наказания в виде лишения свободы отца и матери или единственного родителя;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об ограничении дееспособности отца и матери или единственного родителя;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 признании отца и матери или единственного родителя недееспособными;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одного из родителей и письменный (нотариально заверенный) отказ другого родителя (отказ обоих родителей);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документ, подтверждающий установление опеки.</a:t>
                      </a:r>
                      <a:endParaRPr lang="ru-RU" sz="1500" b="0" i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2835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887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264248"/>
              </p:ext>
            </p:extLst>
          </p:nvPr>
        </p:nvGraphicFramePr>
        <p:xfrm>
          <a:off x="235525" y="260783"/>
          <a:ext cx="11707092" cy="637224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80391">
                  <a:extLst>
                    <a:ext uri="{9D8B030D-6E8A-4147-A177-3AD203B41FA5}">
                      <a16:colId xmlns:a16="http://schemas.microsoft.com/office/drawing/2014/main" val="138509609"/>
                    </a:ext>
                  </a:extLst>
                </a:gridCol>
                <a:gridCol w="6368716">
                  <a:extLst>
                    <a:ext uri="{9D8B030D-6E8A-4147-A177-3AD203B41FA5}">
                      <a16:colId xmlns:a16="http://schemas.microsoft.com/office/drawing/2014/main" val="3134037149"/>
                    </a:ext>
                  </a:extLst>
                </a:gridCol>
                <a:gridCol w="2557985">
                  <a:extLst>
                    <a:ext uri="{9D8B030D-6E8A-4147-A177-3AD203B41FA5}">
                      <a16:colId xmlns:a16="http://schemas.microsoft.com/office/drawing/2014/main" val="2673627986"/>
                    </a:ext>
                  </a:extLst>
                </a:gridCol>
              </a:tblGrid>
              <a:tr h="650593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Подтверждающие документы: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Период назначения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645878"/>
                  </a:ext>
                </a:extLst>
              </a:tr>
              <a:tr h="5721652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500" dirty="0"/>
                        <a:t>лица, потерявшие в период обучения обоих родителей или единственного родителя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рождении;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матери и свидетельство о смерти отца;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свидетельство о смерти матери и справка учреждения ЗАГС о внесении сведений об отце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ребенка со слов матери;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 лишении обоих или единственного родителя родительских прав;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об ограничении обоих или единственного родителя родительских прав;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суда о признании отца и матери безвестно отсутствующими или объявление единственного родителя умершим;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суда о признании отца и матери или единственного родителя недееспособными.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до окончания обучения</a:t>
                      </a:r>
                      <a:r>
                        <a:rPr lang="ru-RU" sz="1500" baseline="0" dirty="0"/>
                        <a:t>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085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762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871989"/>
              </p:ext>
            </p:extLst>
          </p:nvPr>
        </p:nvGraphicFramePr>
        <p:xfrm>
          <a:off x="235525" y="260781"/>
          <a:ext cx="11707092" cy="634321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812475">
                  <a:extLst>
                    <a:ext uri="{9D8B030D-6E8A-4147-A177-3AD203B41FA5}">
                      <a16:colId xmlns:a16="http://schemas.microsoft.com/office/drawing/2014/main" val="138509609"/>
                    </a:ext>
                  </a:extLst>
                </a:gridCol>
                <a:gridCol w="6368716">
                  <a:extLst>
                    <a:ext uri="{9D8B030D-6E8A-4147-A177-3AD203B41FA5}">
                      <a16:colId xmlns:a16="http://schemas.microsoft.com/office/drawing/2014/main" val="3134037149"/>
                    </a:ext>
                  </a:extLst>
                </a:gridCol>
                <a:gridCol w="2525901">
                  <a:extLst>
                    <a:ext uri="{9D8B030D-6E8A-4147-A177-3AD203B41FA5}">
                      <a16:colId xmlns:a16="http://schemas.microsoft.com/office/drawing/2014/main" val="2673627986"/>
                    </a:ext>
                  </a:extLst>
                </a:gridCol>
              </a:tblGrid>
              <a:tr h="504824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Подтверждающие документы: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Период назначения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7645878"/>
                  </a:ext>
                </a:extLst>
              </a:tr>
              <a:tr h="1919789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500" dirty="0"/>
                        <a:t>дети-инвалиды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500" dirty="0"/>
                        <a:t>(ребенок</a:t>
                      </a:r>
                      <a:r>
                        <a:rPr lang="ru-RU" sz="1500" baseline="0" dirty="0"/>
                        <a:t>-инвалид)</a:t>
                      </a:r>
                      <a:endParaRPr lang="ru-RU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справка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учреждения медико-социальной экспертизы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месяц прекращения действия справки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2835305"/>
                  </a:ext>
                </a:extLst>
              </a:tr>
              <a:tr h="18539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dirty="0"/>
                        <a:t>инвалиды I и II групп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справка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учреждения медико-социальной экспертизы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с даты представления подтверждающих документов 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месяц прекращения действия справки или </a:t>
                      </a:r>
                      <a:r>
                        <a:rPr lang="ru-RU" sz="1500" dirty="0"/>
                        <a:t>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8916523"/>
                  </a:ext>
                </a:extLst>
              </a:tr>
              <a:tr h="2064652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500" dirty="0"/>
                        <a:t>инвалиды с детства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справка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учреждения медико-социальной экспертизы, в которой указано, что причина инвалидности – инвалид с детства</a:t>
                      </a:r>
                      <a:endParaRPr lang="ru-RU" sz="15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/>
                        <a:t>с даты представления подтверждающих документов </a:t>
                      </a:r>
                      <a:r>
                        <a:rPr lang="ru-RU" sz="15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месяц прекращения действия справки или </a:t>
                      </a:r>
                      <a:r>
                        <a:rPr lang="ru-RU" sz="1500" dirty="0"/>
                        <a:t>до окончания обучения</a:t>
                      </a:r>
                      <a:endParaRPr lang="ru-RU" sz="15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1085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066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0148" y="2184400"/>
            <a:ext cx="5807242" cy="2277479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30.06.2024 г.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1026" name="Picture 2" descr="http://vzletnaya-polosa.com/img/sos/roman_sen_inv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216835"/>
            <a:ext cx="4523917" cy="647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6750" y="1987550"/>
            <a:ext cx="3524250" cy="196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40408" y="4461879"/>
            <a:ext cx="4697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https://rg.ru/2011/01/28/invalid-dok.html</a:t>
            </a:r>
          </a:p>
        </p:txBody>
      </p:sp>
    </p:spTree>
    <p:extLst>
      <p:ext uri="{BB962C8B-B14F-4D97-AF65-F5344CB8AC3E}">
        <p14:creationId xmlns:p14="http://schemas.microsoft.com/office/powerpoint/2010/main" val="56550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1032" y="2503478"/>
            <a:ext cx="4483768" cy="13716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период назначения ГСС:</a:t>
            </a:r>
            <a:br>
              <a:rPr lang="ru-RU" sz="2400" dirty="0"/>
            </a:br>
            <a:r>
              <a:rPr lang="ru-RU" sz="2400" dirty="0"/>
              <a:t>с момента представления справки по 31.03.2010 г.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2050" name="Picture 2" descr="https://semyaizakon.ru/wp-content/uploads/2017/09/988119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67" y="1175528"/>
            <a:ext cx="6728728" cy="453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02252" y="352926"/>
            <a:ext cx="1860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ПРИМЕР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64724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авон">
    <a:dk1>
      <a:sysClr val="windowText" lastClr="000000"/>
    </a:dk1>
    <a:lt1>
      <a:sysClr val="window" lastClr="FFFFFF"/>
    </a:lt1>
    <a:dk2>
      <a:srgbClr val="1485A4"/>
    </a:dk2>
    <a:lt2>
      <a:srgbClr val="E3DED1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F49100"/>
    </a:hlink>
    <a:folHlink>
      <a:srgbClr val="739D9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3d3e93-d891-44dc-9345-92b5952ff1a3" xsi:nil="true"/>
    <lcf76f155ced4ddcb4097134ff3c332f xmlns="93a589d2-2aff-4ee3-a3c8-9797fbb3ec5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9922F7032D67D4197D04119A125AA26" ma:contentTypeVersion="15" ma:contentTypeDescription="Создание документа." ma:contentTypeScope="" ma:versionID="a2b02691ab90c905b73aef05f7a8e181">
  <xsd:schema xmlns:xsd="http://www.w3.org/2001/XMLSchema" xmlns:xs="http://www.w3.org/2001/XMLSchema" xmlns:p="http://schemas.microsoft.com/office/2006/metadata/properties" xmlns:ns2="93a589d2-2aff-4ee3-a3c8-9797fbb3ec5b" xmlns:ns3="683d3e93-d891-44dc-9345-92b5952ff1a3" targetNamespace="http://schemas.microsoft.com/office/2006/metadata/properties" ma:root="true" ma:fieldsID="8bc40a26350cbfcf32f1ffc79b389e4c" ns2:_="" ns3:_="">
    <xsd:import namespace="93a589d2-2aff-4ee3-a3c8-9797fbb3ec5b"/>
    <xsd:import namespace="683d3e93-d891-44dc-9345-92b5952ff1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a589d2-2aff-4ee3-a3c8-9797fbb3ec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3b1f9ad3-3015-4419-8a5a-22d4d402f4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3d3e93-d891-44dc-9345-92b5952ff1a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362ec69-b916-461e-b085-aeaa7bc20b73}" ma:internalName="TaxCatchAll" ma:showField="CatchAllData" ma:web="683d3e93-d891-44dc-9345-92b5952ff1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7D21A2-79AD-43E8-A192-29468FEBDA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20C359-6849-49EC-8F80-6D7AA1E8E23B}">
  <ds:schemaRefs>
    <ds:schemaRef ds:uri="f9c27aee-26e0-4791-ba6d-ce9d33193198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d8a6df6-3d88-4b71-b6e0-927dd3dc28aa"/>
    <ds:schemaRef ds:uri="http://www.w3.org/XML/1998/namespace"/>
    <ds:schemaRef ds:uri="683d3e93-d891-44dc-9345-92b5952ff1a3"/>
    <ds:schemaRef ds:uri="93a589d2-2aff-4ee3-a3c8-9797fbb3ec5b"/>
  </ds:schemaRefs>
</ds:datastoreItem>
</file>

<file path=customXml/itemProps3.xml><?xml version="1.0" encoding="utf-8"?>
<ds:datastoreItem xmlns:ds="http://schemas.openxmlformats.org/officeDocument/2006/customXml" ds:itemID="{7CA56FE7-939A-429E-9A1D-26DAAE7D3C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a589d2-2aff-4ee3-a3c8-9797fbb3ec5b"/>
    <ds:schemaRef ds:uri="683d3e93-d891-44dc-9345-92b5952ff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5010</TotalTime>
  <Words>2352</Words>
  <Application>Microsoft Office PowerPoint</Application>
  <PresentationFormat>Широкоэкранный</PresentationFormat>
  <Paragraphs>209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Century Gothic</vt:lpstr>
      <vt:lpstr>Garamond</vt:lpstr>
      <vt:lpstr>Verdana</vt:lpstr>
      <vt:lpstr>Савон</vt:lpstr>
      <vt:lpstr>государственная социальная стипендия студентам</vt:lpstr>
      <vt:lpstr>Категории студентов, имеющих право на получение ГСС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период назначения ГСС: с момента представления справки по 30.06.2024 г. </vt:lpstr>
      <vt:lpstr>период назначения ГСС: с момента представления справки по 31.03.2010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государственная академическая и (или) государственная социальная стипендия в повышенном размере</vt:lpstr>
      <vt:lpstr>Презентация PowerPoint</vt:lpstr>
      <vt:lpstr> Материальная поддержка нуждающимся обучающимся</vt:lpstr>
      <vt:lpstr>Материальная поддержка 1 категории  </vt:lpstr>
      <vt:lpstr>Материальная поддержка 2 категории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Южный Федеральный Университет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Аверина Иллона Игоревна</dc:creator>
  <cp:lastModifiedBy>Баранникова Наталья Николаевна</cp:lastModifiedBy>
  <cp:revision>55</cp:revision>
  <dcterms:created xsi:type="dcterms:W3CDTF">2018-05-15T12:48:31Z</dcterms:created>
  <dcterms:modified xsi:type="dcterms:W3CDTF">2025-09-04T12:35:33Z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0x01010059922F7032D67D4197D04119A125AA26</vt:lpwstr>
  </property>
  <property fmtid="{D5CDD505-2E9C-101B-9397-08002B2CF9AE}" pid="3" name="MediaServiceImageTags">
    <vt:lpwstr/>
  </property>
</Properties>
</file>