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8" r:id="rId2"/>
    <p:sldId id="346" r:id="rId3"/>
    <p:sldId id="312" r:id="rId4"/>
    <p:sldId id="347" r:id="rId5"/>
    <p:sldId id="348" r:id="rId6"/>
    <p:sldId id="349" r:id="rId7"/>
    <p:sldId id="350" r:id="rId8"/>
    <p:sldId id="351" r:id="rId9"/>
    <p:sldId id="344" r:id="rId10"/>
    <p:sldId id="34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61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6" indent="0" algn="ctr">
              <a:buNone/>
              <a:defRPr sz="2000"/>
            </a:lvl2pPr>
            <a:lvl3pPr marL="914350" indent="0" algn="ctr">
              <a:buNone/>
              <a:defRPr sz="1801"/>
            </a:lvl3pPr>
            <a:lvl4pPr marL="1371525" indent="0" algn="ctr">
              <a:buNone/>
              <a:defRPr sz="1600"/>
            </a:lvl4pPr>
            <a:lvl5pPr marL="1828700" indent="0" algn="ctr">
              <a:buNone/>
              <a:defRPr sz="1600"/>
            </a:lvl5pPr>
            <a:lvl6pPr marL="2285876" indent="0" algn="ctr">
              <a:buNone/>
              <a:defRPr sz="1600"/>
            </a:lvl6pPr>
            <a:lvl7pPr marL="2743051" indent="0" algn="ctr">
              <a:buNone/>
              <a:defRPr sz="1600"/>
            </a:lvl7pPr>
            <a:lvl8pPr marL="3200226" indent="0" algn="ctr">
              <a:buNone/>
              <a:defRPr sz="1600"/>
            </a:lvl8pPr>
            <a:lvl9pPr marL="3657402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9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5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3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06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3" y="1709740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3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0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9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37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1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6" indent="0">
              <a:buNone/>
              <a:defRPr sz="2000" b="1"/>
            </a:lvl2pPr>
            <a:lvl3pPr marL="914350" indent="0">
              <a:buNone/>
              <a:defRPr sz="1801" b="1"/>
            </a:lvl3pPr>
            <a:lvl4pPr marL="1371525" indent="0">
              <a:buNone/>
              <a:defRPr sz="1600" b="1"/>
            </a:lvl4pPr>
            <a:lvl5pPr marL="1828700" indent="0">
              <a:buNone/>
              <a:defRPr sz="1600" b="1"/>
            </a:lvl5pPr>
            <a:lvl6pPr marL="2285876" indent="0">
              <a:buNone/>
              <a:defRPr sz="1600" b="1"/>
            </a:lvl6pPr>
            <a:lvl7pPr marL="2743051" indent="0">
              <a:buNone/>
              <a:defRPr sz="1600" b="1"/>
            </a:lvl7pPr>
            <a:lvl8pPr marL="3200226" indent="0">
              <a:buNone/>
              <a:defRPr sz="1600" b="1"/>
            </a:lvl8pPr>
            <a:lvl9pPr marL="36574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6" indent="0">
              <a:buNone/>
              <a:defRPr sz="2000" b="1"/>
            </a:lvl2pPr>
            <a:lvl3pPr marL="914350" indent="0">
              <a:buNone/>
              <a:defRPr sz="1801" b="1"/>
            </a:lvl3pPr>
            <a:lvl4pPr marL="1371525" indent="0">
              <a:buNone/>
              <a:defRPr sz="1600" b="1"/>
            </a:lvl4pPr>
            <a:lvl5pPr marL="1828700" indent="0">
              <a:buNone/>
              <a:defRPr sz="1600" b="1"/>
            </a:lvl5pPr>
            <a:lvl6pPr marL="2285876" indent="0">
              <a:buNone/>
              <a:defRPr sz="1600" b="1"/>
            </a:lvl6pPr>
            <a:lvl7pPr marL="2743051" indent="0">
              <a:buNone/>
              <a:defRPr sz="1600" b="1"/>
            </a:lvl7pPr>
            <a:lvl8pPr marL="3200226" indent="0">
              <a:buNone/>
              <a:defRPr sz="1600" b="1"/>
            </a:lvl8pPr>
            <a:lvl9pPr marL="36574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09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02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04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90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6" indent="0">
              <a:buNone/>
              <a:defRPr sz="1401"/>
            </a:lvl2pPr>
            <a:lvl3pPr marL="914350" indent="0">
              <a:buNone/>
              <a:defRPr sz="1200"/>
            </a:lvl3pPr>
            <a:lvl4pPr marL="1371525" indent="0">
              <a:buNone/>
              <a:defRPr sz="1001"/>
            </a:lvl4pPr>
            <a:lvl5pPr marL="1828700" indent="0">
              <a:buNone/>
              <a:defRPr sz="1001"/>
            </a:lvl5pPr>
            <a:lvl6pPr marL="2285876" indent="0">
              <a:buNone/>
              <a:defRPr sz="1001"/>
            </a:lvl6pPr>
            <a:lvl7pPr marL="2743051" indent="0">
              <a:buNone/>
              <a:defRPr sz="1001"/>
            </a:lvl7pPr>
            <a:lvl8pPr marL="3200226" indent="0">
              <a:buNone/>
              <a:defRPr sz="1001"/>
            </a:lvl8pPr>
            <a:lvl9pPr marL="3657402" indent="0">
              <a:buNone/>
              <a:defRPr sz="100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50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90" y="987428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6" indent="0">
              <a:buNone/>
              <a:defRPr sz="2800"/>
            </a:lvl2pPr>
            <a:lvl3pPr marL="914350" indent="0">
              <a:buNone/>
              <a:defRPr sz="2400"/>
            </a:lvl3pPr>
            <a:lvl4pPr marL="1371525" indent="0">
              <a:buNone/>
              <a:defRPr sz="2000"/>
            </a:lvl4pPr>
            <a:lvl5pPr marL="1828700" indent="0">
              <a:buNone/>
              <a:defRPr sz="2000"/>
            </a:lvl5pPr>
            <a:lvl6pPr marL="2285876" indent="0">
              <a:buNone/>
              <a:defRPr sz="2000"/>
            </a:lvl6pPr>
            <a:lvl7pPr marL="2743051" indent="0">
              <a:buNone/>
              <a:defRPr sz="2000"/>
            </a:lvl7pPr>
            <a:lvl8pPr marL="3200226" indent="0">
              <a:buNone/>
              <a:defRPr sz="2000"/>
            </a:lvl8pPr>
            <a:lvl9pPr marL="365740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6" indent="0">
              <a:buNone/>
              <a:defRPr sz="1401"/>
            </a:lvl2pPr>
            <a:lvl3pPr marL="914350" indent="0">
              <a:buNone/>
              <a:defRPr sz="1200"/>
            </a:lvl3pPr>
            <a:lvl4pPr marL="1371525" indent="0">
              <a:buNone/>
              <a:defRPr sz="1001"/>
            </a:lvl4pPr>
            <a:lvl5pPr marL="1828700" indent="0">
              <a:buNone/>
              <a:defRPr sz="1001"/>
            </a:lvl5pPr>
            <a:lvl6pPr marL="2285876" indent="0">
              <a:buNone/>
              <a:defRPr sz="1001"/>
            </a:lvl6pPr>
            <a:lvl7pPr marL="2743051" indent="0">
              <a:buNone/>
              <a:defRPr sz="1001"/>
            </a:lvl7pPr>
            <a:lvl8pPr marL="3200226" indent="0">
              <a:buNone/>
              <a:defRPr sz="1001"/>
            </a:lvl8pPr>
            <a:lvl9pPr marL="3657402" indent="0">
              <a:buNone/>
              <a:defRPr sz="100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76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4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F844A-CA2B-42A8-8067-03809273EE62}" type="datetimeFigureOut">
              <a:rPr lang="ru-RU" smtClean="0"/>
              <a:pPr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4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930AB-EB3F-472B-BA7A-5438D8AFE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7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5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8" indent="-228588" algn="l" defTabSz="914350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3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8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14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9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463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0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14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5989" indent="-228588" algn="l" defTabSz="91435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6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0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5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0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76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51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26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02" algn="l" defTabSz="91435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2635" y="121026"/>
            <a:ext cx="9144000" cy="1021977"/>
          </a:xfrm>
        </p:spPr>
        <p:txBody>
          <a:bodyPr>
            <a:noAutofit/>
          </a:bodyPr>
          <a:lstStyle/>
          <a:p>
            <a:r>
              <a:rPr lang="ru-RU" sz="30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Южный федеральный университет</a:t>
            </a:r>
            <a:br>
              <a:rPr lang="ru-RU" sz="3001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наук о Земле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2582" y="2712757"/>
            <a:ext cx="11209440" cy="1655763"/>
          </a:xfrm>
        </p:spPr>
        <p:txBody>
          <a:bodyPr>
            <a:normAutofit/>
          </a:bodyPr>
          <a:lstStyle/>
          <a:p>
            <a:r>
              <a:rPr lang="ru-RU" sz="300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КОНКУРСНЫЙ ОТБОР НА ЗАМЕЩЕНИЕ ДОЛЖНОСТЕЙ педагогических работников, относящихся к ППС Южного федерального университета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99771" y="6279780"/>
            <a:ext cx="2237920" cy="431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Ростов-на-Дону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31210" y="5108707"/>
            <a:ext cx="2030812" cy="431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июня 2024 г.</a:t>
            </a:r>
          </a:p>
        </p:txBody>
      </p:sp>
    </p:spTree>
    <p:extLst>
      <p:ext uri="{BB962C8B-B14F-4D97-AF65-F5344CB8AC3E}">
        <p14:creationId xmlns:p14="http://schemas.microsoft.com/office/powerpoint/2010/main" val="949244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28DECC-54C1-66B3-D27F-44A8EF5F8A00}"/>
              </a:ext>
            </a:extLst>
          </p:cNvPr>
          <p:cNvSpPr txBox="1"/>
          <p:nvPr/>
        </p:nvSpPr>
        <p:spPr>
          <a:xfrm>
            <a:off x="114705" y="0"/>
            <a:ext cx="11962589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СЛУШАЛИ: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директора Института наук о Земле Кузнецова А.Н., заведующих кафедрами о рекомендации претендентов на должности педагогических работников, относящихся к ППС ЮФУ, на объявленные должности и доли ставки и о рекомендации сроков заключения срочных трудовых договоров.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cap="all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Постановили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Учитывая уровень квалификации, возраст, достижения претендентов в 2021, 2022 и 2023 гг., нашедшие отражение в их индивидуальном рейтинге, ходатайства и рекомендации заведующих кафедрами, а также расчетное штатное расписание Института наук о Земле на 2024 г., утвержденное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Приказами ЮФУ от 26.12.2023 г. № 385-ОД «Об утверждении расчетного штатного расписания на 2024 год» и 19.04.2024 г. № 98-ОД «О внесении изменений в приказ от 26.12.2023 г. № 385-ОД»,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количество ставок, признанное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Распоряжением ЮФУ 21.06.2024 г. №655-р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вакантным в Институте наук о Земле в июне 2024 г., после обмена мнениями на основании результатов открытого голосования («За» – 10; «Против» – 0, «Воздержались» – 0):</a:t>
            </a:r>
            <a:endParaRPr lang="ru-RU" sz="2000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3. Рекомендовать Ученому совету Института наук о Земле избрать по конкурсу нижеперечисленных претендентов на следующие должности и доли ставок, а также рекомендовать работодателю следующие сроки заключения срочных трудовых договоров: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Гамова М.И. – 0,5 ставки профессора на 2 года;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Харчука В.В. – 1,0 ставки старшего преподавателя на 1 год;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Шпак Н.Н. – 1,0 ставки преподавателя на 4 года;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Матецкого К.Д. – 0,75 ставки преподавателя на 1 год;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Глушко А.Е. – 0,5 ставки преподавателя на 1 год;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Кузьменко Д.С. – 0,25 ставки преподавателя на 1 год;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Чепурную В.И. – 0,25 ставки преподавателя на 1 год.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53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1953" cy="6030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Гамов Михаил Иванович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864489"/>
              </p:ext>
            </p:extLst>
          </p:nvPr>
        </p:nvGraphicFramePr>
        <p:xfrm>
          <a:off x="0" y="651372"/>
          <a:ext cx="12192000" cy="6130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5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июня 1950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00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предыдущем месте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Профессор (0,5 ставки)</a:t>
                      </a:r>
                    </a:p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Месторождений полезных ископаемых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5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стаж 53 года, в т.ч. научный / педагогический ‒ 31 год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Искомые должность и доля ставки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Профессор (0,5 ставки)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5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 геолого-минералогических наук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50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Ученое звание 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00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2022 г.</a:t>
                      </a:r>
                    </a:p>
                    <a:p>
                      <a:pPr marL="0" indent="7143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2023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27,58 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34,30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201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учебных изданий и научных трудов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количество статей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ВАК,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Опубликовано 119 научных работ, в т.ч. ВАК - 120,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 /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- 9, учебных ‒ 21, 2 патента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последние 4 года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научных работ, в т.ч. ВАК – 7,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 /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‒ 1, учебных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 ‒ 7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929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Цитирование     РИНЦ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81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Хирша  РИНЦ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5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ОПОП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4882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участии в рабочих группах и комиссиях, ученых и диссертационных советах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38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1953" cy="6030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Харчук Владислав Валерьевич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75302"/>
              </p:ext>
            </p:extLst>
          </p:nvPr>
        </p:nvGraphicFramePr>
        <p:xfrm>
          <a:off x="0" y="547784"/>
          <a:ext cx="12192000" cy="6310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4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7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3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февраля 1981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76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предыдущем месте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Старший преподаватель (1,0 ставки)</a:t>
                      </a:r>
                    </a:p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кафедра общей и инженерной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геологии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лет, в т.ч. научный / педагогический – 17 лет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3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Искомые должность и доля ставки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старший преподаватель (1,0 ставки)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3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38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Ученое звание 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76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2022 г.</a:t>
                      </a:r>
                    </a:p>
                    <a:p>
                      <a:pPr marL="0" indent="7143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2023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заполнялся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114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учебных изданий и научных трудов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количество статей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ВАК,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научных труда, в т.ч. 8 статей ВАК и 1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076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Цитирование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РИНЦ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076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Хирша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РИНЦ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3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ОПОП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3372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участии в рабочих группах и комиссиях, ученых и диссертационных советах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57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45720"/>
            <a:ext cx="8901953" cy="6030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Шпак Надежда Николаевна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665369"/>
              </p:ext>
            </p:extLst>
          </p:nvPr>
        </p:nvGraphicFramePr>
        <p:xfrm>
          <a:off x="0" y="457200"/>
          <a:ext cx="12192000" cy="640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2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ноября 1996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22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предыдущем месте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 (0,75 ставки)</a:t>
                      </a:r>
                    </a:p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кафедра социально-экономической география и природопользования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 6 месяцев (общий, педагогический)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2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Искомые должность и доля ставки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 (1,0 ставки)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2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29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Ученое звание 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58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2022 г.</a:t>
                      </a:r>
                    </a:p>
                    <a:p>
                      <a:pPr marL="0" indent="7143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2023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54,30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916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учебных изданий и научных трудов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количество статей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ВАК,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Опубликовано 16 научных и учебно-методических работ, из которых РИНЦ – 12, ВАК – 2,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1, учебно-методическое пособие – 1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настоящее время 2 статьи направлены для публикации 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журналы перечня ВАК, 3 в РИНЦ и 1 в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 /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)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58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Цитирование     РИНЦ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458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Хирша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РИНЦ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2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ОПОП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3187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участии в рабочих группах и комиссиях, ученых и диссертационных советах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2022 по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н.в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член предметной комиссии по географии при проведении государственной итоговой аттестации по образовательным программам среднего общего образования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92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1953" cy="6030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Матецкий Константин Дмитриевич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40427"/>
              </p:ext>
            </p:extLst>
          </p:nvPr>
        </p:nvGraphicFramePr>
        <p:xfrm>
          <a:off x="0" y="489616"/>
          <a:ext cx="12192000" cy="6368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54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мая 1989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10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предыдущем месте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ассистент (0,1 ставки ), НОЦ Перспективные решения в образовании</a:t>
                      </a:r>
                    </a:p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ассистент (0,4 ставки), кафедра месторождений полезных ископаемых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11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- 16,5 лет; по специальности - 13 лет; педагогический – 10 месяцев</a:t>
                      </a: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81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Искомые должность и доля ставки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 (0,75 ставки)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1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29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Ученое звание 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93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2022 г.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2023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заполнялся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баллов (за 4 месяца 2023 г)</a:t>
                      </a: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145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учебных изданий и научных трудов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количество статей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ВАК,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GeoRef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приравненная ВАК)</a:t>
                      </a: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Цитирование     РИНЦ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67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Хирша  РИНЦ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77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ОПОП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algn="ctr" defTabSz="914350" rtl="0" eaLnBrk="1" latinLnBrk="0" hangingPunct="1"/>
                      <a:r>
                        <a:rPr lang="ru-RU" sz="20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8060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участии в рабочих группах и комиссиях, ученых и диссертационных советах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член жюри, секретарь секции «Месторождения полезных ископаемых» Недели Науки ЮФУ, 2024</a:t>
                      </a:r>
                    </a:p>
                    <a:p>
                      <a:pPr algn="ctr"/>
                      <a:r>
                        <a:rPr lang="ru-RU" sz="20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 жюри секции «Геология» Олимпиады Института наук о Земле для школьников Ростовской области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2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1953" cy="603063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Глушко Арина Евгеньевна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514225"/>
              </p:ext>
            </p:extLst>
          </p:nvPr>
        </p:nvGraphicFramePr>
        <p:xfrm>
          <a:off x="0" y="547785"/>
          <a:ext cx="12192000" cy="6255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29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августа 1996 г.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4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предыдущем месте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 (0,5 ставки)</a:t>
                      </a:r>
                    </a:p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Кафедра океанологии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9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стаж 3,5 года, научный – 10 месяцев, педагогический – 8 месяцев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52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Искомые должность и доля ставки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(0,5 </a:t>
                      </a:r>
                      <a:r>
                        <a:rPr lang="ru-RU" sz="20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52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06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Ученое звание 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8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2022 г.</a:t>
                      </a:r>
                    </a:p>
                    <a:p>
                      <a:pPr marL="0" indent="7143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2023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заполнялся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94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учебных изданий и научных трудов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количество статей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ВАК,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12 работ, в т.ч. ВАК ‒ 3</a:t>
                      </a:r>
                    </a:p>
                    <a:p>
                      <a:pPr algn="just"/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47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Цитирование     РИНЦ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08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Хирша  РИНЦ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ОПОП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760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участии в рабочих группах и комиссиях, ученых и диссертационных советах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58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1953" cy="6030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Кузьменко Денис Романович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34368"/>
              </p:ext>
            </p:extLst>
          </p:nvPr>
        </p:nvGraphicFramePr>
        <p:xfrm>
          <a:off x="0" y="603063"/>
          <a:ext cx="12192000" cy="61132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4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января 2002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9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предыдущем месте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Ассистент (0,1 ставки)</a:t>
                      </a:r>
                    </a:p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НОЦ Перспективные решения в образовании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2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стаж 3 года </a:t>
                      </a:r>
                      <a:r>
                        <a:rPr lang="es-E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месяцев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4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Искомые должность и доля ставки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 (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тавки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4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4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Ученое звание 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29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2022 г.</a:t>
                      </a:r>
                    </a:p>
                    <a:p>
                      <a:pPr marL="0" indent="7143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2023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заполнялся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заполнялся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444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учебных изданий и научных трудов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количество статей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ВАК,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12 работ, в т.ч. ВАК ‒ 3</a:t>
                      </a:r>
                    </a:p>
                    <a:p>
                      <a:pPr algn="just"/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29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Цитирование     РИНЦ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562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Хирша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РИНЦ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14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ОПОП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3864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участии в рабочих группах и комиссиях, ученых и диссертационных советах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25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1953" cy="6030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Чепурная Виктория Игоревна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876341"/>
              </p:ext>
            </p:extLst>
          </p:nvPr>
        </p:nvGraphicFramePr>
        <p:xfrm>
          <a:off x="0" y="547785"/>
          <a:ext cx="12192000" cy="6174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04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марта 1996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12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предыдущем месте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ассистент (0,1 ставки) </a:t>
                      </a:r>
                    </a:p>
                    <a:p>
                      <a:pPr marL="0" marR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Научно-образовательный центр "Перспективные решения в образовании"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работы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стаж 6 лет 7 месяцев, в т.ч. 9 месяцев педагогический стаж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Искомые должность и доля ставки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 (0,25 ставки)</a:t>
                      </a:r>
                      <a:endParaRPr lang="ru-RU" sz="2000" b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Ученая степень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1" marR="4266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Ученое звание 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74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2022 г.</a:t>
                      </a:r>
                    </a:p>
                    <a:p>
                      <a:pPr marL="0" indent="7143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2023 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заполнялся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заполнялся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12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учебных изданий и научных трудов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количество статей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ВАК,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00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9 научных статей, из них  4 –  ВАК и 4  –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 /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Цитирование     РИНЦ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Хирша  РИНЦ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3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ОПОП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4032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участии в рабочих группах и комиссиях, ученых и диссертационных советах</a:t>
                      </a:r>
                    </a:p>
                  </a:txBody>
                  <a:tcPr marL="42662" marR="4266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2662" marR="4266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58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A5580CB-49E4-667E-E0DE-8DEABB0B340D}"/>
              </a:ext>
            </a:extLst>
          </p:cNvPr>
          <p:cNvSpPr txBox="1"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7313" algn="just"/>
            <a:r>
              <a:rPr lang="ru-RU" sz="2000" b="1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Слушали: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директора Института наук о Земле Кузнецова А.Н. о Регламенте организации и проведения конкурса на замещение должностей педагогических работников, относящихся к профессорско-преподавательскому составу ЮФУ, утвержденном приказом от 24.11.2020 г. № 203-ОД, и о сложившейся к июню 2024 г. кадровой ситуации в Институте наук о Земле ЮФУ.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 algn="just"/>
            <a:r>
              <a:rPr lang="ru-RU" sz="2000" b="1" i="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Постановили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 algn="just">
              <a:buFont typeface="+mj-lt"/>
              <a:buAutoNum type="arabicPeriod"/>
            </a:pP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основании результатов открытого голосования единогласно («За» – 10, «Против» – 0, «Воздержались» – 0) допустить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Харчука Владислава Валерьевича 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 участию в конкурсе на замещение по трудовому договору должности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старшего преподавателя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Института наук о Земле (1,0 ставки);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Шпак Надежду Николаевну 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 участию в конкурсе на замещение по трудовому договору должности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преподавателя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Института наук о Земле (1,0 ставки);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Матецкого Константина Дмитриевича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к участию в конкурсе на замещение по трудовому договору должности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преподавателя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Института наук о Земле (0,75 ставки);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Глушко Арину Евгеньевну 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 участию в конкурсе на замещение по трудовому договору должности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преподавателя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Института наук о Земле (0,5 ставки);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Кузьменко Дениса Романовича и Чепурную Викторию Игоревну 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 участию в конкурсе на замещение по трудовому договору должности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преподавателя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Института наук о Земле (0,25 ставки).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основании результатов открытого голосования единогласно («За» – 10, «Против» – 0, «Воздержались» – 0) допустить </a:t>
            </a:r>
            <a:r>
              <a:rPr lang="ru-RU" sz="2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Гамова Михаила Ивановича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к участию в конкурсе на замещение по трудовому договору должности профессора (0,5 ст.) при условии предоставления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документа, подтверждающего отсутствие медицинских ограничений на занятие трудовой деятельностью в сфере образования, выданного медицинским учреждением в соответствии с Приказом Минздрава РФ от 28.01.2021 N 29Н, </a:t>
            </a:r>
            <a:r>
              <a:rPr lang="ru-RU" sz="20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до начала заседания Ученого совета Института наук о Земле, т.е. до 12:00 26.06.2024 г.</a:t>
            </a:r>
            <a:endParaRPr lang="ru-RU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2072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6200</TotalTime>
  <Words>1614</Words>
  <Application>Microsoft Office PowerPoint</Application>
  <PresentationFormat>Широкоэкранный</PresentationFormat>
  <Paragraphs>231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Южный федеральный университет Институт наук о Земле</vt:lpstr>
      <vt:lpstr>Гамов Михаил Иванович</vt:lpstr>
      <vt:lpstr>Харчук Владислав Валерьевич</vt:lpstr>
      <vt:lpstr>Шпак Надежда Николаевна</vt:lpstr>
      <vt:lpstr>Матецкий Константин Дмитриевич</vt:lpstr>
      <vt:lpstr>Глушко Арина Евгеньевна</vt:lpstr>
      <vt:lpstr>Кузьменко Денис Романович</vt:lpstr>
      <vt:lpstr>Чепурная Виктория Игоревна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Алина Зимовец</cp:lastModifiedBy>
  <cp:revision>539</cp:revision>
  <dcterms:created xsi:type="dcterms:W3CDTF">2016-06-27T18:14:11Z</dcterms:created>
  <dcterms:modified xsi:type="dcterms:W3CDTF">2024-06-26T15:11:57Z</dcterms:modified>
</cp:coreProperties>
</file>