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</p:sldMasterIdLst>
  <p:sldIdLst>
    <p:sldId id="275" r:id="rId6"/>
    <p:sldId id="276" r:id="rId7"/>
    <p:sldId id="456" r:id="rId8"/>
    <p:sldId id="293" r:id="rId9"/>
    <p:sldId id="459" r:id="rId10"/>
    <p:sldId id="454" r:id="rId11"/>
    <p:sldId id="461" r:id="rId12"/>
    <p:sldId id="462" r:id="rId13"/>
    <p:sldId id="457" r:id="rId14"/>
    <p:sldId id="458" r:id="rId15"/>
    <p:sldId id="455" r:id="rId16"/>
    <p:sldId id="460" r:id="rId17"/>
    <p:sldId id="463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3F7E2-CD6B-465D-8CD4-A386817E8A4D}" v="75" dt="2023-05-18T21:38:52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9922" y="1226261"/>
            <a:ext cx="78521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44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64602"/>
            <a:ext cx="12192000" cy="718185"/>
          </a:xfrm>
          <a:custGeom>
            <a:avLst/>
            <a:gdLst/>
            <a:ahLst/>
            <a:cxnLst/>
            <a:rect l="l" t="t" r="r" b="b"/>
            <a:pathLst>
              <a:path w="12192000" h="718185">
                <a:moveTo>
                  <a:pt x="12192000" y="0"/>
                </a:moveTo>
                <a:lnTo>
                  <a:pt x="6535039" y="0"/>
                </a:lnTo>
                <a:lnTo>
                  <a:pt x="0" y="0"/>
                </a:lnTo>
                <a:lnTo>
                  <a:pt x="0" y="717715"/>
                </a:lnTo>
                <a:lnTo>
                  <a:pt x="6535039" y="717715"/>
                </a:lnTo>
                <a:lnTo>
                  <a:pt x="12192000" y="7177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2317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58291"/>
            <a:ext cx="12192000" cy="5793740"/>
          </a:xfrm>
          <a:custGeom>
            <a:avLst/>
            <a:gdLst/>
            <a:ahLst/>
            <a:cxnLst/>
            <a:rect l="l" t="t" r="r" b="b"/>
            <a:pathLst>
              <a:path w="12192000" h="5793740">
                <a:moveTo>
                  <a:pt x="0" y="0"/>
                </a:moveTo>
                <a:lnTo>
                  <a:pt x="0" y="5793178"/>
                </a:lnTo>
              </a:path>
              <a:path w="12192000" h="5793740">
                <a:moveTo>
                  <a:pt x="12192000" y="0"/>
                </a:moveTo>
                <a:lnTo>
                  <a:pt x="12192000" y="57931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05829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52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0790-3B3F-4EE5-947A-B7CEA557E876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0EA3-2570-4FF5-9575-4EBCC4236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5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9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0" y="999744"/>
                </a:moveTo>
                <a:lnTo>
                  <a:pt x="12192000" y="999744"/>
                </a:lnTo>
                <a:lnTo>
                  <a:pt x="1219200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31" y="0"/>
            <a:ext cx="1072896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7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7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064602"/>
            <a:ext cx="12192000" cy="718185"/>
          </a:xfrm>
          <a:custGeom>
            <a:avLst/>
            <a:gdLst/>
            <a:ahLst/>
            <a:cxnLst/>
            <a:rect l="l" t="t" r="r" b="b"/>
            <a:pathLst>
              <a:path w="12192000" h="718185">
                <a:moveTo>
                  <a:pt x="12192000" y="0"/>
                </a:moveTo>
                <a:lnTo>
                  <a:pt x="6535039" y="0"/>
                </a:lnTo>
                <a:lnTo>
                  <a:pt x="0" y="0"/>
                </a:lnTo>
                <a:lnTo>
                  <a:pt x="0" y="717715"/>
                </a:lnTo>
                <a:lnTo>
                  <a:pt x="6535039" y="717715"/>
                </a:lnTo>
                <a:lnTo>
                  <a:pt x="12192000" y="7177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1782317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0"/>
                </a:moveTo>
                <a:lnTo>
                  <a:pt x="0" y="38100"/>
                </a:ln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1058291"/>
            <a:ext cx="12192000" cy="5793740"/>
          </a:xfrm>
          <a:custGeom>
            <a:avLst/>
            <a:gdLst/>
            <a:ahLst/>
            <a:cxnLst/>
            <a:rect l="l" t="t" r="r" b="b"/>
            <a:pathLst>
              <a:path w="12192000" h="5793740">
                <a:moveTo>
                  <a:pt x="0" y="0"/>
                </a:moveTo>
                <a:lnTo>
                  <a:pt x="0" y="5793178"/>
                </a:lnTo>
              </a:path>
              <a:path w="12192000" h="5793740">
                <a:moveTo>
                  <a:pt x="12192000" y="0"/>
                </a:moveTo>
                <a:lnTo>
                  <a:pt x="12192000" y="579317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05829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0"/>
                </a:moveTo>
                <a:lnTo>
                  <a:pt x="0" y="12700"/>
                </a:lnTo>
                <a:lnTo>
                  <a:pt x="12192000" y="12700"/>
                </a:lnTo>
                <a:lnTo>
                  <a:pt x="12192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5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9922" y="1226261"/>
            <a:ext cx="785215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81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95071" y="0"/>
            <a:ext cx="1133856" cy="1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69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0" y="999744"/>
                </a:moveTo>
                <a:lnTo>
                  <a:pt x="12192000" y="999744"/>
                </a:lnTo>
                <a:lnTo>
                  <a:pt x="12192000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631" y="0"/>
            <a:ext cx="1072896" cy="1063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8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3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467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04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051560"/>
          </a:xfrm>
          <a:custGeom>
            <a:avLst/>
            <a:gdLst/>
            <a:ahLst/>
            <a:cxnLst/>
            <a:rect l="l" t="t" r="r" b="b"/>
            <a:pathLst>
              <a:path w="12192000" h="1051560">
                <a:moveTo>
                  <a:pt x="12192000" y="0"/>
                </a:moveTo>
                <a:lnTo>
                  <a:pt x="0" y="0"/>
                </a:lnTo>
                <a:lnTo>
                  <a:pt x="0" y="1051560"/>
                </a:lnTo>
                <a:lnTo>
                  <a:pt x="12192000" y="10515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91711" y="0"/>
            <a:ext cx="8400287" cy="10523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9922" y="1226261"/>
            <a:ext cx="75584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6754" y="1869297"/>
            <a:ext cx="10578490" cy="4678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56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fedu.ru/op/208" TargetMode="External"/><Relationship Id="rId2" Type="http://schemas.openxmlformats.org/officeDocument/2006/relationships/hyperlink" Target="https://sfedu.ru/op/30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sfedu.ru/op/34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ssions.sfedu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itur.sfedu.ru/" TargetMode="External"/><Relationship Id="rId7" Type="http://schemas.openxmlformats.org/officeDocument/2006/relationships/hyperlink" Target="mailto:dek_geo@sfedu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barannikovann" TargetMode="External"/><Relationship Id="rId5" Type="http://schemas.openxmlformats.org/officeDocument/2006/relationships/hyperlink" Target="mailto:nnbarannikova@sfedu.ru" TargetMode="External"/><Relationship Id="rId4" Type="http://schemas.openxmlformats.org/officeDocument/2006/relationships/hyperlink" Target="mailto:priem-tgn@sfedu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fedu.ru/op/32" TargetMode="External"/><Relationship Id="rId13" Type="http://schemas.openxmlformats.org/officeDocument/2006/relationships/hyperlink" Target="http://sfedu.ru/00_main_2010/abitur/abit_2023/Program_vst/program_pedagogy_2023.pdf" TargetMode="External"/><Relationship Id="rId3" Type="http://schemas.openxmlformats.org/officeDocument/2006/relationships/hyperlink" Target="http://sfedu.ru/00_main_2010/abitur/abit_2023/Program_vst/program_geology_2023.pdf" TargetMode="External"/><Relationship Id="rId7" Type="http://schemas.openxmlformats.org/officeDocument/2006/relationships/hyperlink" Target="http://sfedu.ru/00_main_2010/abitur/abit_2023/Program_vst/program_ecol_2023.pdf" TargetMode="External"/><Relationship Id="rId12" Type="http://schemas.openxmlformats.org/officeDocument/2006/relationships/hyperlink" Target="https://sfedu.ru/op/16" TargetMode="External"/><Relationship Id="rId2" Type="http://schemas.openxmlformats.org/officeDocument/2006/relationships/hyperlink" Target="https://sfedu.ru/op/15" TargetMode="Externa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fedu.ru/op/3" TargetMode="External"/><Relationship Id="rId11" Type="http://schemas.openxmlformats.org/officeDocument/2006/relationships/hyperlink" Target="https://sfedu.ru/op/30" TargetMode="External"/><Relationship Id="rId5" Type="http://schemas.openxmlformats.org/officeDocument/2006/relationships/hyperlink" Target="http://sfedu.ru/00_main_2010/abitur/abit_2023/Program_vst/program_rus_2023.pdf" TargetMode="External"/><Relationship Id="rId15" Type="http://schemas.openxmlformats.org/officeDocument/2006/relationships/hyperlink" Target="https://sfedu.ru/op/114" TargetMode="External"/><Relationship Id="rId10" Type="http://schemas.openxmlformats.org/officeDocument/2006/relationships/hyperlink" Target="http://sfedu.ru/00_main_2010/abitur/abit_2023/Program_vst/program_gidro_2023.pdf" TargetMode="External"/><Relationship Id="rId4" Type="http://schemas.openxmlformats.org/officeDocument/2006/relationships/hyperlink" Target="http://sfedu.ru/00_main_2010/abitur/abit_2023/Program_vst/program_country_2023.pdf" TargetMode="External"/><Relationship Id="rId9" Type="http://schemas.openxmlformats.org/officeDocument/2006/relationships/hyperlink" Target="http://sfedu.ru/00_main_2010/abitur/abit_2023/Program_vst/program_meteo_2023.pdf" TargetMode="External"/><Relationship Id="rId14" Type="http://schemas.openxmlformats.org/officeDocument/2006/relationships/hyperlink" Target="http://sfedu.ru/00_main_2010/abitur/abit_2023/Program_vst/program_geo_obr_2023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fedu.ru/op/3" TargetMode="External"/><Relationship Id="rId7" Type="http://schemas.openxmlformats.org/officeDocument/2006/relationships/hyperlink" Target="https://sfedu.ru/op/114" TargetMode="External"/><Relationship Id="rId2" Type="http://schemas.openxmlformats.org/officeDocument/2006/relationships/hyperlink" Target="https://sfedu.ru/op/15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fedu.ru/op/16" TargetMode="External"/><Relationship Id="rId5" Type="http://schemas.openxmlformats.org/officeDocument/2006/relationships/hyperlink" Target="https://sfedu.ru/op/30" TargetMode="External"/><Relationship Id="rId4" Type="http://schemas.openxmlformats.org/officeDocument/2006/relationships/hyperlink" Target="https://sfedu.ru/op/32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sfedu.ru/op/3/ino" TargetMode="External"/><Relationship Id="rId7" Type="http://schemas.openxmlformats.org/officeDocument/2006/relationships/hyperlink" Target="https://sfedu.ru/op/114/ino" TargetMode="External"/><Relationship Id="rId2" Type="http://schemas.openxmlformats.org/officeDocument/2006/relationships/hyperlink" Target="https://sfedu.ru/op/15/in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fedu.ru/op/16/ino" TargetMode="External"/><Relationship Id="rId5" Type="http://schemas.openxmlformats.org/officeDocument/2006/relationships/hyperlink" Target="https://sfedu.ru/op/30/ino" TargetMode="External"/><Relationship Id="rId4" Type="http://schemas.openxmlformats.org/officeDocument/2006/relationships/hyperlink" Target="https://sfedu.ru/op/32/ino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ssions.sfedu.ru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dmissions.sfedu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fedu.ru/00_main_2010/abitur/abit_2023/aspirant/asp_ekz/1_6_geo_program_asp_2023.pdf" TargetMode="External"/><Relationship Id="rId3" Type="http://schemas.openxmlformats.org/officeDocument/2006/relationships/hyperlink" Target="http://sfedu.ru/00_main_2010/abitur/abit_2023/magist_ekz/05_04_00_umlg_program_mag_2023.pdf" TargetMode="External"/><Relationship Id="rId7" Type="http://schemas.openxmlformats.org/officeDocument/2006/relationships/hyperlink" Target="http://sfedu.ru/00_main_2010/abitur/abit_2023/magist_ekz/44_04_01_tp_geo_program_mag_2023.pdf" TargetMode="External"/><Relationship Id="rId2" Type="http://schemas.openxmlformats.org/officeDocument/2006/relationships/hyperlink" Target="https://sfedu.ru/op/3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fedu.ru/op/340" TargetMode="External"/><Relationship Id="rId5" Type="http://schemas.openxmlformats.org/officeDocument/2006/relationships/hyperlink" Target="http://sfedu.ru/00_main_2010/abitur/abit_2023/magist_ekz/05_04_06_program_mag_2023.pdf" TargetMode="External"/><Relationship Id="rId4" Type="http://schemas.openxmlformats.org/officeDocument/2006/relationships/hyperlink" Target="https://sfedu.ru/op/208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0"/>
            <a:ext cx="991343" cy="9913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40F8C8-E32E-AD72-BC39-C3A0DDDCE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470C6EA-5BBD-6B78-30F4-702FCFA421AA}"/>
              </a:ext>
            </a:extLst>
          </p:cNvPr>
          <p:cNvSpPr txBox="1">
            <a:spLocks/>
          </p:cNvSpPr>
          <p:nvPr/>
        </p:nvSpPr>
        <p:spPr>
          <a:xfrm>
            <a:off x="0" y="3645799"/>
            <a:ext cx="12191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ПРИЕМНАЯ КАМПАНИЯ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2023 г.</a:t>
            </a:r>
          </a:p>
        </p:txBody>
      </p:sp>
    </p:spTree>
    <p:extLst>
      <p:ext uri="{BB962C8B-B14F-4D97-AF65-F5344CB8AC3E}">
        <p14:creationId xmlns:p14="http://schemas.microsoft.com/office/powerpoint/2010/main" val="1874045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2DB1EE7-8983-4112-339F-12B991329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30891"/>
              </p:ext>
            </p:extLst>
          </p:nvPr>
        </p:nvGraphicFramePr>
        <p:xfrm>
          <a:off x="110067" y="1134533"/>
          <a:ext cx="11904133" cy="563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4398">
                  <a:extLst>
                    <a:ext uri="{9D8B030D-6E8A-4147-A177-3AD203B41FA5}">
                      <a16:colId xmlns:a16="http://schemas.microsoft.com/office/drawing/2014/main" val="1494409862"/>
                    </a:ext>
                  </a:extLst>
                </a:gridCol>
                <a:gridCol w="2817993">
                  <a:extLst>
                    <a:ext uri="{9D8B030D-6E8A-4147-A177-3AD203B41FA5}">
                      <a16:colId xmlns:a16="http://schemas.microsoft.com/office/drawing/2014/main" val="1075740869"/>
                    </a:ext>
                  </a:extLst>
                </a:gridCol>
                <a:gridCol w="4327634">
                  <a:extLst>
                    <a:ext uri="{9D8B030D-6E8A-4147-A177-3AD203B41FA5}">
                      <a16:colId xmlns:a16="http://schemas.microsoft.com/office/drawing/2014/main" val="871065225"/>
                    </a:ext>
                  </a:extLst>
                </a:gridCol>
                <a:gridCol w="758551">
                  <a:extLst>
                    <a:ext uri="{9D8B030D-6E8A-4147-A177-3AD203B41FA5}">
                      <a16:colId xmlns:a16="http://schemas.microsoft.com/office/drawing/2014/main" val="2440162832"/>
                    </a:ext>
                  </a:extLst>
                </a:gridCol>
                <a:gridCol w="692809">
                  <a:extLst>
                    <a:ext uri="{9D8B030D-6E8A-4147-A177-3AD203B41FA5}">
                      <a16:colId xmlns:a16="http://schemas.microsoft.com/office/drawing/2014/main" val="252941445"/>
                    </a:ext>
                  </a:extLst>
                </a:gridCol>
                <a:gridCol w="761865">
                  <a:extLst>
                    <a:ext uri="{9D8B030D-6E8A-4147-A177-3AD203B41FA5}">
                      <a16:colId xmlns:a16="http://schemas.microsoft.com/office/drawing/2014/main" val="2967757623"/>
                    </a:ext>
                  </a:extLst>
                </a:gridCol>
                <a:gridCol w="1380883">
                  <a:extLst>
                    <a:ext uri="{9D8B030D-6E8A-4147-A177-3AD203B41FA5}">
                      <a16:colId xmlns:a16="http://schemas.microsoft.com/office/drawing/2014/main" val="1399511078"/>
                    </a:ext>
                  </a:extLst>
                </a:gridCol>
              </a:tblGrid>
              <a:tr h="6965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Код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подготовки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Магистерская программа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Количество мест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 обучения,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23487"/>
                  </a:ext>
                </a:extLst>
              </a:tr>
              <a:tr h="1150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ГБ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из них ЦП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ПВЗ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448906"/>
                  </a:ext>
                </a:extLst>
              </a:tr>
              <a:tr h="362291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 форма обучения</a:t>
                      </a:r>
                      <a:endParaRPr lang="ru-RU" sz="1200" b="1" i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500" b="1" i="1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333081"/>
                  </a:ext>
                </a:extLst>
              </a:tr>
              <a:tr h="255617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05.04.00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Науки о Земле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u="sng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Управление, мониторинг ландшафтов и геологической среды с использованием ГИС и инструментальных методов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28626" marR="28626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28626" marR="286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167 000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904346"/>
                  </a:ext>
                </a:extLst>
              </a:tr>
              <a:tr h="25561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500" b="0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05.04.01 Геология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500" b="0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969479"/>
                  </a:ext>
                </a:extLst>
              </a:tr>
              <a:tr h="511233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500" b="0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05.04.02 География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500" b="0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380735"/>
                  </a:ext>
                </a:extLst>
              </a:tr>
              <a:tr h="5112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05.04.06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Экология и природопользование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u="sng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Прикладная геоэкология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167 000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208306"/>
                  </a:ext>
                </a:extLst>
              </a:tr>
              <a:tr h="7668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44.04.01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Педагогическое образование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u="sng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Теория и практика географического образования и экологического просвещения</a:t>
                      </a:r>
                      <a:endParaRPr lang="ru-RU" sz="1200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123 000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034668"/>
                  </a:ext>
                </a:extLst>
              </a:tr>
              <a:tr h="36229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Заочная форма обучения</a:t>
                      </a:r>
                      <a:endParaRPr lang="ru-RU" sz="1200" b="1" i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1" i="1" u="none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27306"/>
                  </a:ext>
                </a:extLst>
              </a:tr>
              <a:tr h="7668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44.04.01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Педагогическое образование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u="sng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Теория и практика географического образования и экологического просвещения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ru-RU" sz="1200" b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44 000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9554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8FC626-CDF3-9BD5-E01A-5C76415CF171}"/>
              </a:ext>
            </a:extLst>
          </p:cNvPr>
          <p:cNvSpPr txBox="1"/>
          <p:nvPr/>
        </p:nvSpPr>
        <p:spPr>
          <a:xfrm>
            <a:off x="2963333" y="506512"/>
            <a:ext cx="7128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  <a:t>КОНТРОЛЬНЫЕ ЦИФРЫ ПРИЁМА - 2023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34B29-D674-ACE7-A017-CA3DF63279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57" y="84668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5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5F6FAB-C566-E9F0-AF5A-83ABF1599329}"/>
              </a:ext>
            </a:extLst>
          </p:cNvPr>
          <p:cNvSpPr txBox="1"/>
          <p:nvPr/>
        </p:nvSpPr>
        <p:spPr>
          <a:xfrm>
            <a:off x="1354666" y="316468"/>
            <a:ext cx="9719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Состав экзаменационных комиссий для проведения вступительных испытаний </a:t>
            </a:r>
          </a:p>
          <a:p>
            <a:pPr algn="ctr"/>
            <a:r>
              <a:rPr lang="ru-RU" sz="14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по направлениям подготовки магистратуры по очной форме обучения</a:t>
            </a:r>
            <a:endParaRPr lang="ru-RU" sz="1000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8452D50-C189-82F3-CD46-D9BEB4AD8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17939"/>
              </p:ext>
            </p:extLst>
          </p:nvPr>
        </p:nvGraphicFramePr>
        <p:xfrm>
          <a:off x="251451" y="1430867"/>
          <a:ext cx="11689098" cy="4899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5934">
                  <a:extLst>
                    <a:ext uri="{9D8B030D-6E8A-4147-A177-3AD203B41FA5}">
                      <a16:colId xmlns:a16="http://schemas.microsoft.com/office/drawing/2014/main" val="2717690272"/>
                    </a:ext>
                  </a:extLst>
                </a:gridCol>
                <a:gridCol w="1142990">
                  <a:extLst>
                    <a:ext uri="{9D8B030D-6E8A-4147-A177-3AD203B41FA5}">
                      <a16:colId xmlns:a16="http://schemas.microsoft.com/office/drawing/2014/main" val="1856849667"/>
                    </a:ext>
                  </a:extLst>
                </a:gridCol>
                <a:gridCol w="5830174">
                  <a:extLst>
                    <a:ext uri="{9D8B030D-6E8A-4147-A177-3AD203B41FA5}">
                      <a16:colId xmlns:a16="http://schemas.microsoft.com/office/drawing/2014/main" val="2481240200"/>
                    </a:ext>
                  </a:extLst>
                </a:gridCol>
              </a:tblGrid>
              <a:tr h="1015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вступительного испытания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Фамилия Имя Отчество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17016472"/>
                  </a:ext>
                </a:extLst>
              </a:tr>
              <a:tr h="27737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Управление, мониторинг ландшафтов и геологической среды с использованием ГИС и инструментальных методов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Кузнецов Андрей Николаевич (председатель)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413763890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Попов Юрий Витальевич</a:t>
                      </a:r>
                      <a:endParaRPr lang="ru-RU" sz="120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347774957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Михайленко Анна Владимировна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2364632568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Зимовец Алина Александровна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1099527241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Костюк Юрий Николаевич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634481166"/>
                  </a:ext>
                </a:extLst>
              </a:tr>
              <a:tr h="277375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05.04.06 Экология и природопользование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Кузнецов Андрей Николаевич (председатель)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3798975029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Беспалова Людмила Александровна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685892432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Иошпа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Александр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Рувимович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1468640363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Скляренко Григорий Юрьевич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1781349140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Решетняк Ольга Сергеевна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665633670"/>
                  </a:ext>
                </a:extLst>
              </a:tr>
              <a:tr h="277375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Теория и практика географического образования и экологического просвещения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Кузнецов Андрей Николаевич (председатель)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632454370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Эртель Анна Борисовна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3994914996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Латун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Владимир Владимирович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2873813506"/>
                  </a:ext>
                </a:extLst>
              </a:tr>
              <a:tr h="2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Богачев Иван Викторович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4481" marR="54481" marT="0" marB="0" anchor="ctr"/>
                </a:tc>
                <a:extLst>
                  <a:ext uri="{0D108BD9-81ED-4DB2-BD59-A6C34878D82A}">
                    <a16:rowId xmlns:a16="http://schemas.microsoft.com/office/drawing/2014/main" val="61334841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0918E-269A-A518-048A-967299B7C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4" y="82406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89C0D8-5CAD-33D4-5600-8D424381098B}"/>
              </a:ext>
            </a:extLst>
          </p:cNvPr>
          <p:cNvSpPr txBox="1"/>
          <p:nvPr/>
        </p:nvSpPr>
        <p:spPr>
          <a:xfrm>
            <a:off x="0" y="1041400"/>
            <a:ext cx="1219199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начало приема документов, необходимых для поступления – 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20 июня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окончание приема документов, необходимых для поступления – 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4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окончание приёма документов, подтверждающих достижения поступающих – 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4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;</a:t>
            </a:r>
            <a:endParaRPr lang="ru-RU" sz="12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публикация конкурсных списков на места, финансируемые из средств федерального бюджета, на официальном сайте Университета – </a:t>
            </a: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22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 algn="l"/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завершение приема оригинала документа установленного образца от лиц, подлежащих зачислению в рамках квоты приема целевого обучения – 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23 августа до 18:00;</a:t>
            </a:r>
            <a:endParaRPr lang="ru-RU" sz="12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- издание приказа (приказов) о зачислении поступающих на места в пределах целевой квоты 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24 августа;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- завершение приема оригинала документа установленного образца от лиц, подлежащих зачислению на основные места в рамках контрольных цифр приема 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25 августа до 18:00;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- издание приказа (приказов) о зачислении поступающих на основные места в рамках контрольных цифр приема 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28 августа.</a:t>
            </a:r>
          </a:p>
          <a:p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При успешном прохождении вступительных испытаний поступающий может 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до 25 августа 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подать заявление на места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по договорам об оказании платных образовательных услуг </a:t>
            </a:r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в рамках ранее заявленных магистерских программ, либо направлений подготовки.</a:t>
            </a:r>
          </a:p>
          <a:p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200" i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При приеме на </a:t>
            </a:r>
            <a:r>
              <a:rPr lang="ru-RU" sz="1200" i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места по договорам об оказании платных образовательных услуг </a:t>
            </a:r>
            <a:r>
              <a:rPr lang="ru-RU" sz="1200" i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по программам магистратуры процедуры зачисления проводятся в следующие сроки: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  - публикация конкурсных списков на официальном сайте 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26 августа;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  - завершение приема оригинала документа установленного образца от лиц, подлежащих зачислению, либо копий документов установленного образца (копия, заверенная организацией на основании оригинала, предъявленного поступающим) и заявление поступающего о согласии на зачисление и заключение договоров об оказании платных образовательных услуг (на данном этапе зачисления)–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29 августа до 18:00;</a:t>
            </a:r>
          </a:p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  - издание приказа (приказов) о зачислении на указанном этапе зачисления – 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31 августа.</a:t>
            </a:r>
          </a:p>
          <a:p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ИНФОРМАЦИЯ О МЕСТАХ РАСПОЛОЖЕНИЯ ПУНКТОВ ПРИЁМА ДОКУМЕНТОВ: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личный приём документов осуществляется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 20 июня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 -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Пушкинская, д.148-150 (Зональная научная библиотека им. Ю.А. Жданова)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   - г. Таганрог, пер. Некрасовский, 44, корпус "Д" (Инженерно-технологическая Академия ЮФУ);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электронном виде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посредством электронной информационной системы (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на сайте ЮФУ)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подать заявление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 /личный кабинет абитуриента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 почте (адрес для отправки документов по почте: 344006,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Большая Садовая, 105/42).</a:t>
            </a:r>
          </a:p>
          <a:p>
            <a:endParaRPr lang="ru-RU" sz="12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03BFA-7177-7329-1225-02891BE1F963}"/>
              </a:ext>
            </a:extLst>
          </p:cNvPr>
          <p:cNvSpPr txBox="1"/>
          <p:nvPr/>
        </p:nvSpPr>
        <p:spPr>
          <a:xfrm>
            <a:off x="1608668" y="233262"/>
            <a:ext cx="8144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СРОКИ ПРИЁМА ДОКУМЕНТОВ И ПРОЦЕДУРЫ ЗАЧИСЛЕНИЯ В МАГИСТРАТУРУ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9D29A-50D9-8C43-53D2-994C1599F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98" y="71455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2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BD8143-D225-CA9C-64F8-AEA0C52709D0}"/>
              </a:ext>
            </a:extLst>
          </p:cNvPr>
          <p:cNvSpPr txBox="1"/>
          <p:nvPr/>
        </p:nvSpPr>
        <p:spPr>
          <a:xfrm>
            <a:off x="160867" y="1452308"/>
            <a:ext cx="12192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4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Поступление на бюджетные места как Соотечественник (памятка соотечественника) на равных условиях с гражданами РФ и по итогам внутренних вступительных испытаний или ЕГЭ.</a:t>
            </a:r>
          </a:p>
          <a:p>
            <a:pPr algn="l"/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2.  Подать заявку на бюджетное место в Россотрудничестве в своей стране. Рассмотрение заявок и отбор кандидатов осуществляется в зарубежных представительствах Россотрудничества (РЦНК) https://rs.gov.ru/kontakty/.</a:t>
            </a:r>
          </a:p>
          <a:p>
            <a:pPr algn="l"/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После успешного прохождения конкурсного отбора в РЦНК и получения Направления Минобрнауки РФ подать оригиналы документов в Приемную комиссию ЮФУ.</a:t>
            </a:r>
          </a:p>
          <a:p>
            <a:pPr algn="l"/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42900" indent="-342900" algn="l">
              <a:buAutoNum type="arabicPeriod"/>
            </a:pP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1400" b="0" i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Прием иностранных граждан в Университет для получения образования по договорам об образовании за счет средств физических и (или) юридических лиц осуществляется </a:t>
            </a:r>
            <a:r>
              <a:rPr lang="ru-RU" sz="1400" b="0" i="1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на места с полным возмещением затрат </a:t>
            </a:r>
            <a:r>
              <a:rPr lang="ru-RU" sz="1400" b="0" i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 конкурсной основе в рамках отдельной конкурсной группы.</a:t>
            </a:r>
          </a:p>
          <a:p>
            <a:pPr algn="l"/>
            <a:endParaRPr lang="ru-RU" sz="14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Сроки подачи документов:</a:t>
            </a:r>
            <a:b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  - бакалавриат и специалитет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 июня по 25 июля 2023 года</a:t>
            </a:r>
            <a:b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</a:br>
            <a:endParaRPr lang="ru-RU" sz="14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Вступительные испытания на программы бакалавриата, программам специалитета, программам магистратуры проводятся </a:t>
            </a:r>
            <a:r>
              <a:rPr lang="ru-RU" sz="14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 8 июня по 7 августа 2023 года</a:t>
            </a:r>
          </a:p>
          <a:p>
            <a:pPr algn="l"/>
            <a:endParaRPr lang="ru-RU" sz="1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b="0" i="0" dirty="0"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КОНТАКТЫ: ЦЕНТР МЕЖДУНАРОДНЫХ ПРОГРАММ И ПРОЕКТОВ ЮФУ</a:t>
            </a:r>
          </a:p>
          <a:p>
            <a:pPr algn="l"/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Тел.: +7 (863) 218 40 24</a:t>
            </a:r>
          </a:p>
          <a:p>
            <a:pPr algn="l"/>
            <a:r>
              <a:rPr lang="ru-RU" sz="1400" b="0" i="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е-</a:t>
            </a:r>
            <a:r>
              <a:rPr lang="ru-RU" sz="1400" b="0" i="0" u="sng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mail</a:t>
            </a:r>
            <a:r>
              <a:rPr lang="ru-RU" sz="1400" b="0" i="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: gor@sfedu.ru 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Горянская Ольга Валерьевна; </a:t>
            </a:r>
            <a:r>
              <a:rPr lang="ru-RU" sz="1400" b="0" i="0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welcome@sfedu.ru </a:t>
            </a:r>
            <a:r>
              <a:rPr lang="ru-RU" sz="14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Осипчук Илья Андреевич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B1FE5-6300-03EC-FE6B-AB00F1F5733C}"/>
              </a:ext>
            </a:extLst>
          </p:cNvPr>
          <p:cNvSpPr txBox="1"/>
          <p:nvPr/>
        </p:nvSpPr>
        <p:spPr>
          <a:xfrm>
            <a:off x="1634067" y="373391"/>
            <a:ext cx="10380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ОСОБЕННОСТИ ПРОВЕДЕНИЯ ПРИЁМА ИНОСТРАННЫХ ГРАЖДАН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6EC1E1-E303-6A54-CE1F-D3DCA07D3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57" y="62385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70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99" y="154416"/>
            <a:ext cx="11887200" cy="7448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24" y="31186"/>
            <a:ext cx="991343" cy="991343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40B5B11-6DD7-B8C6-ABA7-49E489739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88749"/>
              </p:ext>
            </p:extLst>
          </p:nvPr>
        </p:nvGraphicFramePr>
        <p:xfrm>
          <a:off x="25399" y="1051016"/>
          <a:ext cx="12192000" cy="57757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68203">
                  <a:extLst>
                    <a:ext uri="{9D8B030D-6E8A-4147-A177-3AD203B41FA5}">
                      <a16:colId xmlns:a16="http://schemas.microsoft.com/office/drawing/2014/main" val="2031009959"/>
                    </a:ext>
                  </a:extLst>
                </a:gridCol>
                <a:gridCol w="5923797">
                  <a:extLst>
                    <a:ext uri="{9D8B030D-6E8A-4147-A177-3AD203B41FA5}">
                      <a16:colId xmlns:a16="http://schemas.microsoft.com/office/drawing/2014/main" val="4256980417"/>
                    </a:ext>
                  </a:extLst>
                </a:gridCol>
              </a:tblGrid>
              <a:tr h="1925772"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ЦЕНТРАЛЬНАЯ ПРИЕМНАЯ КОМИССИЯ ЮФУ: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344006, г.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Ростов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-на-Дону, Б. Садовая 105/42, к. 206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тел.:    8-800-700-33-98, +7 (863) 2-370-370;</a:t>
                      </a:r>
                    </a:p>
                    <a:p>
                      <a:pPr fontAlgn="base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WhatsApp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:     8-961-430-99-98;</a:t>
                      </a:r>
                    </a:p>
                    <a:p>
                      <a:pPr fontAlgn="base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e-mail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: zpk@sfedu.ru;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сайт: 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http://www.abitur.sfedu.ru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fontAlgn="base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Иностранным абитуриентам подробную информацию о поступлении можно получить: 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ЦЕНТР МЕЖДУНАРОДНЫХ ПРОГРАММ И ПРОЕКТОВ ЮФУ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Тел.: +7 (863) 218 40 24</a:t>
                      </a:r>
                    </a:p>
                    <a:p>
                      <a:pPr fontAlgn="base"/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е-</a:t>
                      </a:r>
                      <a:r>
                        <a:rPr lang="ru-RU" sz="1400" u="sng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mail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: gor@sfedu.ru </a:t>
                      </a:r>
                      <a:r>
                        <a:rPr lang="ru-RU" sz="140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Горянская Ольга Валерьевна; 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welcome@sfedu.ru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Осипчук Илья Андреевич</a:t>
                      </a:r>
                    </a:p>
                    <a:p>
                      <a:pPr fontAlgn="base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График работы приемной комиссии: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Понедельник - Пятница с 09:00 до 17:00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Выходные дни: суббота, воскресенье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ОТДЕЛЕНИЕ ПРИЕМНОЙ КОМИССИИ ЮФУ В Г. ТАГАНРОГ: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г. Таганрог, пер. Некрасовский, 44, корпус "Д", кабинет Д113;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тел.:     +7 (8634) 39-34-22, 361-613;</a:t>
                      </a:r>
                    </a:p>
                    <a:p>
                      <a:pPr fontAlgn="base"/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e-mail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: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priem-tgn@sfedu.ru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  <a:p>
                      <a:pPr fontAlgn="base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Иностранным абитуриентам подробную информацию о поступлении можно получить: </a:t>
                      </a:r>
                    </a:p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ЦЕНТР МЕЖДУНАРОДНЫХ ПРОГРАММ И ПРОЕКТОВ ЮФУ</a:t>
                      </a:r>
                    </a:p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Тел.: +7 (863) 218 40 24</a:t>
                      </a:r>
                    </a:p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е-</a:t>
                      </a:r>
                      <a:r>
                        <a:rPr kumimoji="0" lang="ru-RU" sz="1400" b="0" i="0" u="sng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mail</a:t>
                      </a:r>
                      <a:r>
                        <a:rPr kumimoji="0" lang="ru-RU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: gor@sfedu.ru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Горянская Ольга Валерьевна; </a:t>
                      </a:r>
                      <a:r>
                        <a:rPr kumimoji="0" lang="ru-RU" sz="1400" b="0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welcome@sfedu.ru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Осипчук Илья Андреевич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fontAlgn="base"/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График работы приемной комиссии: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Понедельник - Пятница с 9:00 до 17:00</a:t>
                      </a:r>
                    </a:p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Выходные дни: суббота, воскресенье</a:t>
                      </a:r>
                    </a:p>
                  </a:txBody>
                  <a:tcPr marT="95250" marB="95250" anchor="ctr"/>
                </a:tc>
                <a:extLst>
                  <a:ext uri="{0D108BD9-81ED-4DB2-BD59-A6C34878D82A}">
                    <a16:rowId xmlns:a16="http://schemas.microsoft.com/office/drawing/2014/main" val="925600405"/>
                  </a:ext>
                </a:extLst>
              </a:tr>
              <a:tr h="1744818"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Зам. директора по популяризации наук о Земле </a:t>
                      </a:r>
                    </a:p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 работе с абитуриентами </a:t>
                      </a:r>
                    </a:p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Баранникова Наталья Николаевна</a:t>
                      </a:r>
                    </a:p>
                    <a:p>
                      <a:pPr fontAlgn="base">
                        <a:lnSpc>
                          <a:spcPct val="114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тел/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whatsapp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: +7 (918) 566-60-71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nnbarannikova@sfedu.ru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Наталья Баранникова (vk.com)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Дирекция Института наук о Земле</a:t>
                      </a:r>
                    </a:p>
                    <a:p>
                      <a:pPr fontAlgn="base">
                        <a:lnSpc>
                          <a:spcPct val="150000"/>
                        </a:lnSpc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тел/факс: +7(863)222-57-01,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+7 (961) 270-19-04  </a:t>
                      </a:r>
                      <a:r>
                        <a:rPr lang="ru-RU" sz="1400" u="sng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dek_geo@sfedu.ru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95250" marB="95250" anchor="ctr"/>
                </a:tc>
                <a:extLst>
                  <a:ext uri="{0D108BD9-81ED-4DB2-BD59-A6C34878D82A}">
                    <a16:rowId xmlns:a16="http://schemas.microsoft.com/office/drawing/2014/main" val="175313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75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924" y="67733"/>
            <a:ext cx="991343" cy="9913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40BCF-664C-5EB6-620F-A66DD47BEA40}"/>
              </a:ext>
            </a:extLst>
          </p:cNvPr>
          <p:cNvSpPr txBox="1"/>
          <p:nvPr/>
        </p:nvSpPr>
        <p:spPr>
          <a:xfrm>
            <a:off x="3763280" y="443973"/>
            <a:ext cx="4334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1F3863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Times New Roman"/>
              </a:rPr>
              <a:t>РАСПИСАНИЕ ЕГЭ - 2023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2C816-78E3-C0CE-16F9-051A3E6AA6A6}"/>
              </a:ext>
            </a:extLst>
          </p:cNvPr>
          <p:cNvSpPr txBox="1"/>
          <p:nvPr/>
        </p:nvSpPr>
        <p:spPr>
          <a:xfrm>
            <a:off x="297455" y="1509311"/>
            <a:ext cx="11894545" cy="4204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Основной период ЕГЭ пройдет с 26 мая по 20 июня: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26 мая - география, литература, химия;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29 мая - русский язык;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1 июня - математика (базовая и профильная);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5 июня - история, физика;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8 июня - обществознание;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13 июня - иностранные языки (кроме раздела "Говорение"), биология;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16,17 июня - иностранные языки (раздел "Говорение");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19, 20 июня - информатика.</a:t>
            </a:r>
          </a:p>
        </p:txBody>
      </p:sp>
    </p:spTree>
    <p:extLst>
      <p:ext uri="{BB962C8B-B14F-4D97-AF65-F5344CB8AC3E}">
        <p14:creationId xmlns:p14="http://schemas.microsoft.com/office/powerpoint/2010/main" val="168543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E1918F0-AE53-AAD6-DDF3-44EB4A022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52119"/>
              </p:ext>
            </p:extLst>
          </p:nvPr>
        </p:nvGraphicFramePr>
        <p:xfrm>
          <a:off x="110065" y="1254283"/>
          <a:ext cx="11971869" cy="4006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37935">
                  <a:extLst>
                    <a:ext uri="{9D8B030D-6E8A-4147-A177-3AD203B41FA5}">
                      <a16:colId xmlns:a16="http://schemas.microsoft.com/office/drawing/2014/main" val="81240106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332728428"/>
                    </a:ext>
                  </a:extLst>
                </a:gridCol>
                <a:gridCol w="4758267">
                  <a:extLst>
                    <a:ext uri="{9D8B030D-6E8A-4147-A177-3AD203B41FA5}">
                      <a16:colId xmlns:a16="http://schemas.microsoft.com/office/drawing/2014/main" val="3730638891"/>
                    </a:ext>
                  </a:extLst>
                </a:gridCol>
                <a:gridCol w="3522134">
                  <a:extLst>
                    <a:ext uri="{9D8B030D-6E8A-4147-A177-3AD203B41FA5}">
                      <a16:colId xmlns:a16="http://schemas.microsoft.com/office/drawing/2014/main" val="1329991960"/>
                    </a:ext>
                  </a:extLst>
                </a:gridCol>
              </a:tblGrid>
              <a:tr h="482601"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Код и направление подготовки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 на базе среднего общего образования (ЕГЭ)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 на базе профессионального образования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360677592"/>
                  </a:ext>
                </a:extLst>
              </a:tr>
              <a:tr h="621799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2"/>
                        </a:rPr>
                        <a:t>05.03.01 ГЕОЛОГИЯ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География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информатика и ИКТ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44,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физика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39,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химия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39,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биология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39,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3"/>
                        </a:rPr>
                        <a:t>Геология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Страноведение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      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</a:t>
                      </a:r>
                      <a:r>
                        <a:rPr lang="ru-RU" sz="1000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3240401151"/>
                  </a:ext>
                </a:extLst>
              </a:tr>
              <a:tr h="702733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6"/>
                        </a:rPr>
                        <a:t>05.03.02 ГЕОГРАФИЯ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География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и ИКТ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44,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биология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39,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Страноведение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u="sng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Экология и природопользование</a:t>
                      </a: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– 50.    </a:t>
                      </a:r>
                    </a:p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 3. 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4292090028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8"/>
                        </a:rPr>
                        <a:t>05.03.04 ГИДРОМЕТЕОРОЛОГИЯ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География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информатика и ИКТ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44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биология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9"/>
                        </a:rPr>
                        <a:t>Метеорология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– 50.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0"/>
                        </a:rPr>
                        <a:t>Гидрология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    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3784764261"/>
                  </a:ext>
                </a:extLst>
              </a:tr>
              <a:tr h="530889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1"/>
                        </a:rPr>
                        <a:t>05.03.06 ЭКОЛОГИЯ И ПРИРОДОПОЛЬЗОВАНИЕ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География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  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биология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информатика и ИКТ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44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химия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30.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Экология и природопользование</a:t>
                      </a: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– 50.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Страноведение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    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204732994"/>
                  </a:ext>
                </a:extLst>
              </a:tr>
              <a:tr h="626534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2"/>
                        </a:rPr>
                        <a:t>44.03.05 ПЕДАГОГИЧЕСКОЕ ОБРАЗОВАНИЕ (С ДВУМЯ ПРОФИЛЯМИ ПОДГОТОВКИ):</a:t>
                      </a:r>
                      <a:r>
                        <a:rPr lang="ru-RU" sz="1000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2"/>
                        </a:rPr>
                        <a:t>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2"/>
                        </a:rPr>
                        <a:t>География и экономика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очная, заочная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Обществознание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География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история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химия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физика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биология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</a:p>
                  </a:txBody>
                  <a:tcPr marL="19206" marR="19206" marT="20007" marB="20007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3"/>
                        </a:rPr>
                        <a:t>Педагогика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 язык</a:t>
                      </a:r>
                      <a:r>
                        <a:rPr lang="ru-RU" sz="1000" b="1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– 50.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4"/>
                        </a:rPr>
                        <a:t>Основы географического образования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</a:p>
                  </a:txBody>
                  <a:tcPr marL="19206" marR="19206" marT="20007" marB="20007" anchor="ctr"/>
                </a:tc>
                <a:extLst>
                  <a:ext uri="{0D108BD9-81ED-4DB2-BD59-A6C34878D82A}">
                    <a16:rowId xmlns:a16="http://schemas.microsoft.com/office/drawing/2014/main" val="219785118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CE342B-0E26-B9FA-7A3E-9D37FD989783}"/>
              </a:ext>
            </a:extLst>
          </p:cNvPr>
          <p:cNvSpPr txBox="1"/>
          <p:nvPr/>
        </p:nvSpPr>
        <p:spPr>
          <a:xfrm>
            <a:off x="1083734" y="99301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ffectLst/>
                <a:latin typeface="Poppins" panose="00000500000000000000" pitchFamily="2" charset="0"/>
              </a:rPr>
              <a:t>БАКАЛАВРИАТ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B061C2-CA6A-68CD-0B14-610C0635E390}"/>
              </a:ext>
            </a:extLst>
          </p:cNvPr>
          <p:cNvSpPr txBox="1"/>
          <p:nvPr/>
        </p:nvSpPr>
        <p:spPr>
          <a:xfrm>
            <a:off x="2188632" y="216045"/>
            <a:ext cx="7814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ОБРАЗОВАТЕЛЬНЫЕ ПРОГРАММЫ 2023 ГОДА НАБОРА (для граждан РФ)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575151-9A23-EB6E-8F2A-592372630C2E}"/>
              </a:ext>
            </a:extLst>
          </p:cNvPr>
          <p:cNvSpPr txBox="1"/>
          <p:nvPr/>
        </p:nvSpPr>
        <p:spPr>
          <a:xfrm>
            <a:off x="1083734" y="526052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ffectLst/>
                <a:latin typeface="Poppins" panose="00000500000000000000" pitchFamily="2" charset="0"/>
              </a:rPr>
              <a:t>СПЕЦИАЛИТЕТ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B898922C-3303-6B7B-6CD0-E30529CD9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40063"/>
              </p:ext>
            </p:extLst>
          </p:nvPr>
        </p:nvGraphicFramePr>
        <p:xfrm>
          <a:off x="110065" y="5568303"/>
          <a:ext cx="11993035" cy="12344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68574">
                  <a:extLst>
                    <a:ext uri="{9D8B030D-6E8A-4147-A177-3AD203B41FA5}">
                      <a16:colId xmlns:a16="http://schemas.microsoft.com/office/drawing/2014/main" val="743024396"/>
                    </a:ext>
                  </a:extLst>
                </a:gridCol>
                <a:gridCol w="752527">
                  <a:extLst>
                    <a:ext uri="{9D8B030D-6E8A-4147-A177-3AD203B41FA5}">
                      <a16:colId xmlns:a16="http://schemas.microsoft.com/office/drawing/2014/main" val="2696570784"/>
                    </a:ext>
                  </a:extLst>
                </a:gridCol>
                <a:gridCol w="4758267">
                  <a:extLst>
                    <a:ext uri="{9D8B030D-6E8A-4147-A177-3AD203B41FA5}">
                      <a16:colId xmlns:a16="http://schemas.microsoft.com/office/drawing/2014/main" val="761239982"/>
                    </a:ext>
                  </a:extLst>
                </a:gridCol>
                <a:gridCol w="3513667">
                  <a:extLst>
                    <a:ext uri="{9D8B030D-6E8A-4147-A177-3AD203B41FA5}">
                      <a16:colId xmlns:a16="http://schemas.microsoft.com/office/drawing/2014/main" val="1425815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Код и специальность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 на базе среднего общего образования (ЕГЭ)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 на базе профессионального образования</a:t>
                      </a:r>
                    </a:p>
                  </a:txBody>
                  <a:tcPr marT="95250" marB="95250" anchor="ctr"/>
                </a:tc>
                <a:extLst>
                  <a:ext uri="{0D108BD9-81ED-4DB2-BD59-A6C34878D82A}">
                    <a16:rowId xmlns:a16="http://schemas.microsoft.com/office/drawing/2014/main" val="339688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15"/>
                        </a:rPr>
                        <a:t>21.05.02 ПРИКЛАДНАЯ ГЕОЛОГИЯ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Математика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Физика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химия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39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информатика и ИКТ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44 или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иностранный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30.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Русский язык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1. 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3"/>
                        </a:rPr>
                        <a:t>Геология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2. </a:t>
                      </a:r>
                      <a:r>
                        <a:rPr lang="ru-RU" sz="1000" b="1" u="sng" dirty="0" err="1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Cтрановедение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50.    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3. 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Русский язык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40.</a:t>
                      </a:r>
                    </a:p>
                  </a:txBody>
                  <a:tcPr marT="95250" marB="95250" anchor="ctr"/>
                </a:tc>
                <a:extLst>
                  <a:ext uri="{0D108BD9-81ED-4DB2-BD59-A6C34878D82A}">
                    <a16:rowId xmlns:a16="http://schemas.microsoft.com/office/drawing/2014/main" val="2843572655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41C45C-8C14-C041-C88D-5B87610523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24" y="55257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3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62" y="289878"/>
            <a:ext cx="11540068" cy="35359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Arial Black" panose="020B0A04020102020204" pitchFamily="34" charset="0"/>
              </a:rPr>
              <a:t>КОНТРОЛЬНЫЕ ЦИФРЫ ПРИЁМА - 2023 </a:t>
            </a:r>
            <a:br>
              <a:rPr lang="ru-RU" sz="1800" dirty="0">
                <a:latin typeface="Arial Black" panose="020B0A04020102020204" pitchFamily="34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(для граждан РФ)</a:t>
            </a:r>
            <a:br>
              <a:rPr lang="ru-RU" sz="1400" dirty="0">
                <a:latin typeface="Arial Black" panose="020B0A04020102020204" pitchFamily="34" charset="0"/>
              </a:rPr>
            </a:br>
            <a:endParaRPr lang="ru-RU" sz="1400" dirty="0"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58677"/>
              </p:ext>
            </p:extLst>
          </p:nvPr>
        </p:nvGraphicFramePr>
        <p:xfrm>
          <a:off x="279399" y="1261533"/>
          <a:ext cx="11675531" cy="5393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7062">
                  <a:extLst>
                    <a:ext uri="{9D8B030D-6E8A-4147-A177-3AD203B41FA5}">
                      <a16:colId xmlns:a16="http://schemas.microsoft.com/office/drawing/2014/main" val="1494409862"/>
                    </a:ext>
                  </a:extLst>
                </a:gridCol>
                <a:gridCol w="4691270">
                  <a:extLst>
                    <a:ext uri="{9D8B030D-6E8A-4147-A177-3AD203B41FA5}">
                      <a16:colId xmlns:a16="http://schemas.microsoft.com/office/drawing/2014/main" val="75699377"/>
                    </a:ext>
                  </a:extLst>
                </a:gridCol>
                <a:gridCol w="881496">
                  <a:extLst>
                    <a:ext uri="{9D8B030D-6E8A-4147-A177-3AD203B41FA5}">
                      <a16:colId xmlns:a16="http://schemas.microsoft.com/office/drawing/2014/main" val="322302941"/>
                    </a:ext>
                  </a:extLst>
                </a:gridCol>
                <a:gridCol w="906242">
                  <a:extLst>
                    <a:ext uri="{9D8B030D-6E8A-4147-A177-3AD203B41FA5}">
                      <a16:colId xmlns:a16="http://schemas.microsoft.com/office/drawing/2014/main" val="1461357153"/>
                    </a:ext>
                  </a:extLst>
                </a:gridCol>
                <a:gridCol w="856749">
                  <a:extLst>
                    <a:ext uri="{9D8B030D-6E8A-4147-A177-3AD203B41FA5}">
                      <a16:colId xmlns:a16="http://schemas.microsoft.com/office/drawing/2014/main" val="2089030563"/>
                    </a:ext>
                  </a:extLst>
                </a:gridCol>
                <a:gridCol w="906043">
                  <a:extLst>
                    <a:ext uri="{9D8B030D-6E8A-4147-A177-3AD203B41FA5}">
                      <a16:colId xmlns:a16="http://schemas.microsoft.com/office/drawing/2014/main" val="388901726"/>
                    </a:ext>
                  </a:extLst>
                </a:gridCol>
                <a:gridCol w="723967">
                  <a:extLst>
                    <a:ext uri="{9D8B030D-6E8A-4147-A177-3AD203B41FA5}">
                      <a16:colId xmlns:a16="http://schemas.microsoft.com/office/drawing/2014/main" val="1536858587"/>
                    </a:ext>
                  </a:extLst>
                </a:gridCol>
                <a:gridCol w="1482702">
                  <a:extLst>
                    <a:ext uri="{9D8B030D-6E8A-4147-A177-3AD203B41FA5}">
                      <a16:colId xmlns:a16="http://schemas.microsoft.com/office/drawing/2014/main" val="2576897220"/>
                    </a:ext>
                  </a:extLst>
                </a:gridCol>
              </a:tblGrid>
              <a:tr h="32722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Код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Направление подготовки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Количество мест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Стоимость обучения, </a:t>
                      </a:r>
                      <a:r>
                        <a:rPr lang="ru-RU" sz="1200" b="1" u="none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b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923487"/>
                  </a:ext>
                </a:extLst>
              </a:tr>
              <a:tr h="714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ГБ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из них ОП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из них ЦП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из них ОК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ПВЗ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44009"/>
                  </a:ext>
                </a:extLst>
              </a:tr>
              <a:tr h="389532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 форма обучения</a:t>
                      </a:r>
                      <a:endParaRPr lang="ru-RU" sz="1200" b="1" i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7333081"/>
                  </a:ext>
                </a:extLst>
              </a:tr>
              <a:tr h="3775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05.03.01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Геология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157 000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9904346"/>
                  </a:ext>
                </a:extLst>
              </a:tr>
              <a:tr h="3775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05.03.02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География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157 000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0969479"/>
                  </a:ext>
                </a:extLst>
              </a:tr>
              <a:tr h="3775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05.03.04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Гидрометеорология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157 000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1380735"/>
                  </a:ext>
                </a:extLst>
              </a:tr>
              <a:tr h="3775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05.03.06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Экология и природопользование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20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157 000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208306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44.03.05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Педагогическое образование (с двумя профилями подготовки): География и экономика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119 000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034668"/>
                  </a:ext>
                </a:extLst>
              </a:tr>
              <a:tr h="3775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21.05.02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Прикладная геология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</a:rPr>
                        <a:t>187 000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100181"/>
                  </a:ext>
                </a:extLst>
              </a:tr>
              <a:tr h="38953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Заочная форма обучения</a:t>
                      </a:r>
                      <a:endParaRPr lang="ru-RU" sz="1200" b="1" i="1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4927306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44.03.05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200" b="0" u="none" kern="1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Педагогическое образование (с двумя профилями подготовки): География и экономика</a:t>
                      </a:r>
                      <a:endParaRPr lang="ru-RU" sz="1200" b="0" u="none" kern="1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6" marR="286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u="none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200" b="0" u="none" kern="12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200" b="1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41 000</a:t>
                      </a:r>
                      <a:endParaRPr lang="ru-RU" sz="1200" b="0" u="none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2955492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24321-716B-CD3E-1761-AA31CD440A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523" y="84667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DE401-2C4E-0756-07DC-05649E642EFD}"/>
              </a:ext>
            </a:extLst>
          </p:cNvPr>
          <p:cNvSpPr txBox="1"/>
          <p:nvPr/>
        </p:nvSpPr>
        <p:spPr>
          <a:xfrm>
            <a:off x="186267" y="1116168"/>
            <a:ext cx="11819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БАКАЛАВРИАТ 2023 год в рамках отдельной конкурсной группы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CA29FEF-7059-844F-8124-97C5551B7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19180"/>
              </p:ext>
            </p:extLst>
          </p:nvPr>
        </p:nvGraphicFramePr>
        <p:xfrm>
          <a:off x="186267" y="1423945"/>
          <a:ext cx="11819466" cy="33031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10733">
                  <a:extLst>
                    <a:ext uri="{9D8B030D-6E8A-4147-A177-3AD203B41FA5}">
                      <a16:colId xmlns:a16="http://schemas.microsoft.com/office/drawing/2014/main" val="1202005624"/>
                    </a:ext>
                  </a:extLst>
                </a:gridCol>
                <a:gridCol w="3266757">
                  <a:extLst>
                    <a:ext uri="{9D8B030D-6E8A-4147-A177-3AD203B41FA5}">
                      <a16:colId xmlns:a16="http://schemas.microsoft.com/office/drawing/2014/main" val="1222320830"/>
                    </a:ext>
                  </a:extLst>
                </a:gridCol>
                <a:gridCol w="1203643">
                  <a:extLst>
                    <a:ext uri="{9D8B030D-6E8A-4147-A177-3AD203B41FA5}">
                      <a16:colId xmlns:a16="http://schemas.microsoft.com/office/drawing/2014/main" val="685122461"/>
                    </a:ext>
                  </a:extLst>
                </a:gridCol>
                <a:gridCol w="2467345">
                  <a:extLst>
                    <a:ext uri="{9D8B030D-6E8A-4147-A177-3AD203B41FA5}">
                      <a16:colId xmlns:a16="http://schemas.microsoft.com/office/drawing/2014/main" val="3230993968"/>
                    </a:ext>
                  </a:extLst>
                </a:gridCol>
                <a:gridCol w="1393455">
                  <a:extLst>
                    <a:ext uri="{9D8B030D-6E8A-4147-A177-3AD203B41FA5}">
                      <a16:colId xmlns:a16="http://schemas.microsoft.com/office/drawing/2014/main" val="2838184524"/>
                    </a:ext>
                  </a:extLst>
                </a:gridCol>
                <a:gridCol w="2277533">
                  <a:extLst>
                    <a:ext uri="{9D8B030D-6E8A-4147-A177-3AD203B41FA5}">
                      <a16:colId xmlns:a16="http://schemas.microsoft.com/office/drawing/2014/main" val="1808442686"/>
                    </a:ext>
                  </a:extLst>
                </a:gridCol>
              </a:tblGrid>
              <a:tr h="72358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Код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Направление подготовки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Количество мест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</a:t>
                      </a:r>
                      <a:br>
                        <a:rPr lang="ru-RU" sz="120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Стоимость обучения, </a:t>
                      </a:r>
                      <a:r>
                        <a:rPr lang="ru-RU" sz="1200" dirty="0" err="1"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b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2023 год</a:t>
                      </a:r>
                    </a:p>
                  </a:txBody>
                  <a:tcPr marL="8200" marR="8200" marT="8200" marB="8200" anchor="ctr"/>
                </a:tc>
                <a:extLst>
                  <a:ext uri="{0D108BD9-81ED-4DB2-BD59-A6C34878D82A}">
                    <a16:rowId xmlns:a16="http://schemas.microsoft.com/office/drawing/2014/main" val="1936235132"/>
                  </a:ext>
                </a:extLst>
              </a:tr>
              <a:tr h="461268"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05.03.01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2"/>
                        </a:rPr>
                        <a:t>Геология</a:t>
                      </a: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1.математика - 50</a:t>
                      </a:r>
                      <a:br>
                        <a:rPr lang="ru-RU" sz="12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2.русский язык - 50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204 000</a:t>
                      </a:r>
                    </a:p>
                  </a:txBody>
                  <a:tcPr marL="8200" marR="8200" marT="8200" marB="8200" anchor="ctr"/>
                </a:tc>
                <a:extLst>
                  <a:ext uri="{0D108BD9-81ED-4DB2-BD59-A6C34878D82A}">
                    <a16:rowId xmlns:a16="http://schemas.microsoft.com/office/drawing/2014/main" val="2435340569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05.03.02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3"/>
                        </a:rPr>
                        <a:t>География</a:t>
                      </a: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1.география - 50</a:t>
                      </a:r>
                      <a:br>
                        <a:rPr lang="ru-RU" sz="12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2.русский язык - 50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204 000</a:t>
                      </a:r>
                    </a:p>
                  </a:txBody>
                  <a:tcPr marL="8200" marR="8200" marT="8200" marB="8200" anchor="ctr"/>
                </a:tc>
                <a:extLst>
                  <a:ext uri="{0D108BD9-81ED-4DB2-BD59-A6C34878D82A}">
                    <a16:rowId xmlns:a16="http://schemas.microsoft.com/office/drawing/2014/main" val="244871426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05.03.04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Гидрометеорология</a:t>
                      </a: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1.география - 50</a:t>
                      </a:r>
                      <a:br>
                        <a:rPr lang="ru-RU" sz="12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2.русский язык - 50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204 000</a:t>
                      </a:r>
                    </a:p>
                  </a:txBody>
                  <a:tcPr marL="8200" marR="8200" marT="8200" marB="8200" anchor="ctr"/>
                </a:tc>
                <a:extLst>
                  <a:ext uri="{0D108BD9-81ED-4DB2-BD59-A6C34878D82A}">
                    <a16:rowId xmlns:a16="http://schemas.microsoft.com/office/drawing/2014/main" val="3856462272"/>
                  </a:ext>
                </a:extLst>
              </a:tr>
              <a:tr h="567416"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05.03.06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Экология и природопользование</a:t>
                      </a: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1.география - 50</a:t>
                      </a:r>
                      <a:br>
                        <a:rPr lang="ru-RU" sz="12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2.русский язык - 50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204 000</a:t>
                      </a:r>
                    </a:p>
                  </a:txBody>
                  <a:tcPr marL="8200" marR="8200" marT="8200" marB="8200" anchor="ctr"/>
                </a:tc>
                <a:extLst>
                  <a:ext uri="{0D108BD9-81ED-4DB2-BD59-A6C34878D82A}">
                    <a16:rowId xmlns:a16="http://schemas.microsoft.com/office/drawing/2014/main" val="4059836729"/>
                  </a:ext>
                </a:extLst>
              </a:tr>
              <a:tr h="567416"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44.03.05</a:t>
                      </a:r>
                    </a:p>
                  </a:txBody>
                  <a:tcPr marL="8200" marR="8200" marT="8200" marB="820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6"/>
                        </a:rPr>
                        <a:t>Педагогическое образование (с двумя профилями подготовки):География и экономика</a:t>
                      </a:r>
                      <a:endParaRPr lang="ru-RU" sz="12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1.география – 50</a:t>
                      </a:r>
                      <a:b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2.русский язык – 50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150 000</a:t>
                      </a: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1590757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711CB3-4C21-F376-0D06-35C0E767A672}"/>
              </a:ext>
            </a:extLst>
          </p:cNvPr>
          <p:cNvSpPr txBox="1"/>
          <p:nvPr/>
        </p:nvSpPr>
        <p:spPr>
          <a:xfrm>
            <a:off x="93134" y="4907690"/>
            <a:ext cx="120057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СПЕЦИАЛИТЕТ 2023 год в рамках отдельной конкурсной группы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528FFBC-BBD2-F211-04BF-5C35973F1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83984"/>
              </p:ext>
            </p:extLst>
          </p:nvPr>
        </p:nvGraphicFramePr>
        <p:xfrm>
          <a:off x="186267" y="5215467"/>
          <a:ext cx="11819467" cy="149505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7666">
                  <a:extLst>
                    <a:ext uri="{9D8B030D-6E8A-4147-A177-3AD203B41FA5}">
                      <a16:colId xmlns:a16="http://schemas.microsoft.com/office/drawing/2014/main" val="3729432620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1118867811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val="1101709967"/>
                    </a:ext>
                  </a:extLst>
                </a:gridCol>
                <a:gridCol w="2472267">
                  <a:extLst>
                    <a:ext uri="{9D8B030D-6E8A-4147-A177-3AD203B41FA5}">
                      <a16:colId xmlns:a16="http://schemas.microsoft.com/office/drawing/2014/main" val="2856248225"/>
                    </a:ext>
                  </a:extLst>
                </a:gridCol>
                <a:gridCol w="1456266">
                  <a:extLst>
                    <a:ext uri="{9D8B030D-6E8A-4147-A177-3AD203B41FA5}">
                      <a16:colId xmlns:a16="http://schemas.microsoft.com/office/drawing/2014/main" val="3018070776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262856840"/>
                    </a:ext>
                  </a:extLst>
                </a:gridCol>
              </a:tblGrid>
              <a:tr h="826525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од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Наименование специальности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Количество мест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 и минимальные баллы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Стоимость обучения, </a:t>
                      </a:r>
                      <a:r>
                        <a:rPr lang="ru-RU" sz="1200" dirty="0" err="1">
                          <a:effectLst/>
                          <a:latin typeface="Arial Black" panose="020B0A04020102020204" pitchFamily="34" charset="0"/>
                        </a:rPr>
                        <a:t>руб</a:t>
                      </a:r>
                      <a:b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2023 год</a:t>
                      </a:r>
                    </a:p>
                  </a:txBody>
                  <a:tcPr marL="17678" marR="17678" marT="17678" marB="17678" anchor="ctr"/>
                </a:tc>
                <a:extLst>
                  <a:ext uri="{0D108BD9-81ED-4DB2-BD59-A6C34878D82A}">
                    <a16:rowId xmlns:a16="http://schemas.microsoft.com/office/drawing/2014/main" val="1167658635"/>
                  </a:ext>
                </a:extLst>
              </a:tr>
              <a:tr h="668534"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21.05.02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solidFill>
                            <a:srgbClr val="0072BC"/>
                          </a:solidFill>
                          <a:effectLst/>
                          <a:latin typeface="Arial Black" panose="020B0A04020102020204" pitchFamily="34" charset="0"/>
                          <a:hlinkClick r:id="rId7"/>
                        </a:rPr>
                        <a:t>Прикладная геология</a:t>
                      </a:r>
                      <a:endParaRPr lang="ru-RU" sz="12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1.математика - 50</a:t>
                      </a:r>
                      <a:b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2.русский язык - 50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17678" marR="17678" marT="17678" marB="17678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200" dirty="0">
                          <a:effectLst/>
                          <a:latin typeface="Arial Black" panose="020B0A04020102020204" pitchFamily="34" charset="0"/>
                        </a:rPr>
                        <a:t>243 000</a:t>
                      </a:r>
                    </a:p>
                  </a:txBody>
                  <a:tcPr marL="17678" marR="17678" marT="17678" marB="17678" anchor="ctr"/>
                </a:tc>
                <a:extLst>
                  <a:ext uri="{0D108BD9-81ED-4DB2-BD59-A6C34878D82A}">
                    <a16:rowId xmlns:a16="http://schemas.microsoft.com/office/drawing/2014/main" val="221498001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15F10E6-1F62-2F2B-85A7-34F8E9CA55D5}"/>
              </a:ext>
            </a:extLst>
          </p:cNvPr>
          <p:cNvSpPr txBox="1"/>
          <p:nvPr/>
        </p:nvSpPr>
        <p:spPr>
          <a:xfrm>
            <a:off x="3047999" y="289236"/>
            <a:ext cx="7535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ОБРАЗОВАТЕЛЬНЫЕ ПРОГРАММЫ 2023 ГОДА НАБОРА (для иностранных граждан)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3CC89C-E50E-A992-273D-B9B42B2208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57" y="34524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4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9B4462-3E80-3641-B56F-99D9E1BCBEEC}"/>
              </a:ext>
            </a:extLst>
          </p:cNvPr>
          <p:cNvSpPr txBox="1"/>
          <p:nvPr/>
        </p:nvSpPr>
        <p:spPr>
          <a:xfrm>
            <a:off x="1168401" y="248734"/>
            <a:ext cx="9901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Состав экзаменационных комиссий для проведения вступительных испытаний по направлениям подготовки бакалавриата и специалитета по очной и заочной формам обучения</a:t>
            </a:r>
            <a:endParaRPr lang="ru-RU" sz="1000" b="1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70C6E4-40BF-2A93-EC87-62EB41840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657498"/>
              </p:ext>
            </p:extLst>
          </p:nvPr>
        </p:nvGraphicFramePr>
        <p:xfrm>
          <a:off x="131233" y="1068288"/>
          <a:ext cx="11929534" cy="5766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6333">
                  <a:extLst>
                    <a:ext uri="{9D8B030D-6E8A-4147-A177-3AD203B41FA5}">
                      <a16:colId xmlns:a16="http://schemas.microsoft.com/office/drawing/2014/main" val="3937178423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151003304"/>
                    </a:ext>
                  </a:extLst>
                </a:gridCol>
                <a:gridCol w="6231468">
                  <a:extLst>
                    <a:ext uri="{9D8B030D-6E8A-4147-A177-3AD203B41FA5}">
                      <a16:colId xmlns:a16="http://schemas.microsoft.com/office/drawing/2014/main" val="3318837952"/>
                    </a:ext>
                  </a:extLst>
                </a:gridCol>
              </a:tblGrid>
              <a:tr h="4455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Наименование вступительного испытания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Фамилия Имя Отчество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1074247150"/>
                  </a:ext>
                </a:extLst>
              </a:tr>
              <a:tr h="361551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50494" marR="50494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Очная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Доценко Ирина Владимировна (председатель)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3614061110"/>
                  </a:ext>
                </a:extLst>
              </a:tr>
              <a:tr h="183531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Овсепян Ася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Эмильевна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1543113297"/>
                  </a:ext>
                </a:extLst>
              </a:tr>
              <a:tr h="252511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Эртель Анна Борисовна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237316541"/>
                  </a:ext>
                </a:extLst>
              </a:tr>
              <a:tr h="129296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Меринова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Юлия Юрьевна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042531677"/>
                  </a:ext>
                </a:extLst>
              </a:tr>
              <a:tr h="361551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Геология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Наставкин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Алексей Валерьевич (председатель)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513254643"/>
                  </a:ext>
                </a:extLst>
              </a:tr>
              <a:tr h="180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Попов Юрий Витальевич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461942687"/>
                  </a:ext>
                </a:extLst>
              </a:tr>
              <a:tr h="180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Грановская Наталья Васильевна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1346474464"/>
                  </a:ext>
                </a:extLst>
              </a:tr>
              <a:tr h="180775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Страноведение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Очная,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заочная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Доценко Ирина Владимировна (председатель)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510043269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Овсепян Ася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Эмильевна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955551016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Эртель Анна Борисовна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501328787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Меринова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 Юлия Юрьевна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167404574"/>
                  </a:ext>
                </a:extLst>
              </a:tr>
              <a:tr h="1922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Гидрология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Цыганкова Алла Евгеньевна (председатель)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3846385127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Беспалова Елена Владимировна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1215561246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Иошпа Александр Рувимович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969305234"/>
                  </a:ext>
                </a:extLst>
              </a:tr>
              <a:tr h="19225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Метеорология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Цыганкова Алла Евгеньевна (председатель)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503377287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Беспалова Елена Владимировна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321741293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Иошпа Александр Рувимович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1244972039"/>
                  </a:ext>
                </a:extLst>
              </a:tr>
              <a:tr h="180775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Основы географического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образования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50494" marR="50494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Очная,</a:t>
                      </a:r>
                    </a:p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заочная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Богачев Иван Викторович (председатель)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538465253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Доценко Ирина Владимировна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3762955355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Овсепян Ася Эмильевна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802531655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Меринова Юлия Юрьевна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491149200"/>
                  </a:ext>
                </a:extLst>
              </a:tr>
              <a:tr h="277756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Экология и природопользование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Скляренко Григорий Юрьевич (председатель)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3583202473"/>
                  </a:ext>
                </a:extLst>
              </a:tr>
              <a:tr h="277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Доценко Ирина Владимировна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2941511675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Коваленко Андрей Сергеевич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3311042222"/>
                  </a:ext>
                </a:extLst>
              </a:tr>
              <a:tr h="192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Овсепян Ася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</a:rPr>
                        <a:t>Эмильевна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0494" marR="50494" marT="0" marB="0" anchor="ctr"/>
                </a:tc>
                <a:extLst>
                  <a:ext uri="{0D108BD9-81ED-4DB2-BD59-A6C34878D82A}">
                    <a16:rowId xmlns:a16="http://schemas.microsoft.com/office/drawing/2014/main" val="4273362690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843F50-0622-463B-053A-0FA193772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424" y="76945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631F46-21FC-BA36-B8AD-76A0D4BDC907}"/>
              </a:ext>
            </a:extLst>
          </p:cNvPr>
          <p:cNvSpPr txBox="1"/>
          <p:nvPr/>
        </p:nvSpPr>
        <p:spPr>
          <a:xfrm>
            <a:off x="0" y="989632"/>
            <a:ext cx="12191999" cy="615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i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Приём документов на места в рамках контрольных цифр приема</a:t>
            </a:r>
            <a:endParaRPr lang="ru-RU" sz="1200" b="0" i="1" u="sng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 20 июня по 10 июля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от лиц, поступающих на обучение по результатам иных вступительных испытаний, проводимых Университетом самостоятельно;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с 20 июня по 25 июля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 лиц, поступающих на обучение без прохождения вступительных испытаний, проводимых Университетом самостоятельно, в том числе от поступающих без вступительных испытаний.</a:t>
            </a:r>
          </a:p>
          <a:p>
            <a:pPr algn="l"/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sz="1200" b="0" i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При приеме на места в рамках контрольных цифр по программам бакалавриата и программам специалитета по всем формам обучения процедуры зачисления проводятся в следующие сроки:</a:t>
            </a:r>
          </a:p>
          <a:p>
            <a:pPr algn="l"/>
            <a:endParaRPr lang="ru-RU" sz="12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27 июля 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осуществляется публикация конкурсных списков на официальном сайте;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28-30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июля проводится этап приоритетного зачисления, на котором осуществляется зачисление лиц, поступающих без вступительных испытаний, поступающих на места в пределах квот: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28 июля до 12:00 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 московскому времени завершение приема оригинала документа установленного образца от лиц, подлежащих зачислению на этапе приоритетного зачисления;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29-30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июля издание приказа (приказов) о зачислении лиц, на этапе приоритетного зачисления.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3 августа до 12:00 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 московскому времени завершение приема оригинала документа установленного образца от лиц, подлежащих зачислению на основном этапе зачисления;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не позднее 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9 августа 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издание приказа (приказов) о зачислении на основном этапе зачисления.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1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Поступающие, успешно прошедшие вступительные испытания, проводимые Университетом самостоятельно при приеме на обучение по программам бакалавриата и программам специалитета вправе подать заявление с основанием обучения "полное возмещение затрат" по указанным ранее направлениям подготовки или специальностям в срок </a:t>
            </a:r>
            <a:r>
              <a:rPr lang="ru-RU" sz="11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до 11 августа включительно;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1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Поступающие, успешно прошедшие вступительные испытания, проводимые Университетом самостоятельно для поступления по программам бакалавриата и программам специалитета, вправе подать заявление на заочную форму обучения с основанием обучения "полное возмещение затрат" по ранее заявленным программам бакалавриата в срок </a:t>
            </a:r>
            <a:r>
              <a:rPr lang="ru-RU" sz="11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до 11 августа включительно.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ИНФОРМАЦИЯ О МЕСТАХ РАСПОЛОЖЕНИЯ ПУНКТОВ ПРИЁМА ДОКУМЕНТОВ:</a:t>
            </a:r>
            <a:endParaRPr lang="ru-RU" sz="11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личный приём документов осуществляется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 20 июня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 -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Пушкинская, д.148-150 (Зональная научная библиотека им. Ю.А. Жданова)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   - г. Таганрог, пер. Некрасовский, 44, корпус "Д" (Инженерно-технологическая Академия ЮФУ);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электронном виде</a:t>
            </a:r>
            <a:endParaRPr lang="ru-RU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посредством электронной информационной системы (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на сайте ЮФУ)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подать заявление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 /личный кабинет абитуриента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 почте (адрес для отправки документов по почте: 344006,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Большая Садовая, 105/42).</a:t>
            </a:r>
          </a:p>
          <a:p>
            <a:pPr algn="l">
              <a:lnSpc>
                <a:spcPct val="114000"/>
              </a:lnSpc>
            </a:pPr>
            <a:endParaRPr lang="ru-RU" sz="1200" b="0" i="0" dirty="0"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D28E-2D22-76BA-EF00-9188544E6BFF}"/>
              </a:ext>
            </a:extLst>
          </p:cNvPr>
          <p:cNvSpPr txBox="1"/>
          <p:nvPr/>
        </p:nvSpPr>
        <p:spPr>
          <a:xfrm>
            <a:off x="1134534" y="159435"/>
            <a:ext cx="9880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СРОКИ ПРИЁМА ДОКУМЕНТОВ И ПРОЦЕДУРЫ ЗАЧИСЛЕНИЯ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БАКАЛАВРИАТ И СПЕЦИАЛИТЕТ В 2023 ГОДУ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(на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гос.бюджетные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места)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24D23D-5309-1BBE-3E5A-F1A988E97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90" y="78862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6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727806-AF30-B7CC-67B6-2C6F7A1C5DDA}"/>
              </a:ext>
            </a:extLst>
          </p:cNvPr>
          <p:cNvSpPr txBox="1"/>
          <p:nvPr/>
        </p:nvSpPr>
        <p:spPr>
          <a:xfrm>
            <a:off x="1" y="1067263"/>
            <a:ext cx="12192000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Приём документов на места с полным возмещением затрат</a:t>
            </a:r>
            <a:endParaRPr kumimoji="0" lang="ru-RU" sz="1200" b="0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 20 июня по 10 июля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от лиц, поступающих на обучение по результатам иных вступительных испытаний, проводимых Университетом самостоятельно;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 20 июня по 11 августа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 лиц, поступающих на обучение без прохождения вступительных испытаний, проводимых Университетом самостоятельно, в том числе от поступающих без вступительных испытаний;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Cроки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проведения вступительных испытаний –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 10 июля по 25 июля;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algn="l"/>
            <a:r>
              <a:rPr lang="ru-RU" sz="1200" b="1" i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При приеме на места по договорам об оказании платных образовательных услуг по программам бакалавриата и программам специалитета по всем формам обучения процедуры зачисления проводятся в следующие сроки:</a:t>
            </a:r>
            <a:endParaRPr lang="ru-RU" sz="1400" b="1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12 августа</a:t>
            </a:r>
            <a:r>
              <a:rPr lang="ru-RU" sz="1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осуществляется публикация конкурсных списков на официальном сайте;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14-15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проводится первый этап зачисления на места по договорам об оказании платных образовательных услуг, на котором осуществляется зачисление на 80% указанных мест (с округлением в большую сторону);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14 августа до 18:00 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 московскому времени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завершение приема оригинала документа установленного образца от лиц, подлежащих зачислению, либо копий документов установленного образца (копия, заверенная организацией на основании оригинала, предъявленного поступающим) и заявление поступающего о согласии на зачисление и заключение договоров об оказании платных образовательных услуг (на данном этапе зачисления);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15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издание приказа (приказов) о зачислении лиц, на указанном этапе зачисления.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29-30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проводится второй этап зачисления на места по договорам об оказании платных образовательных услуг, на котором осуществляется зачисление на 100% указанных мест: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29 августа до 18:00 </a:t>
            </a:r>
            <a:r>
              <a:rPr lang="ru-RU" sz="12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 московскому времени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завершение приема оригинала документа установленного образца от лиц, подлежащих зачислению, либо копий документов установленного образца (копия, заверенная организацией на основании оригинала, предъявленного поступающим) и заявление поступающего о согласии на зачисление и заключение договоров об оказании платных образовательных услуг (на данном этапе зачисления).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1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31 августа</a:t>
            </a:r>
            <a:r>
              <a:rPr lang="ru-RU" sz="1200" b="0" i="0" dirty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1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издание приказа (приказов) о зачислении на указанном этапе зачисления.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ИНФОРМАЦИЯ О МЕСТАХ РАСПОЛОЖЕНИЯ ПУНКТОВ ПРИЁМА ДОКУМЕНТОВ: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личный приём документов осуществляется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 20 июня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 -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Пушкинская, д.148-150 (Зональная научная библиотека им. Ю.А. Жданова)</a:t>
            </a:r>
            <a:b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    - г. Таганрог, пер. Некрасовский, 44, корпус "Д" (Инженерно-технологическая Академия ЮФУ);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 - 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электронном виде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посредством электронной информационной системы (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на сайте ЮФУ)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подать заявление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online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2"/>
              </a:rPr>
              <a:t> /личный кабинет абитуриента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по почте (адрес для отправки документов по почте: 344006, г.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Ростов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-на-Дону, ул. Большая Садовая, 105/42).</a:t>
            </a:r>
          </a:p>
          <a:p>
            <a:pPr algn="l"/>
            <a:endParaRPr lang="ru-RU" sz="12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98B2E-3363-258F-DC4D-2AA463257C4D}"/>
              </a:ext>
            </a:extLst>
          </p:cNvPr>
          <p:cNvSpPr txBox="1"/>
          <p:nvPr/>
        </p:nvSpPr>
        <p:spPr>
          <a:xfrm>
            <a:off x="1346201" y="143933"/>
            <a:ext cx="99652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СРОКИ ПРИЁМА ДОКУМЕНТОВ И ПРОЦЕДУРЫ ЗАЧИСЛЕНИЯ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БАКАЛАВРИАТ И СПЕЦИАЛИТЕТ В 2023 ГОДУ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(на места с полным возмещением затрат)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5333C5-1770-E121-9FCA-F30DF279E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924" y="75920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9A99F-CC60-0C70-51E5-1FBB2093F0B4}"/>
              </a:ext>
            </a:extLst>
          </p:cNvPr>
          <p:cNvSpPr txBox="1"/>
          <p:nvPr/>
        </p:nvSpPr>
        <p:spPr>
          <a:xfrm>
            <a:off x="1024467" y="10768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ffectLst/>
                <a:latin typeface="Poppins" panose="00000500000000000000" pitchFamily="2" charset="0"/>
              </a:rPr>
              <a:t>МАГИСТРАТУРА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0E68C-E50E-5885-12B6-54942DC9C9E0}"/>
              </a:ext>
            </a:extLst>
          </p:cNvPr>
          <p:cNvSpPr txBox="1"/>
          <p:nvPr/>
        </p:nvSpPr>
        <p:spPr>
          <a:xfrm>
            <a:off x="1312333" y="104756"/>
            <a:ext cx="96427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ОБРАЗОВАТЕЛЬНЫЕ ПРОГРАММЫ 2023 ГОДА НАБОРА</a:t>
            </a:r>
          </a:p>
          <a:p>
            <a:pPr algn="ctr" fontAlgn="base"/>
            <a:r>
              <a:rPr lang="ru-RU" sz="1400" b="1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(набор в магистратуру на 2023 год в рамках отдельной конкурсной группы не ведётся)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E422EC0-C223-0EF0-D281-5884B43E0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233237"/>
              </p:ext>
            </p:extLst>
          </p:nvPr>
        </p:nvGraphicFramePr>
        <p:xfrm>
          <a:off x="186266" y="1384645"/>
          <a:ext cx="11760200" cy="2874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11401">
                  <a:extLst>
                    <a:ext uri="{9D8B030D-6E8A-4147-A177-3AD203B41FA5}">
                      <a16:colId xmlns:a16="http://schemas.microsoft.com/office/drawing/2014/main" val="1288469238"/>
                    </a:ext>
                  </a:extLst>
                </a:gridCol>
                <a:gridCol w="3568699">
                  <a:extLst>
                    <a:ext uri="{9D8B030D-6E8A-4147-A177-3AD203B41FA5}">
                      <a16:colId xmlns:a16="http://schemas.microsoft.com/office/drawing/2014/main" val="288391153"/>
                    </a:ext>
                  </a:extLst>
                </a:gridCol>
                <a:gridCol w="910166">
                  <a:extLst>
                    <a:ext uri="{9D8B030D-6E8A-4147-A177-3AD203B41FA5}">
                      <a16:colId xmlns:a16="http://schemas.microsoft.com/office/drawing/2014/main" val="3107089667"/>
                    </a:ext>
                  </a:extLst>
                </a:gridCol>
                <a:gridCol w="4969934">
                  <a:extLst>
                    <a:ext uri="{9D8B030D-6E8A-4147-A177-3AD203B41FA5}">
                      <a16:colId xmlns:a16="http://schemas.microsoft.com/office/drawing/2014/main" val="118496658"/>
                    </a:ext>
                  </a:extLst>
                </a:gridCol>
              </a:tblGrid>
              <a:tr h="897466"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Код и направление подготовки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Магистерские программы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испытаний, минимальные баллы для поступления на ГБ/ПВЗ*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( ГБ — обучение за счет федерального бюджета;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ПВЗ — полное возмещение затрат на обучение)</a:t>
                      </a:r>
                    </a:p>
                  </a:txBody>
                  <a:tcPr marL="47560" marR="47560" marT="49542" marB="49542" anchor="ctr"/>
                </a:tc>
                <a:extLst>
                  <a:ext uri="{0D108BD9-81ED-4DB2-BD59-A6C34878D82A}">
                    <a16:rowId xmlns:a16="http://schemas.microsoft.com/office/drawing/2014/main" val="2080170950"/>
                  </a:ext>
                </a:extLst>
              </a:tr>
              <a:tr h="595183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05.04.01 ГЕОЛОГИЯ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05.04.02 ГЕОГРАФИЯ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 dirty="0">
                          <a:solidFill>
                            <a:srgbClr val="0000FF"/>
                          </a:solidFill>
                          <a:effectLst/>
                          <a:latin typeface="Arial Black" panose="020B0A040201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Управление, мониторинг ландшафтов и геологической среды с использованием ГИС и инструментальных методов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Вступительный экзамен </a:t>
                      </a: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3"/>
                        </a:rPr>
                        <a:t>Управление, мониторинг ландшафтов и геологической среды с использованием ГИС и инструментальных методов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50/40*.</a:t>
                      </a:r>
                    </a:p>
                  </a:txBody>
                  <a:tcPr marL="47560" marR="47560" marT="49542" marB="49542" anchor="ctr"/>
                </a:tc>
                <a:extLst>
                  <a:ext uri="{0D108BD9-81ED-4DB2-BD59-A6C34878D82A}">
                    <a16:rowId xmlns:a16="http://schemas.microsoft.com/office/drawing/2014/main" val="3427035905"/>
                  </a:ext>
                </a:extLst>
              </a:tr>
              <a:tr h="548272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05.04.06 ЭКОЛОГИЯ И ПРИРОДОПОЛЬЗОВАНИЕ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4"/>
                        </a:rPr>
                        <a:t>Прикладная геоэкология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Вступительный экзамен по направлению подготовки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5"/>
                        </a:rPr>
                        <a:t>05.04.06 Экология и природопользование</a:t>
                      </a: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 – 50/40*.</a:t>
                      </a:r>
                    </a:p>
                  </a:txBody>
                  <a:tcPr marL="47560" marR="47560" marT="49542" marB="49542" anchor="ctr"/>
                </a:tc>
                <a:extLst>
                  <a:ext uri="{0D108BD9-81ED-4DB2-BD59-A6C34878D82A}">
                    <a16:rowId xmlns:a16="http://schemas.microsoft.com/office/drawing/2014/main" val="1386391503"/>
                  </a:ext>
                </a:extLst>
              </a:tr>
              <a:tr h="719666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44.04.01 ПЕДАГОГИЧЕСКОЕ ОБРАЗОВАНИЕ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 u="sng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6"/>
                        </a:rPr>
                        <a:t>Теория и практика географического образования и экологического просвещения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очная, заочная</a:t>
                      </a:r>
                    </a:p>
                  </a:txBody>
                  <a:tcPr marL="47560" marR="47560" marT="49542" marB="49542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Вступительный экзамен</a:t>
                      </a:r>
                      <a:b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7"/>
                        </a:rPr>
                        <a:t>Теория и практика географического образования и экологического просвещения</a:t>
                      </a:r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– 50/40*.</a:t>
                      </a:r>
                    </a:p>
                  </a:txBody>
                  <a:tcPr marL="47560" marR="47560" marT="49542" marB="49542" anchor="ctr"/>
                </a:tc>
                <a:extLst>
                  <a:ext uri="{0D108BD9-81ED-4DB2-BD59-A6C34878D82A}">
                    <a16:rowId xmlns:a16="http://schemas.microsoft.com/office/drawing/2014/main" val="10888911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CAA4B8-7F69-2994-9B2D-5B24F07D47B2}"/>
              </a:ext>
            </a:extLst>
          </p:cNvPr>
          <p:cNvSpPr txBox="1"/>
          <p:nvPr/>
        </p:nvSpPr>
        <p:spPr>
          <a:xfrm>
            <a:off x="1016000" y="4307515"/>
            <a:ext cx="10930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  <a:effectLst/>
                <a:latin typeface="Poppins" panose="00000500000000000000" pitchFamily="2" charset="0"/>
              </a:rPr>
              <a:t>АСПИРАНТУРА </a:t>
            </a:r>
            <a:r>
              <a:rPr lang="ru-RU" sz="1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cs typeface="Poppins" panose="00000500000000000000" pitchFamily="2" charset="0"/>
              </a:rPr>
              <a:t>(набор в аспирантуру на 2023 год в рамках отдельной конкурсной группы не ведётся)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5CB1D22-9B43-CC15-9121-DD540D71B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99222"/>
              </p:ext>
            </p:extLst>
          </p:nvPr>
        </p:nvGraphicFramePr>
        <p:xfrm>
          <a:off x="215900" y="4664074"/>
          <a:ext cx="11760200" cy="18549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90233">
                  <a:extLst>
                    <a:ext uri="{9D8B030D-6E8A-4147-A177-3AD203B41FA5}">
                      <a16:colId xmlns:a16="http://schemas.microsoft.com/office/drawing/2014/main" val="3623510509"/>
                    </a:ext>
                  </a:extLst>
                </a:gridCol>
                <a:gridCol w="3589867">
                  <a:extLst>
                    <a:ext uri="{9D8B030D-6E8A-4147-A177-3AD203B41FA5}">
                      <a16:colId xmlns:a16="http://schemas.microsoft.com/office/drawing/2014/main" val="27072131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0254865"/>
                    </a:ext>
                  </a:extLst>
                </a:gridCol>
                <a:gridCol w="4965700">
                  <a:extLst>
                    <a:ext uri="{9D8B030D-6E8A-4147-A177-3AD203B41FA5}">
                      <a16:colId xmlns:a16="http://schemas.microsoft.com/office/drawing/2014/main" val="3156129799"/>
                    </a:ext>
                  </a:extLst>
                </a:gridCol>
              </a:tblGrid>
              <a:tr h="297392"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Шифр и наименование</a:t>
                      </a: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Программы подготовки научных и научно-педагогических кадров</a:t>
                      </a: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Форма обучения</a:t>
                      </a: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Перечень вступительных испытаний</a:t>
                      </a:r>
                    </a:p>
                  </a:txBody>
                  <a:tcPr marL="42841" marR="42841" marT="44626" marB="44626" anchor="ctr"/>
                </a:tc>
                <a:extLst>
                  <a:ext uri="{0D108BD9-81ED-4DB2-BD59-A6C34878D82A}">
                    <a16:rowId xmlns:a16="http://schemas.microsoft.com/office/drawing/2014/main" val="3849071617"/>
                  </a:ext>
                </a:extLst>
              </a:tr>
              <a:tr h="1122540">
                <a:tc>
                  <a:txBody>
                    <a:bodyPr/>
                    <a:lstStyle/>
                    <a:p>
                      <a:pPr fontAlgn="base"/>
                      <a:r>
                        <a:rPr lang="ru-RU" sz="1000" b="1">
                          <a:effectLst/>
                          <a:latin typeface="Arial Black" panose="020B0A04020102020204" pitchFamily="34" charset="0"/>
                        </a:rPr>
                        <a:t>1.6 НАУКИ О ЗЕМЛЕ И ОКРУЖАЮЩЕЙ СРЕДЕ</a:t>
                      </a:r>
                      <a:endParaRPr lang="ru-RU" sz="100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1.6.7 Инженерная геология, мерзлотоведение и грунтоведение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1.6.10. Геология, поиски и разведка твердых полезных ископаемых, минерагения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1.6.12. Физическая география и биогеография, география почв и геохимия ландшафтов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1.6.13. Экономическая, социальная, политическая и рекреационная география</a:t>
                      </a:r>
                      <a:br>
                        <a:rPr lang="ru-RU" sz="1000">
                          <a:effectLst/>
                          <a:latin typeface="Arial Black" panose="020B0A04020102020204" pitchFamily="34" charset="0"/>
                        </a:rPr>
                      </a:br>
                      <a:r>
                        <a:rPr lang="ru-RU" sz="1000">
                          <a:effectLst/>
                          <a:latin typeface="Arial Black" panose="020B0A04020102020204" pitchFamily="34" charset="0"/>
                        </a:rPr>
                        <a:t>1.6.21. Геоэкология</a:t>
                      </a: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очная</a:t>
                      </a:r>
                    </a:p>
                  </a:txBody>
                  <a:tcPr marL="42841" marR="42841" marT="44626" marB="44626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Специальная дисциплина по</a:t>
                      </a:r>
                    </a:p>
                    <a:p>
                      <a:pPr fontAlgn="base"/>
                      <a:r>
                        <a:rPr lang="ru-RU" sz="1000" dirty="0"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000" b="1" u="sng" dirty="0">
                          <a:solidFill>
                            <a:srgbClr val="60C988"/>
                          </a:solidFill>
                          <a:effectLst/>
                          <a:latin typeface="Arial Black" panose="020B0A04020102020204" pitchFamily="34" charset="0"/>
                          <a:hlinkClick r:id="rId8"/>
                        </a:rPr>
                        <a:t>1.6. Науки о Земле и окружающей среде</a:t>
                      </a:r>
                      <a:endParaRPr lang="ru-RU" sz="1000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42841" marR="42841" marT="44626" marB="44626" anchor="ctr"/>
                </a:tc>
                <a:extLst>
                  <a:ext uri="{0D108BD9-81ED-4DB2-BD59-A6C34878D82A}">
                    <a16:rowId xmlns:a16="http://schemas.microsoft.com/office/drawing/2014/main" val="2333701246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221EC7-220A-A199-C9FE-306074DAEB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122" y="104756"/>
            <a:ext cx="991343" cy="9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088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045dc1-363a-41e7-b312-6831ddefa340" xsi:nil="true"/>
    <lcf76f155ced4ddcb4097134ff3c332f xmlns="cb3a3ff9-9128-444f-b88c-7b39630c4d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6F18CDEB18E94D86383E5D395190E2" ma:contentTypeVersion="12" ma:contentTypeDescription="Создание документа." ma:contentTypeScope="" ma:versionID="3e23c0b100524fd0c113336c25f87c98">
  <xsd:schema xmlns:xsd="http://www.w3.org/2001/XMLSchema" xmlns:xs="http://www.w3.org/2001/XMLSchema" xmlns:p="http://schemas.microsoft.com/office/2006/metadata/properties" xmlns:ns2="cb3a3ff9-9128-444f-b88c-7b39630c4d3b" xmlns:ns3="66045dc1-363a-41e7-b312-6831ddefa340" targetNamespace="http://schemas.microsoft.com/office/2006/metadata/properties" ma:root="true" ma:fieldsID="009efce72fbb4382b2d1ef400dbe8cd1" ns2:_="" ns3:_="">
    <xsd:import namespace="cb3a3ff9-9128-444f-b88c-7b39630c4d3b"/>
    <xsd:import namespace="66045dc1-363a-41e7-b312-6831ddefa3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3ff9-9128-444f-b88c-7b39630c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45dc1-363a-41e7-b312-6831ddefa34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8e74758-e1bc-45d4-b6a9-72d1bf8ea6c9}" ma:internalName="TaxCatchAll" ma:showField="CatchAllData" ma:web="66045dc1-363a-41e7-b312-6831ddefa3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AF4C9-9A7E-4C34-A5B7-0B96E35A9DEF}">
  <ds:schemaRefs>
    <ds:schemaRef ds:uri="http://www.w3.org/XML/1998/namespace"/>
    <ds:schemaRef ds:uri="http://schemas.microsoft.com/office/2006/documentManagement/types"/>
    <ds:schemaRef ds:uri="e691eba3-a46d-4124-ab00-df6e277f4741"/>
    <ds:schemaRef ds:uri="http://purl.org/dc/elements/1.1/"/>
    <ds:schemaRef ds:uri="8f2396ef-ff99-4233-aa83-18321e78d23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90D12E-E994-44A2-B47A-CDDF64AF9697}"/>
</file>

<file path=customXml/itemProps3.xml><?xml version="1.0" encoding="utf-8"?>
<ds:datastoreItem xmlns:ds="http://schemas.openxmlformats.org/officeDocument/2006/customXml" ds:itemID="{C3325972-17A4-4AFD-B98C-CA00E7F46F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3245</Words>
  <Application>Microsoft Office PowerPoint</Application>
  <PresentationFormat>Широкоэкранный</PresentationFormat>
  <Paragraphs>432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Poppins</vt:lpstr>
      <vt:lpstr>Times New Roman</vt:lpstr>
      <vt:lpstr>Wingdings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КОНТРОЛЬНЫЕ ЦИФРЫ ПРИЁМА - 2023  (для граждан РФ)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Южный Федеральный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Солодко Дарья Федоровна</dc:creator>
  <cp:lastModifiedBy>Баранникова Наталья Николаевна</cp:lastModifiedBy>
  <cp:revision>42</cp:revision>
  <dcterms:created xsi:type="dcterms:W3CDTF">2019-09-19T11:07:59Z</dcterms:created>
  <dcterms:modified xsi:type="dcterms:W3CDTF">2023-05-18T21:45:44Z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0x0101008A6F18CDEB18E94D86383E5D395190E2</vt:lpwstr>
  </property>
</Properties>
</file>