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88" r:id="rId9"/>
    <p:sldId id="289" r:id="rId10"/>
    <p:sldId id="262" r:id="rId11"/>
    <p:sldId id="286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65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FAB29D-5D1D-43D6-A838-93A3C6DE2665}" v="68" dt="2023-04-12T13:59:49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urii Fedorov" userId="c553b943-12d4-4983-b93e-03e5e951bcf7" providerId="ADAL" clId="{68FAB29D-5D1D-43D6-A838-93A3C6DE2665}"/>
    <pc:docChg chg="undo custSel addSld delSld modSld">
      <pc:chgData name="Iurii Fedorov" userId="c553b943-12d4-4983-b93e-03e5e951bcf7" providerId="ADAL" clId="{68FAB29D-5D1D-43D6-A838-93A3C6DE2665}" dt="2023-04-12T14:02:08.645" v="445" actId="207"/>
      <pc:docMkLst>
        <pc:docMk/>
      </pc:docMkLst>
      <pc:sldChg chg="addSp modSp mod">
        <pc:chgData name="Iurii Fedorov" userId="c553b943-12d4-4983-b93e-03e5e951bcf7" providerId="ADAL" clId="{68FAB29D-5D1D-43D6-A838-93A3C6DE2665}" dt="2023-04-12T14:00:38.181" v="436" actId="207"/>
        <pc:sldMkLst>
          <pc:docMk/>
          <pc:sldMk cId="2916351246" sldId="256"/>
        </pc:sldMkLst>
        <pc:spChg chg="mod">
          <ac:chgData name="Iurii Fedorov" userId="c553b943-12d4-4983-b93e-03e5e951bcf7" providerId="ADAL" clId="{68FAB29D-5D1D-43D6-A838-93A3C6DE2665}" dt="2023-04-12T14:00:38.181" v="436" actId="207"/>
          <ac:spMkLst>
            <pc:docMk/>
            <pc:sldMk cId="2916351246" sldId="256"/>
            <ac:spMk id="2" creationId="{00000000-0000-0000-0000-000000000000}"/>
          </ac:spMkLst>
        </pc:spChg>
        <pc:picChg chg="add mod">
          <ac:chgData name="Iurii Fedorov" userId="c553b943-12d4-4983-b93e-03e5e951bcf7" providerId="ADAL" clId="{68FAB29D-5D1D-43D6-A838-93A3C6DE2665}" dt="2023-04-12T13:59:52.449" v="434" actId="1076"/>
          <ac:picMkLst>
            <pc:docMk/>
            <pc:sldMk cId="2916351246" sldId="256"/>
            <ac:picMk id="3" creationId="{1D28B7D5-08FA-55B1-81D7-07941FED41B5}"/>
          </ac:picMkLst>
        </pc:picChg>
        <pc:picChg chg="add mod">
          <ac:chgData name="Iurii Fedorov" userId="c553b943-12d4-4983-b93e-03e5e951bcf7" providerId="ADAL" clId="{68FAB29D-5D1D-43D6-A838-93A3C6DE2665}" dt="2023-04-12T13:59:49.183" v="433" actId="14100"/>
          <ac:picMkLst>
            <pc:docMk/>
            <pc:sldMk cId="2916351246" sldId="256"/>
            <ac:picMk id="4" creationId="{02253F29-2578-57B8-B33C-BCAC84A718C5}"/>
          </ac:picMkLst>
        </pc:picChg>
        <pc:picChg chg="add mod">
          <ac:chgData name="Iurii Fedorov" userId="c553b943-12d4-4983-b93e-03e5e951bcf7" providerId="ADAL" clId="{68FAB29D-5D1D-43D6-A838-93A3C6DE2665}" dt="2023-04-12T13:59:42.597" v="431" actId="14100"/>
          <ac:picMkLst>
            <pc:docMk/>
            <pc:sldMk cId="2916351246" sldId="256"/>
            <ac:picMk id="5" creationId="{4A453A03-0FFF-75FF-1B6D-A5F90A515758}"/>
          </ac:picMkLst>
        </pc:picChg>
      </pc:sldChg>
      <pc:sldChg chg="modSp mod">
        <pc:chgData name="Iurii Fedorov" userId="c553b943-12d4-4983-b93e-03e5e951bcf7" providerId="ADAL" clId="{68FAB29D-5D1D-43D6-A838-93A3C6DE2665}" dt="2023-04-12T14:00:55.969" v="437" actId="207"/>
        <pc:sldMkLst>
          <pc:docMk/>
          <pc:sldMk cId="1538280257" sldId="257"/>
        </pc:sldMkLst>
        <pc:spChg chg="mod">
          <ac:chgData name="Iurii Fedorov" userId="c553b943-12d4-4983-b93e-03e5e951bcf7" providerId="ADAL" clId="{68FAB29D-5D1D-43D6-A838-93A3C6DE2665}" dt="2023-04-12T14:00:55.969" v="437" actId="207"/>
          <ac:spMkLst>
            <pc:docMk/>
            <pc:sldMk cId="1538280257" sldId="257"/>
            <ac:spMk id="2" creationId="{00000000-0000-0000-0000-000000000000}"/>
          </ac:spMkLst>
        </pc:spChg>
      </pc:sldChg>
      <pc:sldChg chg="modSp mod">
        <pc:chgData name="Iurii Fedorov" userId="c553b943-12d4-4983-b93e-03e5e951bcf7" providerId="ADAL" clId="{68FAB29D-5D1D-43D6-A838-93A3C6DE2665}" dt="2023-04-12T13:37:49.896" v="403" actId="20577"/>
        <pc:sldMkLst>
          <pc:docMk/>
          <pc:sldMk cId="2669573081" sldId="263"/>
        </pc:sldMkLst>
        <pc:spChg chg="mod">
          <ac:chgData name="Iurii Fedorov" userId="c553b943-12d4-4983-b93e-03e5e951bcf7" providerId="ADAL" clId="{68FAB29D-5D1D-43D6-A838-93A3C6DE2665}" dt="2023-04-12T13:37:49.896" v="403" actId="20577"/>
          <ac:spMkLst>
            <pc:docMk/>
            <pc:sldMk cId="2669573081" sldId="263"/>
            <ac:spMk id="2" creationId="{00000000-0000-0000-0000-000000000000}"/>
          </ac:spMkLst>
        </pc:spChg>
      </pc:sldChg>
      <pc:sldChg chg="modSp mod">
        <pc:chgData name="Iurii Fedorov" userId="c553b943-12d4-4983-b93e-03e5e951bcf7" providerId="ADAL" clId="{68FAB29D-5D1D-43D6-A838-93A3C6DE2665}" dt="2023-04-12T14:01:29.167" v="442" actId="207"/>
        <pc:sldMkLst>
          <pc:docMk/>
          <pc:sldMk cId="1140187344" sldId="264"/>
        </pc:sldMkLst>
        <pc:spChg chg="mod">
          <ac:chgData name="Iurii Fedorov" userId="c553b943-12d4-4983-b93e-03e5e951bcf7" providerId="ADAL" clId="{68FAB29D-5D1D-43D6-A838-93A3C6DE2665}" dt="2023-04-12T14:01:29.167" v="442" actId="207"/>
          <ac:spMkLst>
            <pc:docMk/>
            <pc:sldMk cId="1140187344" sldId="264"/>
            <ac:spMk id="2" creationId="{00000000-0000-0000-0000-000000000000}"/>
          </ac:spMkLst>
        </pc:spChg>
      </pc:sldChg>
      <pc:sldChg chg="modSp mod">
        <pc:chgData name="Iurii Fedorov" userId="c553b943-12d4-4983-b93e-03e5e951bcf7" providerId="ADAL" clId="{68FAB29D-5D1D-43D6-A838-93A3C6DE2665}" dt="2023-04-12T14:02:08.645" v="445" actId="207"/>
        <pc:sldMkLst>
          <pc:docMk/>
          <pc:sldMk cId="448374818" sldId="265"/>
        </pc:sldMkLst>
        <pc:spChg chg="mod">
          <ac:chgData name="Iurii Fedorov" userId="c553b943-12d4-4983-b93e-03e5e951bcf7" providerId="ADAL" clId="{68FAB29D-5D1D-43D6-A838-93A3C6DE2665}" dt="2023-04-12T14:02:08.645" v="445" actId="207"/>
          <ac:spMkLst>
            <pc:docMk/>
            <pc:sldMk cId="448374818" sldId="265"/>
            <ac:spMk id="2" creationId="{00000000-0000-0000-0000-000000000000}"/>
          </ac:spMkLst>
        </pc:spChg>
      </pc:sldChg>
      <pc:sldChg chg="addSp modSp mod">
        <pc:chgData name="Iurii Fedorov" userId="c553b943-12d4-4983-b93e-03e5e951bcf7" providerId="ADAL" clId="{68FAB29D-5D1D-43D6-A838-93A3C6DE2665}" dt="2023-04-12T12:48:57.804" v="295" actId="6549"/>
        <pc:sldMkLst>
          <pc:docMk/>
          <pc:sldMk cId="2648380952" sldId="266"/>
        </pc:sldMkLst>
        <pc:spChg chg="mod">
          <ac:chgData name="Iurii Fedorov" userId="c553b943-12d4-4983-b93e-03e5e951bcf7" providerId="ADAL" clId="{68FAB29D-5D1D-43D6-A838-93A3C6DE2665}" dt="2023-04-12T12:48:57.804" v="295" actId="6549"/>
          <ac:spMkLst>
            <pc:docMk/>
            <pc:sldMk cId="2648380952" sldId="266"/>
            <ac:spMk id="3" creationId="{01E8EB2A-A166-D218-BECA-D2DA4600B697}"/>
          </ac:spMkLst>
        </pc:spChg>
        <pc:graphicFrameChg chg="add mod modGraphic">
          <ac:chgData name="Iurii Fedorov" userId="c553b943-12d4-4983-b93e-03e5e951bcf7" providerId="ADAL" clId="{68FAB29D-5D1D-43D6-A838-93A3C6DE2665}" dt="2023-04-12T12:11:42.940" v="17" actId="113"/>
          <ac:graphicFrameMkLst>
            <pc:docMk/>
            <pc:sldMk cId="2648380952" sldId="266"/>
            <ac:graphicFrameMk id="4" creationId="{B1E2E5AD-AFA8-D3A1-8072-CD6B723927C6}"/>
          </ac:graphicFrameMkLst>
        </pc:graphicFrameChg>
      </pc:sldChg>
      <pc:sldChg chg="addSp modSp mod">
        <pc:chgData name="Iurii Fedorov" userId="c553b943-12d4-4983-b93e-03e5e951bcf7" providerId="ADAL" clId="{68FAB29D-5D1D-43D6-A838-93A3C6DE2665}" dt="2023-04-12T12:13:47.457" v="26" actId="113"/>
        <pc:sldMkLst>
          <pc:docMk/>
          <pc:sldMk cId="3599737967" sldId="267"/>
        </pc:sldMkLst>
        <pc:graphicFrameChg chg="add mod modGraphic">
          <ac:chgData name="Iurii Fedorov" userId="c553b943-12d4-4983-b93e-03e5e951bcf7" providerId="ADAL" clId="{68FAB29D-5D1D-43D6-A838-93A3C6DE2665}" dt="2023-04-12T12:13:47.457" v="26" actId="113"/>
          <ac:graphicFrameMkLst>
            <pc:docMk/>
            <pc:sldMk cId="3599737967" sldId="267"/>
            <ac:graphicFrameMk id="2" creationId="{39FB492B-0742-1F7A-182C-0ECD5C4A5854}"/>
          </ac:graphicFrameMkLst>
        </pc:graphicFrameChg>
      </pc:sldChg>
      <pc:sldChg chg="addSp modSp new mod">
        <pc:chgData name="Iurii Fedorov" userId="c553b943-12d4-4983-b93e-03e5e951bcf7" providerId="ADAL" clId="{68FAB29D-5D1D-43D6-A838-93A3C6DE2665}" dt="2023-04-12T12:15:27.795" v="35" actId="255"/>
        <pc:sldMkLst>
          <pc:docMk/>
          <pc:sldMk cId="3021754325" sldId="268"/>
        </pc:sldMkLst>
        <pc:graphicFrameChg chg="add mod modGraphic">
          <ac:chgData name="Iurii Fedorov" userId="c553b943-12d4-4983-b93e-03e5e951bcf7" providerId="ADAL" clId="{68FAB29D-5D1D-43D6-A838-93A3C6DE2665}" dt="2023-04-12T12:15:27.795" v="35" actId="255"/>
          <ac:graphicFrameMkLst>
            <pc:docMk/>
            <pc:sldMk cId="3021754325" sldId="268"/>
            <ac:graphicFrameMk id="2" creationId="{B45DE374-69C0-BA74-4190-84404646FD60}"/>
          </ac:graphicFrameMkLst>
        </pc:graphicFrameChg>
      </pc:sldChg>
      <pc:sldChg chg="addSp modSp new mod">
        <pc:chgData name="Iurii Fedorov" userId="c553b943-12d4-4983-b93e-03e5e951bcf7" providerId="ADAL" clId="{68FAB29D-5D1D-43D6-A838-93A3C6DE2665}" dt="2023-04-12T12:16:49.685" v="46" actId="255"/>
        <pc:sldMkLst>
          <pc:docMk/>
          <pc:sldMk cId="3438686447" sldId="269"/>
        </pc:sldMkLst>
        <pc:graphicFrameChg chg="add mod modGraphic">
          <ac:chgData name="Iurii Fedorov" userId="c553b943-12d4-4983-b93e-03e5e951bcf7" providerId="ADAL" clId="{68FAB29D-5D1D-43D6-A838-93A3C6DE2665}" dt="2023-04-12T12:16:49.685" v="46" actId="255"/>
          <ac:graphicFrameMkLst>
            <pc:docMk/>
            <pc:sldMk cId="3438686447" sldId="269"/>
            <ac:graphicFrameMk id="2" creationId="{ECA59852-F254-6BC6-3E54-D6A61DE90F34}"/>
          </ac:graphicFrameMkLst>
        </pc:graphicFrameChg>
      </pc:sldChg>
      <pc:sldChg chg="addSp modSp new mod">
        <pc:chgData name="Iurii Fedorov" userId="c553b943-12d4-4983-b93e-03e5e951bcf7" providerId="ADAL" clId="{68FAB29D-5D1D-43D6-A838-93A3C6DE2665}" dt="2023-04-12T12:18:00.217" v="56"/>
        <pc:sldMkLst>
          <pc:docMk/>
          <pc:sldMk cId="2017110356" sldId="270"/>
        </pc:sldMkLst>
        <pc:graphicFrameChg chg="add mod modGraphic">
          <ac:chgData name="Iurii Fedorov" userId="c553b943-12d4-4983-b93e-03e5e951bcf7" providerId="ADAL" clId="{68FAB29D-5D1D-43D6-A838-93A3C6DE2665}" dt="2023-04-12T12:18:00.217" v="56"/>
          <ac:graphicFrameMkLst>
            <pc:docMk/>
            <pc:sldMk cId="2017110356" sldId="270"/>
            <ac:graphicFrameMk id="2" creationId="{1D28D01E-DB64-FE05-8A25-615F4D657B4C}"/>
          </ac:graphicFrameMkLst>
        </pc:graphicFrameChg>
      </pc:sldChg>
      <pc:sldChg chg="addSp modSp new mod">
        <pc:chgData name="Iurii Fedorov" userId="c553b943-12d4-4983-b93e-03e5e951bcf7" providerId="ADAL" clId="{68FAB29D-5D1D-43D6-A838-93A3C6DE2665}" dt="2023-04-12T12:18:52.675" v="65" actId="2711"/>
        <pc:sldMkLst>
          <pc:docMk/>
          <pc:sldMk cId="458016938" sldId="271"/>
        </pc:sldMkLst>
        <pc:spChg chg="add mod">
          <ac:chgData name="Iurii Fedorov" userId="c553b943-12d4-4983-b93e-03e5e951bcf7" providerId="ADAL" clId="{68FAB29D-5D1D-43D6-A838-93A3C6DE2665}" dt="2023-04-12T12:18:52.675" v="65" actId="2711"/>
          <ac:spMkLst>
            <pc:docMk/>
            <pc:sldMk cId="458016938" sldId="271"/>
            <ac:spMk id="3" creationId="{6716EC15-83CB-CD02-6774-ED5D9EB07221}"/>
          </ac:spMkLst>
        </pc:spChg>
      </pc:sldChg>
      <pc:sldChg chg="addSp modSp new mod">
        <pc:chgData name="Iurii Fedorov" userId="c553b943-12d4-4983-b93e-03e5e951bcf7" providerId="ADAL" clId="{68FAB29D-5D1D-43D6-A838-93A3C6DE2665}" dt="2023-04-12T14:01:44.260" v="443" actId="207"/>
        <pc:sldMkLst>
          <pc:docMk/>
          <pc:sldMk cId="4276425699" sldId="272"/>
        </pc:sldMkLst>
        <pc:spChg chg="add mod">
          <ac:chgData name="Iurii Fedorov" userId="c553b943-12d4-4983-b93e-03e5e951bcf7" providerId="ADAL" clId="{68FAB29D-5D1D-43D6-A838-93A3C6DE2665}" dt="2023-04-12T14:01:44.260" v="443" actId="207"/>
          <ac:spMkLst>
            <pc:docMk/>
            <pc:sldMk cId="4276425699" sldId="272"/>
            <ac:spMk id="3" creationId="{7006778E-0B4E-0E9F-96D6-D0299CF7151E}"/>
          </ac:spMkLst>
        </pc:spChg>
        <pc:graphicFrameChg chg="add mod modGraphic">
          <ac:chgData name="Iurii Fedorov" userId="c553b943-12d4-4983-b93e-03e5e951bcf7" providerId="ADAL" clId="{68FAB29D-5D1D-43D6-A838-93A3C6DE2665}" dt="2023-04-12T12:25:28.242" v="107" actId="122"/>
          <ac:graphicFrameMkLst>
            <pc:docMk/>
            <pc:sldMk cId="4276425699" sldId="272"/>
            <ac:graphicFrameMk id="4" creationId="{FA43D4F0-B1EA-5A89-DD19-A95CB0F59EE9}"/>
          </ac:graphicFrameMkLst>
        </pc:graphicFrameChg>
      </pc:sldChg>
      <pc:sldChg chg="addSp modSp new mod">
        <pc:chgData name="Iurii Fedorov" userId="c553b943-12d4-4983-b93e-03e5e951bcf7" providerId="ADAL" clId="{68FAB29D-5D1D-43D6-A838-93A3C6DE2665}" dt="2023-04-12T12:28:23.236" v="124"/>
        <pc:sldMkLst>
          <pc:docMk/>
          <pc:sldMk cId="3489483367" sldId="273"/>
        </pc:sldMkLst>
        <pc:graphicFrameChg chg="add mod modGraphic">
          <ac:chgData name="Iurii Fedorov" userId="c553b943-12d4-4983-b93e-03e5e951bcf7" providerId="ADAL" clId="{68FAB29D-5D1D-43D6-A838-93A3C6DE2665}" dt="2023-04-12T12:28:23.236" v="124"/>
          <ac:graphicFrameMkLst>
            <pc:docMk/>
            <pc:sldMk cId="3489483367" sldId="273"/>
            <ac:graphicFrameMk id="2" creationId="{A275FD09-27D0-CCB3-68E8-B500A1A8EE34}"/>
          </ac:graphicFrameMkLst>
        </pc:graphicFrameChg>
      </pc:sldChg>
      <pc:sldChg chg="addSp modSp new mod">
        <pc:chgData name="Iurii Fedorov" userId="c553b943-12d4-4983-b93e-03e5e951bcf7" providerId="ADAL" clId="{68FAB29D-5D1D-43D6-A838-93A3C6DE2665}" dt="2023-04-12T12:30:44.294" v="135" actId="14100"/>
        <pc:sldMkLst>
          <pc:docMk/>
          <pc:sldMk cId="1410092820" sldId="274"/>
        </pc:sldMkLst>
        <pc:graphicFrameChg chg="add mod modGraphic">
          <ac:chgData name="Iurii Fedorov" userId="c553b943-12d4-4983-b93e-03e5e951bcf7" providerId="ADAL" clId="{68FAB29D-5D1D-43D6-A838-93A3C6DE2665}" dt="2023-04-12T12:30:44.294" v="135" actId="14100"/>
          <ac:graphicFrameMkLst>
            <pc:docMk/>
            <pc:sldMk cId="1410092820" sldId="274"/>
            <ac:graphicFrameMk id="2" creationId="{C002FF02-60A7-3805-9317-8C116F6066D7}"/>
          </ac:graphicFrameMkLst>
        </pc:graphicFrameChg>
      </pc:sldChg>
      <pc:sldChg chg="addSp modSp new mod">
        <pc:chgData name="Iurii Fedorov" userId="c553b943-12d4-4983-b93e-03e5e951bcf7" providerId="ADAL" clId="{68FAB29D-5D1D-43D6-A838-93A3C6DE2665}" dt="2023-04-12T12:32:52.083" v="157" actId="1076"/>
        <pc:sldMkLst>
          <pc:docMk/>
          <pc:sldMk cId="4233866539" sldId="275"/>
        </pc:sldMkLst>
        <pc:graphicFrameChg chg="add mod modGraphic">
          <ac:chgData name="Iurii Fedorov" userId="c553b943-12d4-4983-b93e-03e5e951bcf7" providerId="ADAL" clId="{68FAB29D-5D1D-43D6-A838-93A3C6DE2665}" dt="2023-04-12T12:32:52.083" v="157" actId="1076"/>
          <ac:graphicFrameMkLst>
            <pc:docMk/>
            <pc:sldMk cId="4233866539" sldId="275"/>
            <ac:graphicFrameMk id="2" creationId="{B3BD6E01-7E3D-41B8-7FCB-2BF8CCED3BA0}"/>
          </ac:graphicFrameMkLst>
        </pc:graphicFrameChg>
      </pc:sldChg>
      <pc:sldChg chg="addSp modSp new mod">
        <pc:chgData name="Iurii Fedorov" userId="c553b943-12d4-4983-b93e-03e5e951bcf7" providerId="ADAL" clId="{68FAB29D-5D1D-43D6-A838-93A3C6DE2665}" dt="2023-04-12T12:34:58.314" v="173" actId="14100"/>
        <pc:sldMkLst>
          <pc:docMk/>
          <pc:sldMk cId="2806032146" sldId="276"/>
        </pc:sldMkLst>
        <pc:graphicFrameChg chg="add mod modGraphic">
          <ac:chgData name="Iurii Fedorov" userId="c553b943-12d4-4983-b93e-03e5e951bcf7" providerId="ADAL" clId="{68FAB29D-5D1D-43D6-A838-93A3C6DE2665}" dt="2023-04-12T12:34:58.314" v="173" actId="14100"/>
          <ac:graphicFrameMkLst>
            <pc:docMk/>
            <pc:sldMk cId="2806032146" sldId="276"/>
            <ac:graphicFrameMk id="2" creationId="{AF625905-04BE-2286-2EBB-FD3773805A88}"/>
          </ac:graphicFrameMkLst>
        </pc:graphicFrameChg>
      </pc:sldChg>
      <pc:sldChg chg="addSp modSp new mod">
        <pc:chgData name="Iurii Fedorov" userId="c553b943-12d4-4983-b93e-03e5e951bcf7" providerId="ADAL" clId="{68FAB29D-5D1D-43D6-A838-93A3C6DE2665}" dt="2023-04-12T12:37:31.354" v="195" actId="1076"/>
        <pc:sldMkLst>
          <pc:docMk/>
          <pc:sldMk cId="1063683577" sldId="277"/>
        </pc:sldMkLst>
        <pc:spChg chg="add mod">
          <ac:chgData name="Iurii Fedorov" userId="c553b943-12d4-4983-b93e-03e5e951bcf7" providerId="ADAL" clId="{68FAB29D-5D1D-43D6-A838-93A3C6DE2665}" dt="2023-04-12T12:37:31.354" v="195" actId="1076"/>
          <ac:spMkLst>
            <pc:docMk/>
            <pc:sldMk cId="1063683577" sldId="277"/>
            <ac:spMk id="3" creationId="{AC046C4E-C734-CE7C-F78C-B813E5CA7193}"/>
          </ac:spMkLst>
        </pc:spChg>
      </pc:sldChg>
      <pc:sldChg chg="addSp modSp new mod">
        <pc:chgData name="Iurii Fedorov" userId="c553b943-12d4-4983-b93e-03e5e951bcf7" providerId="ADAL" clId="{68FAB29D-5D1D-43D6-A838-93A3C6DE2665}" dt="2023-04-12T13:05:27.697" v="298" actId="6549"/>
        <pc:sldMkLst>
          <pc:docMk/>
          <pc:sldMk cId="169435201" sldId="278"/>
        </pc:sldMkLst>
        <pc:spChg chg="add mod">
          <ac:chgData name="Iurii Fedorov" userId="c553b943-12d4-4983-b93e-03e5e951bcf7" providerId="ADAL" clId="{68FAB29D-5D1D-43D6-A838-93A3C6DE2665}" dt="2023-04-12T13:05:27.697" v="298" actId="6549"/>
          <ac:spMkLst>
            <pc:docMk/>
            <pc:sldMk cId="169435201" sldId="278"/>
            <ac:spMk id="3" creationId="{B83488A2-4990-B827-BD20-050F89CBCB30}"/>
          </ac:spMkLst>
        </pc:spChg>
      </pc:sldChg>
      <pc:sldChg chg="addSp modSp new del mod">
        <pc:chgData name="Iurii Fedorov" userId="c553b943-12d4-4983-b93e-03e5e951bcf7" providerId="ADAL" clId="{68FAB29D-5D1D-43D6-A838-93A3C6DE2665}" dt="2023-04-12T13:07:08.935" v="299" actId="2696"/>
        <pc:sldMkLst>
          <pc:docMk/>
          <pc:sldMk cId="182193726" sldId="279"/>
        </pc:sldMkLst>
        <pc:spChg chg="add mod">
          <ac:chgData name="Iurii Fedorov" userId="c553b943-12d4-4983-b93e-03e5e951bcf7" providerId="ADAL" clId="{68FAB29D-5D1D-43D6-A838-93A3C6DE2665}" dt="2023-04-12T12:39:31.192" v="218" actId="6549"/>
          <ac:spMkLst>
            <pc:docMk/>
            <pc:sldMk cId="182193726" sldId="279"/>
            <ac:spMk id="3" creationId="{9143236F-FFBB-A871-08DE-C7186B80DCE4}"/>
          </ac:spMkLst>
        </pc:spChg>
      </pc:sldChg>
      <pc:sldChg chg="addSp modSp new mod">
        <pc:chgData name="Iurii Fedorov" userId="c553b943-12d4-4983-b93e-03e5e951bcf7" providerId="ADAL" clId="{68FAB29D-5D1D-43D6-A838-93A3C6DE2665}" dt="2023-04-12T14:01:55.257" v="444" actId="207"/>
        <pc:sldMkLst>
          <pc:docMk/>
          <pc:sldMk cId="4209328658" sldId="280"/>
        </pc:sldMkLst>
        <pc:spChg chg="add mod">
          <ac:chgData name="Iurii Fedorov" userId="c553b943-12d4-4983-b93e-03e5e951bcf7" providerId="ADAL" clId="{68FAB29D-5D1D-43D6-A838-93A3C6DE2665}" dt="2023-04-12T14:01:55.257" v="444" actId="207"/>
          <ac:spMkLst>
            <pc:docMk/>
            <pc:sldMk cId="4209328658" sldId="280"/>
            <ac:spMk id="3" creationId="{1A059B52-6A71-2DC5-EE4A-EAC2662F09E5}"/>
          </ac:spMkLst>
        </pc:spChg>
      </pc:sldChg>
      <pc:sldChg chg="addSp modSp new mod">
        <pc:chgData name="Iurii Fedorov" userId="c553b943-12d4-4983-b93e-03e5e951bcf7" providerId="ADAL" clId="{68FAB29D-5D1D-43D6-A838-93A3C6DE2665}" dt="2023-04-12T12:41:11.437" v="258" actId="255"/>
        <pc:sldMkLst>
          <pc:docMk/>
          <pc:sldMk cId="3326782615" sldId="281"/>
        </pc:sldMkLst>
        <pc:spChg chg="add mod">
          <ac:chgData name="Iurii Fedorov" userId="c553b943-12d4-4983-b93e-03e5e951bcf7" providerId="ADAL" clId="{68FAB29D-5D1D-43D6-A838-93A3C6DE2665}" dt="2023-04-12T12:41:11.437" v="258" actId="255"/>
          <ac:spMkLst>
            <pc:docMk/>
            <pc:sldMk cId="3326782615" sldId="281"/>
            <ac:spMk id="3" creationId="{5934F33E-4B5D-0643-F23C-3410A87E5A77}"/>
          </ac:spMkLst>
        </pc:spChg>
      </pc:sldChg>
      <pc:sldChg chg="addSp modSp new mod">
        <pc:chgData name="Iurii Fedorov" userId="c553b943-12d4-4983-b93e-03e5e951bcf7" providerId="ADAL" clId="{68FAB29D-5D1D-43D6-A838-93A3C6DE2665}" dt="2023-04-12T12:41:58.656" v="269" actId="20577"/>
        <pc:sldMkLst>
          <pc:docMk/>
          <pc:sldMk cId="1321595440" sldId="282"/>
        </pc:sldMkLst>
        <pc:spChg chg="add mod">
          <ac:chgData name="Iurii Fedorov" userId="c553b943-12d4-4983-b93e-03e5e951bcf7" providerId="ADAL" clId="{68FAB29D-5D1D-43D6-A838-93A3C6DE2665}" dt="2023-04-12T12:41:58.656" v="269" actId="20577"/>
          <ac:spMkLst>
            <pc:docMk/>
            <pc:sldMk cId="1321595440" sldId="282"/>
            <ac:spMk id="3" creationId="{083B1567-5A4D-7711-C265-87FF77FFD702}"/>
          </ac:spMkLst>
        </pc:spChg>
      </pc:sldChg>
      <pc:sldChg chg="addSp modSp new mod">
        <pc:chgData name="Iurii Fedorov" userId="c553b943-12d4-4983-b93e-03e5e951bcf7" providerId="ADAL" clId="{68FAB29D-5D1D-43D6-A838-93A3C6DE2665}" dt="2023-04-12T12:42:38.843" v="276" actId="255"/>
        <pc:sldMkLst>
          <pc:docMk/>
          <pc:sldMk cId="961525354" sldId="283"/>
        </pc:sldMkLst>
        <pc:spChg chg="add mod">
          <ac:chgData name="Iurii Fedorov" userId="c553b943-12d4-4983-b93e-03e5e951bcf7" providerId="ADAL" clId="{68FAB29D-5D1D-43D6-A838-93A3C6DE2665}" dt="2023-04-12T12:42:38.843" v="276" actId="255"/>
          <ac:spMkLst>
            <pc:docMk/>
            <pc:sldMk cId="961525354" sldId="283"/>
            <ac:spMk id="3" creationId="{32625434-6BDD-E549-9256-C5E1A5606FF4}"/>
          </ac:spMkLst>
        </pc:spChg>
      </pc:sldChg>
      <pc:sldChg chg="addSp modSp new mod">
        <pc:chgData name="Iurii Fedorov" userId="c553b943-12d4-4983-b93e-03e5e951bcf7" providerId="ADAL" clId="{68FAB29D-5D1D-43D6-A838-93A3C6DE2665}" dt="2023-04-12T12:43:20.865" v="287" actId="6549"/>
        <pc:sldMkLst>
          <pc:docMk/>
          <pc:sldMk cId="771430146" sldId="284"/>
        </pc:sldMkLst>
        <pc:spChg chg="add mod">
          <ac:chgData name="Iurii Fedorov" userId="c553b943-12d4-4983-b93e-03e5e951bcf7" providerId="ADAL" clId="{68FAB29D-5D1D-43D6-A838-93A3C6DE2665}" dt="2023-04-12T12:43:20.865" v="287" actId="6549"/>
          <ac:spMkLst>
            <pc:docMk/>
            <pc:sldMk cId="771430146" sldId="284"/>
            <ac:spMk id="3" creationId="{48E75AA9-A598-A7D8-5E34-D3352A29AFA3}"/>
          </ac:spMkLst>
        </pc:spChg>
      </pc:sldChg>
      <pc:sldChg chg="addSp modSp new mod">
        <pc:chgData name="Iurii Fedorov" userId="c553b943-12d4-4983-b93e-03e5e951bcf7" providerId="ADAL" clId="{68FAB29D-5D1D-43D6-A838-93A3C6DE2665}" dt="2023-04-12T12:43:48.665" v="294" actId="255"/>
        <pc:sldMkLst>
          <pc:docMk/>
          <pc:sldMk cId="2473026632" sldId="285"/>
        </pc:sldMkLst>
        <pc:spChg chg="add mod">
          <ac:chgData name="Iurii Fedorov" userId="c553b943-12d4-4983-b93e-03e5e951bcf7" providerId="ADAL" clId="{68FAB29D-5D1D-43D6-A838-93A3C6DE2665}" dt="2023-04-12T12:43:48.665" v="294" actId="255"/>
          <ac:spMkLst>
            <pc:docMk/>
            <pc:sldMk cId="2473026632" sldId="285"/>
            <ac:spMk id="3" creationId="{50C59D79-6FE6-345A-B048-FBBDE610F8F6}"/>
          </ac:spMkLst>
        </pc:spChg>
      </pc:sldChg>
      <pc:sldChg chg="addSp delSp modSp new del">
        <pc:chgData name="Iurii Fedorov" userId="c553b943-12d4-4983-b93e-03e5e951bcf7" providerId="ADAL" clId="{68FAB29D-5D1D-43D6-A838-93A3C6DE2665}" dt="2023-04-12T13:16:33.678" v="323" actId="680"/>
        <pc:sldMkLst>
          <pc:docMk/>
          <pc:sldMk cId="2110328047" sldId="286"/>
        </pc:sldMkLst>
        <pc:picChg chg="add del mod">
          <ac:chgData name="Iurii Fedorov" userId="c553b943-12d4-4983-b93e-03e5e951bcf7" providerId="ADAL" clId="{68FAB29D-5D1D-43D6-A838-93A3C6DE2665}" dt="2023-04-12T13:16:32.453" v="322"/>
          <ac:picMkLst>
            <pc:docMk/>
            <pc:sldMk cId="2110328047" sldId="286"/>
            <ac:picMk id="2" creationId="{686AAB78-5B0E-CCBE-4B06-1E57F76C028E}"/>
          </ac:picMkLst>
        </pc:picChg>
      </pc:sldChg>
      <pc:sldChg chg="addSp modSp new mod">
        <pc:chgData name="Iurii Fedorov" userId="c553b943-12d4-4983-b93e-03e5e951bcf7" providerId="ADAL" clId="{68FAB29D-5D1D-43D6-A838-93A3C6DE2665}" dt="2023-04-12T13:17:11.645" v="328" actId="14100"/>
        <pc:sldMkLst>
          <pc:docMk/>
          <pc:sldMk cId="2170908359" sldId="286"/>
        </pc:sldMkLst>
        <pc:picChg chg="add mod">
          <ac:chgData name="Iurii Fedorov" userId="c553b943-12d4-4983-b93e-03e5e951bcf7" providerId="ADAL" clId="{68FAB29D-5D1D-43D6-A838-93A3C6DE2665}" dt="2023-04-12T13:17:11.645" v="328" actId="14100"/>
          <ac:picMkLst>
            <pc:docMk/>
            <pc:sldMk cId="2170908359" sldId="286"/>
            <ac:picMk id="2" creationId="{B9599E89-EAEE-FD86-F55B-E36C0F5FD01F}"/>
          </ac:picMkLst>
        </pc:picChg>
      </pc:sldChg>
      <pc:sldChg chg="addSp modSp new mod">
        <pc:chgData name="Iurii Fedorov" userId="c553b943-12d4-4983-b93e-03e5e951bcf7" providerId="ADAL" clId="{68FAB29D-5D1D-43D6-A838-93A3C6DE2665}" dt="2023-04-12T13:22:57.798" v="335" actId="1076"/>
        <pc:sldMkLst>
          <pc:docMk/>
          <pc:sldMk cId="370244133" sldId="287"/>
        </pc:sldMkLst>
        <pc:picChg chg="add mod">
          <ac:chgData name="Iurii Fedorov" userId="c553b943-12d4-4983-b93e-03e5e951bcf7" providerId="ADAL" clId="{68FAB29D-5D1D-43D6-A838-93A3C6DE2665}" dt="2023-04-12T13:22:57.798" v="335" actId="1076"/>
          <ac:picMkLst>
            <pc:docMk/>
            <pc:sldMk cId="370244133" sldId="287"/>
            <ac:picMk id="2" creationId="{12EF564B-E9F1-99F4-6B92-F8CFAA90D8C4}"/>
          </ac:picMkLst>
        </pc:picChg>
        <pc:picChg chg="add mod">
          <ac:chgData name="Iurii Fedorov" userId="c553b943-12d4-4983-b93e-03e5e951bcf7" providerId="ADAL" clId="{68FAB29D-5D1D-43D6-A838-93A3C6DE2665}" dt="2023-04-12T13:22:54.474" v="334" actId="1076"/>
          <ac:picMkLst>
            <pc:docMk/>
            <pc:sldMk cId="370244133" sldId="287"/>
            <ac:picMk id="3" creationId="{5CA05FDC-9400-9E88-A006-7075BD1E63B7}"/>
          </ac:picMkLst>
        </pc:picChg>
      </pc:sldChg>
      <pc:sldChg chg="addSp modSp new mod">
        <pc:chgData name="Iurii Fedorov" userId="c553b943-12d4-4983-b93e-03e5e951bcf7" providerId="ADAL" clId="{68FAB29D-5D1D-43D6-A838-93A3C6DE2665}" dt="2023-04-12T13:27:52.076" v="363" actId="14100"/>
        <pc:sldMkLst>
          <pc:docMk/>
          <pc:sldMk cId="923942204" sldId="288"/>
        </pc:sldMkLst>
        <pc:spChg chg="add mod">
          <ac:chgData name="Iurii Fedorov" userId="c553b943-12d4-4983-b93e-03e5e951bcf7" providerId="ADAL" clId="{68FAB29D-5D1D-43D6-A838-93A3C6DE2665}" dt="2023-04-12T13:27:40.487" v="360" actId="14100"/>
          <ac:spMkLst>
            <pc:docMk/>
            <pc:sldMk cId="923942204" sldId="288"/>
            <ac:spMk id="2" creationId="{2407D9AD-9BBD-4671-0522-0E0098FDB348}"/>
          </ac:spMkLst>
        </pc:spChg>
        <pc:picChg chg="add mod">
          <ac:chgData name="Iurii Fedorov" userId="c553b943-12d4-4983-b93e-03e5e951bcf7" providerId="ADAL" clId="{68FAB29D-5D1D-43D6-A838-93A3C6DE2665}" dt="2023-04-12T13:27:52.076" v="363" actId="14100"/>
          <ac:picMkLst>
            <pc:docMk/>
            <pc:sldMk cId="923942204" sldId="288"/>
            <ac:picMk id="3" creationId="{E8A6D24D-AB9D-B51E-E615-8FBB00921AEB}"/>
          </ac:picMkLst>
        </pc:picChg>
        <pc:picChg chg="add mod">
          <ac:chgData name="Iurii Fedorov" userId="c553b943-12d4-4983-b93e-03e5e951bcf7" providerId="ADAL" clId="{68FAB29D-5D1D-43D6-A838-93A3C6DE2665}" dt="2023-04-12T13:27:28.443" v="354" actId="14100"/>
          <ac:picMkLst>
            <pc:docMk/>
            <pc:sldMk cId="923942204" sldId="288"/>
            <ac:picMk id="4" creationId="{80E4DD5A-580E-D195-FF73-47084BBAF661}"/>
          </ac:picMkLst>
        </pc:picChg>
        <pc:picChg chg="add mod">
          <ac:chgData name="Iurii Fedorov" userId="c553b943-12d4-4983-b93e-03e5e951bcf7" providerId="ADAL" clId="{68FAB29D-5D1D-43D6-A838-93A3C6DE2665}" dt="2023-04-12T13:27:45.900" v="361" actId="14100"/>
          <ac:picMkLst>
            <pc:docMk/>
            <pc:sldMk cId="923942204" sldId="288"/>
            <ac:picMk id="5" creationId="{9DDA979B-A702-BD75-B2B1-E109D246FC96}"/>
          </ac:picMkLst>
        </pc:picChg>
        <pc:picChg chg="add mod">
          <ac:chgData name="Iurii Fedorov" userId="c553b943-12d4-4983-b93e-03e5e951bcf7" providerId="ADAL" clId="{68FAB29D-5D1D-43D6-A838-93A3C6DE2665}" dt="2023-04-12T13:27:49.120" v="362" actId="14100"/>
          <ac:picMkLst>
            <pc:docMk/>
            <pc:sldMk cId="923942204" sldId="288"/>
            <ac:picMk id="6" creationId="{404FDB61-CC90-1482-34DF-80690A3DA5D4}"/>
          </ac:picMkLst>
        </pc:picChg>
      </pc:sldChg>
      <pc:sldChg chg="addSp delSp modSp new mod">
        <pc:chgData name="Iurii Fedorov" userId="c553b943-12d4-4983-b93e-03e5e951bcf7" providerId="ADAL" clId="{68FAB29D-5D1D-43D6-A838-93A3C6DE2665}" dt="2023-04-12T13:35:20.670" v="394" actId="1076"/>
        <pc:sldMkLst>
          <pc:docMk/>
          <pc:sldMk cId="4256072123" sldId="289"/>
        </pc:sldMkLst>
        <pc:picChg chg="add mod">
          <ac:chgData name="Iurii Fedorov" userId="c553b943-12d4-4983-b93e-03e5e951bcf7" providerId="ADAL" clId="{68FAB29D-5D1D-43D6-A838-93A3C6DE2665}" dt="2023-04-12T13:34:21.284" v="377" actId="1076"/>
          <ac:picMkLst>
            <pc:docMk/>
            <pc:sldMk cId="4256072123" sldId="289"/>
            <ac:picMk id="2" creationId="{AC70B755-68E4-F2D2-050A-D7942BC12615}"/>
          </ac:picMkLst>
        </pc:picChg>
        <pc:picChg chg="add mod">
          <ac:chgData name="Iurii Fedorov" userId="c553b943-12d4-4983-b93e-03e5e951bcf7" providerId="ADAL" clId="{68FAB29D-5D1D-43D6-A838-93A3C6DE2665}" dt="2023-04-12T13:34:19.564" v="376" actId="1076"/>
          <ac:picMkLst>
            <pc:docMk/>
            <pc:sldMk cId="4256072123" sldId="289"/>
            <ac:picMk id="3" creationId="{C01299BB-6996-EC16-CEB2-1CCEA49E7808}"/>
          </ac:picMkLst>
        </pc:picChg>
        <pc:picChg chg="add mod">
          <ac:chgData name="Iurii Fedorov" userId="c553b943-12d4-4983-b93e-03e5e951bcf7" providerId="ADAL" clId="{68FAB29D-5D1D-43D6-A838-93A3C6DE2665}" dt="2023-04-12T13:34:17.478" v="375" actId="1076"/>
          <ac:picMkLst>
            <pc:docMk/>
            <pc:sldMk cId="4256072123" sldId="289"/>
            <ac:picMk id="4" creationId="{18AB98DD-5A6E-D53C-856E-425A1C56460E}"/>
          </ac:picMkLst>
        </pc:picChg>
        <pc:picChg chg="add mod">
          <ac:chgData name="Iurii Fedorov" userId="c553b943-12d4-4983-b93e-03e5e951bcf7" providerId="ADAL" clId="{68FAB29D-5D1D-43D6-A838-93A3C6DE2665}" dt="2023-04-12T13:34:25.044" v="378" actId="1076"/>
          <ac:picMkLst>
            <pc:docMk/>
            <pc:sldMk cId="4256072123" sldId="289"/>
            <ac:picMk id="5" creationId="{EB4CF996-15AF-A3BD-411F-8CAF6AAF997B}"/>
          </ac:picMkLst>
        </pc:picChg>
        <pc:picChg chg="add mod">
          <ac:chgData name="Iurii Fedorov" userId="c553b943-12d4-4983-b93e-03e5e951bcf7" providerId="ADAL" clId="{68FAB29D-5D1D-43D6-A838-93A3C6DE2665}" dt="2023-04-12T13:34:27.959" v="379" actId="1076"/>
          <ac:picMkLst>
            <pc:docMk/>
            <pc:sldMk cId="4256072123" sldId="289"/>
            <ac:picMk id="6" creationId="{F300DC6D-4716-B632-36DA-B2FA4A415CEF}"/>
          </ac:picMkLst>
        </pc:picChg>
        <pc:picChg chg="add mod">
          <ac:chgData name="Iurii Fedorov" userId="c553b943-12d4-4983-b93e-03e5e951bcf7" providerId="ADAL" clId="{68FAB29D-5D1D-43D6-A838-93A3C6DE2665}" dt="2023-04-12T13:34:32.656" v="381" actId="1076"/>
          <ac:picMkLst>
            <pc:docMk/>
            <pc:sldMk cId="4256072123" sldId="289"/>
            <ac:picMk id="7" creationId="{46DCE415-0D6D-C4AB-2D2A-2799B8162734}"/>
          </ac:picMkLst>
        </pc:picChg>
        <pc:picChg chg="add mod">
          <ac:chgData name="Iurii Fedorov" userId="c553b943-12d4-4983-b93e-03e5e951bcf7" providerId="ADAL" clId="{68FAB29D-5D1D-43D6-A838-93A3C6DE2665}" dt="2023-04-12T13:34:34.389" v="382" actId="1076"/>
          <ac:picMkLst>
            <pc:docMk/>
            <pc:sldMk cId="4256072123" sldId="289"/>
            <ac:picMk id="8" creationId="{FABC9790-A358-254D-C762-F2CAF0D1ECE4}"/>
          </ac:picMkLst>
        </pc:picChg>
        <pc:picChg chg="add mod">
          <ac:chgData name="Iurii Fedorov" userId="c553b943-12d4-4983-b93e-03e5e951bcf7" providerId="ADAL" clId="{68FAB29D-5D1D-43D6-A838-93A3C6DE2665}" dt="2023-04-12T13:34:36.240" v="383" actId="1076"/>
          <ac:picMkLst>
            <pc:docMk/>
            <pc:sldMk cId="4256072123" sldId="289"/>
            <ac:picMk id="9" creationId="{F0E1800B-5ED3-E1C0-D3AD-65F752B3CF67}"/>
          </ac:picMkLst>
        </pc:picChg>
        <pc:picChg chg="add mod">
          <ac:chgData name="Iurii Fedorov" userId="c553b943-12d4-4983-b93e-03e5e951bcf7" providerId="ADAL" clId="{68FAB29D-5D1D-43D6-A838-93A3C6DE2665}" dt="2023-04-12T13:35:18.620" v="393" actId="1076"/>
          <ac:picMkLst>
            <pc:docMk/>
            <pc:sldMk cId="4256072123" sldId="289"/>
            <ac:picMk id="10" creationId="{E4CAA24F-C6D7-806B-39EF-813A8B4E9F84}"/>
          </ac:picMkLst>
        </pc:picChg>
        <pc:picChg chg="add mod">
          <ac:chgData name="Iurii Fedorov" userId="c553b943-12d4-4983-b93e-03e5e951bcf7" providerId="ADAL" clId="{68FAB29D-5D1D-43D6-A838-93A3C6DE2665}" dt="2023-04-12T13:35:16.793" v="392" actId="1076"/>
          <ac:picMkLst>
            <pc:docMk/>
            <pc:sldMk cId="4256072123" sldId="289"/>
            <ac:picMk id="11" creationId="{BA85C501-6281-927A-3C28-A6A94A601C8A}"/>
          </ac:picMkLst>
        </pc:picChg>
        <pc:picChg chg="add mod">
          <ac:chgData name="Iurii Fedorov" userId="c553b943-12d4-4983-b93e-03e5e951bcf7" providerId="ADAL" clId="{68FAB29D-5D1D-43D6-A838-93A3C6DE2665}" dt="2023-04-12T13:35:14.402" v="391" actId="1076"/>
          <ac:picMkLst>
            <pc:docMk/>
            <pc:sldMk cId="4256072123" sldId="289"/>
            <ac:picMk id="12" creationId="{C1D7BA25-10D4-5F08-4C1D-60DDCDA65345}"/>
          </ac:picMkLst>
        </pc:picChg>
        <pc:picChg chg="add del mod">
          <ac:chgData name="Iurii Fedorov" userId="c553b943-12d4-4983-b93e-03e5e951bcf7" providerId="ADAL" clId="{68FAB29D-5D1D-43D6-A838-93A3C6DE2665}" dt="2023-04-12T13:35:08.624" v="390" actId="478"/>
          <ac:picMkLst>
            <pc:docMk/>
            <pc:sldMk cId="4256072123" sldId="289"/>
            <ac:picMk id="13" creationId="{B548F45D-C8BD-0E54-A330-734513C9685F}"/>
          </ac:picMkLst>
        </pc:picChg>
        <pc:picChg chg="add mod">
          <ac:chgData name="Iurii Fedorov" userId="c553b943-12d4-4983-b93e-03e5e951bcf7" providerId="ADAL" clId="{68FAB29D-5D1D-43D6-A838-93A3C6DE2665}" dt="2023-04-12T13:35:20.670" v="394" actId="1076"/>
          <ac:picMkLst>
            <pc:docMk/>
            <pc:sldMk cId="4256072123" sldId="289"/>
            <ac:picMk id="14" creationId="{957BFA8B-B549-5DBA-DEBF-6F1D99E53221}"/>
          </ac:picMkLst>
        </pc:picChg>
        <pc:picChg chg="add mod">
          <ac:chgData name="Iurii Fedorov" userId="c553b943-12d4-4983-b93e-03e5e951bcf7" providerId="ADAL" clId="{68FAB29D-5D1D-43D6-A838-93A3C6DE2665}" dt="2023-04-12T13:34:30.328" v="380" actId="1076"/>
          <ac:picMkLst>
            <pc:docMk/>
            <pc:sldMk cId="4256072123" sldId="289"/>
            <ac:picMk id="15" creationId="{7BBFD417-F68D-81B2-E444-4B0D0E3D56FB}"/>
          </ac:picMkLst>
        </pc:picChg>
        <pc:picChg chg="add mod">
          <ac:chgData name="Iurii Fedorov" userId="c553b943-12d4-4983-b93e-03e5e951bcf7" providerId="ADAL" clId="{68FAB29D-5D1D-43D6-A838-93A3C6DE2665}" dt="2023-04-12T13:34:14.640" v="374" actId="1076"/>
          <ac:picMkLst>
            <pc:docMk/>
            <pc:sldMk cId="4256072123" sldId="289"/>
            <ac:picMk id="16" creationId="{ADA6A7C2-BEFD-628F-3A18-B2203CEAC10D}"/>
          </ac:picMkLst>
        </pc:picChg>
        <pc:picChg chg="add mod">
          <ac:chgData name="Iurii Fedorov" userId="c553b943-12d4-4983-b93e-03e5e951bcf7" providerId="ADAL" clId="{68FAB29D-5D1D-43D6-A838-93A3C6DE2665}" dt="2023-04-12T13:34:09.109" v="372" actId="1076"/>
          <ac:picMkLst>
            <pc:docMk/>
            <pc:sldMk cId="4256072123" sldId="289"/>
            <ac:picMk id="17" creationId="{03422130-15C9-0CDA-0A34-84497CB16352}"/>
          </ac:picMkLst>
        </pc:picChg>
        <pc:picChg chg="add mod">
          <ac:chgData name="Iurii Fedorov" userId="c553b943-12d4-4983-b93e-03e5e951bcf7" providerId="ADAL" clId="{68FAB29D-5D1D-43D6-A838-93A3C6DE2665}" dt="2023-04-12T13:34:11.641" v="373" actId="1076"/>
          <ac:picMkLst>
            <pc:docMk/>
            <pc:sldMk cId="4256072123" sldId="289"/>
            <ac:picMk id="18" creationId="{1AA47E31-EE2A-5B3D-CD6B-1AABF812D8DE}"/>
          </ac:picMkLst>
        </pc:picChg>
        <pc:picChg chg="add mod">
          <ac:chgData name="Iurii Fedorov" userId="c553b943-12d4-4983-b93e-03e5e951bcf7" providerId="ADAL" clId="{68FAB29D-5D1D-43D6-A838-93A3C6DE2665}" dt="2023-04-12T13:34:39.332" v="384" actId="1076"/>
          <ac:picMkLst>
            <pc:docMk/>
            <pc:sldMk cId="4256072123" sldId="289"/>
            <ac:picMk id="19" creationId="{57C9052C-3AAA-7E86-3BFC-9EAA5408EA20}"/>
          </ac:picMkLst>
        </pc:picChg>
      </pc:sldChg>
      <pc:sldChg chg="new del">
        <pc:chgData name="Iurii Fedorov" userId="c553b943-12d4-4983-b93e-03e5e951bcf7" providerId="ADAL" clId="{68FAB29D-5D1D-43D6-A838-93A3C6DE2665}" dt="2023-04-12T13:33:09.874" v="368" actId="680"/>
        <pc:sldMkLst>
          <pc:docMk/>
          <pc:sldMk cId="263438136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35CB-46C2-4F36-8149-2FA9EB35993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FF37-5B77-474F-BDB9-E81D9B51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35CB-46C2-4F36-8149-2FA9EB35993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FF37-5B77-474F-BDB9-E81D9B51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35CB-46C2-4F36-8149-2FA9EB35993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FF37-5B77-474F-BDB9-E81D9B51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6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35CB-46C2-4F36-8149-2FA9EB35993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FF37-5B77-474F-BDB9-E81D9B51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35CB-46C2-4F36-8149-2FA9EB35993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FF37-5B77-474F-BDB9-E81D9B51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3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35CB-46C2-4F36-8149-2FA9EB35993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FF37-5B77-474F-BDB9-E81D9B51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9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35CB-46C2-4F36-8149-2FA9EB35993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FF37-5B77-474F-BDB9-E81D9B51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35CB-46C2-4F36-8149-2FA9EB35993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FF37-5B77-474F-BDB9-E81D9B51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35CB-46C2-4F36-8149-2FA9EB35993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FF37-5B77-474F-BDB9-E81D9B51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3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35CB-46C2-4F36-8149-2FA9EB35993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FF37-5B77-474F-BDB9-E81D9B51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7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35CB-46C2-4F36-8149-2FA9EB35993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FF37-5B77-474F-BDB9-E81D9B51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8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A35CB-46C2-4F36-8149-2FA9EB35993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FF37-5B77-474F-BDB9-E81D9B51E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5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47225"/>
            <a:ext cx="12192000" cy="6110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МИНОБРНАУКИ РОССИИ</a:t>
            </a:r>
            <a:endParaRPr lang="ru-RU" sz="2400" kern="1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автономное образовательное учреждение высшего образования «Южный федеральный университет»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Институт наук о Земле</a:t>
            </a:r>
            <a:endParaRPr lang="ru-RU" sz="2400" kern="1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00743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Отчет о реализации программы развития кафедры физической географии, экологии и охраны природы в 2018-2023гг.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00743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программа развития кафедры</a:t>
            </a:r>
            <a:endParaRPr lang="ru-RU" sz="2800" b="1" kern="100" dirty="0">
              <a:solidFill>
                <a:srgbClr val="00743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00743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на 2023-2027 гг.</a:t>
            </a:r>
          </a:p>
          <a:p>
            <a:pPr algn="ctr">
              <a:spcAft>
                <a:spcPts val="800"/>
              </a:spcAft>
            </a:pPr>
            <a:r>
              <a:rPr lang="ru-RU" sz="2800" b="1" kern="1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претендента на должность заведующего кафедрой, </a:t>
            </a:r>
          </a:p>
          <a:p>
            <a:pPr algn="ctr">
              <a:spcAft>
                <a:spcPts val="800"/>
              </a:spcAft>
            </a:pPr>
            <a:r>
              <a:rPr lang="ru-RU" sz="2800" b="1" kern="1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доктора географических наук, профессора </a:t>
            </a:r>
            <a:endParaRPr lang="ru-RU" sz="2800" b="1" kern="1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800" b="1" kern="1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Федорова Юрия Александровича</a:t>
            </a:r>
            <a:endParaRPr lang="ru-RU" sz="2800" b="1" kern="1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Ростов-на-Дону – 2023</a:t>
            </a:r>
            <a:endParaRPr lang="ru-RU" sz="2400" kern="1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13">
            <a:extLst>
              <a:ext uri="{FF2B5EF4-FFF2-40B4-BE49-F238E27FC236}">
                <a16:creationId xmlns:a16="http://schemas.microsoft.com/office/drawing/2014/main" id="{1D28B7D5-08FA-55B1-81D7-07941FED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40" y="1"/>
            <a:ext cx="994831" cy="8781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2253F29-2578-57B8-B33C-BCAC84A71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3"/>
          <a:stretch>
            <a:fillRect/>
          </a:stretch>
        </p:blipFill>
        <p:spPr bwMode="auto">
          <a:xfrm>
            <a:off x="2579571" y="1"/>
            <a:ext cx="6602930" cy="87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герб 0">
            <a:extLst>
              <a:ext uri="{FF2B5EF4-FFF2-40B4-BE49-F238E27FC236}">
                <a16:creationId xmlns:a16="http://schemas.microsoft.com/office/drawing/2014/main" id="{4A453A03-0FFF-75FF-1B6D-A5F90A51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82501" y="1"/>
            <a:ext cx="838635" cy="87818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351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69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kern="1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Опубликована 61 статья в журналах из списка ВАК, 91 статья в изданиях WoS/</a:t>
            </a:r>
            <a:r>
              <a:rPr lang="ru-RU" sz="2400" b="1" kern="100" dirty="0" err="1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Scopus</a:t>
            </a:r>
            <a:r>
              <a:rPr lang="ru-RU" sz="2400" b="1" kern="1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(из них 21 в журналах 1 и 2 квартиля), а также 14 монографий, учебных пособий и более 85 статей в сборниках тезисов научных конференций; подготовлены 9 объектов интеллектуальной собственности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kern="1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Цитируемость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на 100 НПР за последние 5 лет – 951,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2264, 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Публикаций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на 100 НПР за 2018-2023 г. – 687.</a:t>
            </a: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кафедре действуют Научно-образовательный центр «Глобальные и региональные географо-экологические исследования и инновационные технологии», Международная (российско-французская) ассоциированная лаборатория (МАЛ) «Трансформация загрязняющих веществ в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аквальных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экосистемах и оценка их уязвимости». Поддерживается деятельность трех студенческих научных обществ - «Физическая география, экология и основы природопользования», «Комфортная окружающая среда», «GEO», а также ЦКП «Строительные инновации (лаборатория «Технологической минералогии и новых видов минерального сырья»).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Кафедра ежегодно представляет результаты своих прорывных исследований для докладов ректора И.К. Шевченко на УС ЮФУ. 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6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KOUZNETSOV\Рабочий стол\макет-12.jpg">
            <a:extLst>
              <a:ext uri="{FF2B5EF4-FFF2-40B4-BE49-F238E27FC236}">
                <a16:creationId xmlns:a16="http://schemas.microsoft.com/office/drawing/2014/main" id="{B9599E89-EAEE-FD86-F55B-E36C0F5FD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535" y="57230"/>
            <a:ext cx="9022702" cy="6763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0908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974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kern="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деятельность,</a:t>
            </a:r>
            <a:r>
              <a:rPr lang="ru-RU" sz="2400" b="1" kern="1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коллаборация и  </a:t>
            </a:r>
            <a:r>
              <a:rPr lang="ru-RU" sz="2400" b="1" i="1" kern="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интернационализация</a:t>
            </a:r>
            <a:r>
              <a:rPr lang="ru-RU" sz="2400" b="1" kern="1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 другими зарубежными партнерами. </a:t>
            </a:r>
            <a:endParaRPr lang="ru-RU" sz="2400" kern="100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Более 22 лет зарубежным партнером кафедры является Университет г. Нант (Франция).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В 2018г. сроком на 5 лет ректором ЮФУ и президентом Университета Нанта подписан договор о сотрудничестве между Университетом Нанта и Южным федеральным университетом. Комиссию Южного федерального университета с российской стороны возглавляет проф.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Ю.А.Федоров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, с французской - проф.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П.Фатталь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Публикуются статьи в журналах, индексируемых в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WoS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и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Scopus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, в соавторстве с лицами, аффилированными с зарубежными организациями, в том числе университетами (University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of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Nantes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, France). 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Сотрудники кафедры были членами Оргкомитетов международных совещаний, Международных ассоциаций, а аспиранты и студенты участвовали в программах поддержки международной мобильности,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Erasmus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+, академических обменов (DAAD), в исследовательской Арктической экспедиции “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Students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on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ICE 2019” проходившей на западном побережье Гренландии.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На кафедре обучаются бакалавры и магистранты из ближнего и дальнего зарубежья (Туркменистан, Узбекистан, Ирак).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73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84" y="0"/>
            <a:ext cx="12003315" cy="6330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solidFill>
                  <a:srgbClr val="00743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Программа развития кафедры  на 2023-2027 гг.</a:t>
            </a:r>
            <a:endParaRPr lang="ru-RU" sz="3200" kern="100" dirty="0">
              <a:solidFill>
                <a:srgbClr val="00743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Настоящая программа разработана в соответствии с законами и нормативно-правовыми актами РФ, программой и дорожной картой развития ЮФУ и </a:t>
            </a:r>
            <a:r>
              <a:rPr lang="ru-RU" sz="2400" b="1" kern="1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ИНоЗ</a:t>
            </a:r>
            <a:r>
              <a:rPr lang="ru-RU" sz="2400" b="1" kern="1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kern="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Стратегия </a:t>
            </a:r>
            <a:r>
              <a:rPr lang="ru-RU" sz="2400" b="1" kern="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развития кафедры физической географии, экологии и охраны природы </a:t>
            </a:r>
            <a:r>
              <a:rPr lang="ru-RU" sz="2400" b="1" kern="1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сформирована под влиянием общенациональных интересов Российского государства и региональных запросов Ростовской области, как одного из его важных административных образований. Она базируется на созданном кадровом, научном, материально-техническом, организационном, управленческом и информационном потенциале кафедры, являющейся одним из старейших структурных подразделений Южного федерального университета.</a:t>
            </a:r>
            <a:endParaRPr lang="ru-RU" sz="2400" kern="1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Эта цель будет достигаться путем дальнейшего использования, развития и совершенствования уже созданной на кафедре технологической схемы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форсайта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(от англ.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Foresight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– «Взгляд в будущее как инструмента формирования приоритетов и мобилизации как можно большего количества участников для достижения качественно новых результатов в сфере образования и науки.</a:t>
            </a:r>
            <a:endParaRPr lang="ru-RU" sz="2400" kern="1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87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E8EB2A-A166-D218-BECA-D2DA4600B697}"/>
              </a:ext>
            </a:extLst>
          </p:cNvPr>
          <p:cNvSpPr txBox="1"/>
          <p:nvPr/>
        </p:nvSpPr>
        <p:spPr>
          <a:xfrm>
            <a:off x="0" y="0"/>
            <a:ext cx="12192000" cy="2651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50" b="1" kern="1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Научная, образовательная и инновационная деятельность кафедры физической географии, экологии и охраны природы соответствуют приоритетным направлениям развития науки и технологий в РФ и ЮФУ.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50" b="1" kern="100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образовательной деятельности кафедры: Будут продолжены, расширены и усилены.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50" b="1" kern="1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Планируется повышение показателей по подавляющему числу позиций (Приложение 1)</a:t>
            </a:r>
            <a:endParaRPr lang="ru-RU" sz="2350" b="1" kern="1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1E2E5AD-AFA8-D3A1-8072-CD6B72392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676896"/>
              </p:ext>
            </p:extLst>
          </p:nvPr>
        </p:nvGraphicFramePr>
        <p:xfrm>
          <a:off x="2" y="2505781"/>
          <a:ext cx="12191998" cy="43522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2013">
                  <a:extLst>
                    <a:ext uri="{9D8B030D-6E8A-4147-A177-3AD203B41FA5}">
                      <a16:colId xmlns:a16="http://schemas.microsoft.com/office/drawing/2014/main" val="3850113539"/>
                    </a:ext>
                  </a:extLst>
                </a:gridCol>
                <a:gridCol w="6634309">
                  <a:extLst>
                    <a:ext uri="{9D8B030D-6E8A-4147-A177-3AD203B41FA5}">
                      <a16:colId xmlns:a16="http://schemas.microsoft.com/office/drawing/2014/main" val="415291409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373903520"/>
                    </a:ext>
                  </a:extLst>
                </a:gridCol>
                <a:gridCol w="994420">
                  <a:extLst>
                    <a:ext uri="{9D8B030D-6E8A-4147-A177-3AD203B41FA5}">
                      <a16:colId xmlns:a16="http://schemas.microsoft.com/office/drawing/2014/main" val="2552651808"/>
                    </a:ext>
                  </a:extLst>
                </a:gridCol>
                <a:gridCol w="692769">
                  <a:extLst>
                    <a:ext uri="{9D8B030D-6E8A-4147-A177-3AD203B41FA5}">
                      <a16:colId xmlns:a16="http://schemas.microsoft.com/office/drawing/2014/main" val="3646629944"/>
                    </a:ext>
                  </a:extLst>
                </a:gridCol>
                <a:gridCol w="692769">
                  <a:extLst>
                    <a:ext uri="{9D8B030D-6E8A-4147-A177-3AD203B41FA5}">
                      <a16:colId xmlns:a16="http://schemas.microsoft.com/office/drawing/2014/main" val="1705693645"/>
                    </a:ext>
                  </a:extLst>
                </a:gridCol>
                <a:gridCol w="693560">
                  <a:extLst>
                    <a:ext uri="{9D8B030D-6E8A-4147-A177-3AD203B41FA5}">
                      <a16:colId xmlns:a16="http://schemas.microsoft.com/office/drawing/2014/main" val="4131258061"/>
                    </a:ext>
                  </a:extLst>
                </a:gridCol>
                <a:gridCol w="692769">
                  <a:extLst>
                    <a:ext uri="{9D8B030D-6E8A-4147-A177-3AD203B41FA5}">
                      <a16:colId xmlns:a16="http://schemas.microsoft.com/office/drawing/2014/main" val="2991176044"/>
                    </a:ext>
                  </a:extLst>
                </a:gridCol>
                <a:gridCol w="692769">
                  <a:extLst>
                    <a:ext uri="{9D8B030D-6E8A-4147-A177-3AD203B41FA5}">
                      <a16:colId xmlns:a16="http://schemas.microsoft.com/office/drawing/2014/main" val="383784071"/>
                    </a:ext>
                  </a:extLst>
                </a:gridCol>
                <a:gridCol w="611220">
                  <a:extLst>
                    <a:ext uri="{9D8B030D-6E8A-4147-A177-3AD203B41FA5}">
                      <a16:colId xmlns:a16="http://schemas.microsoft.com/office/drawing/2014/main" val="2594012235"/>
                    </a:ext>
                  </a:extLst>
                </a:gridCol>
              </a:tblGrid>
              <a:tr h="304689">
                <a:tc gridSpan="10">
                  <a:txBody>
                    <a:bodyPr/>
                    <a:lstStyle/>
                    <a:p>
                      <a:pPr marL="2648585" marR="434975" indent="-219202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Ожидаемые результаты реализации программы развития кафедры физической географии, экологии и охраны природы Института наук о Земле в </a:t>
                      </a:r>
                      <a:r>
                        <a:rPr lang="ru-RU" sz="1100" spc="-26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показателях/индикаторах</a:t>
                      </a:r>
                      <a:r>
                        <a:rPr lang="ru-RU" sz="1100" spc="-2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Программы развития</a:t>
                      </a:r>
                      <a:r>
                        <a:rPr lang="ru-RU" sz="1100" spc="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университета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125806"/>
                  </a:ext>
                </a:extLst>
              </a:tr>
              <a:tr h="165040">
                <a:tc rowSpan="2">
                  <a:txBody>
                    <a:bodyPr/>
                    <a:lstStyle/>
                    <a:p>
                      <a:pPr marL="69850">
                        <a:lnSpc>
                          <a:spcPts val="1255"/>
                        </a:lnSpc>
                      </a:pPr>
                      <a:r>
                        <a:rPr lang="ru-RU" sz="1100">
                          <a:effectLst/>
                        </a:rPr>
                        <a:t>Индекс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9850">
                        <a:lnSpc>
                          <a:spcPts val="1255"/>
                        </a:lnSpc>
                      </a:pPr>
                      <a:r>
                        <a:rPr lang="ru-RU" sz="1100">
                          <a:effectLst/>
                        </a:rPr>
                        <a:t>Наименование</a:t>
                      </a:r>
                      <a:r>
                        <a:rPr lang="ru-RU" sz="1100" spc="-2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показателя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5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55"/>
                        </a:lnSpc>
                      </a:pPr>
                      <a:r>
                        <a:rPr lang="ru-RU" sz="11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55"/>
                        </a:lnSpc>
                      </a:pPr>
                      <a:r>
                        <a:rPr lang="ru-RU" sz="110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55"/>
                        </a:lnSpc>
                      </a:pPr>
                      <a:r>
                        <a:rPr lang="ru-RU" sz="1100">
                          <a:effectLst/>
                        </a:rPr>
                        <a:t>2024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55"/>
                        </a:lnSpc>
                      </a:pPr>
                      <a:r>
                        <a:rPr lang="ru-RU" sz="1100">
                          <a:effectLst/>
                        </a:rPr>
                        <a:t>2025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55"/>
                        </a:lnSpc>
                      </a:pPr>
                      <a:r>
                        <a:rPr lang="ru-RU" sz="1100">
                          <a:effectLst/>
                        </a:rPr>
                        <a:t>2026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55"/>
                        </a:lnSpc>
                      </a:pPr>
                      <a:r>
                        <a:rPr lang="ru-RU" sz="1100">
                          <a:effectLst/>
                        </a:rPr>
                        <a:t>2027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5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058569"/>
                  </a:ext>
                </a:extLst>
              </a:tr>
              <a:tr h="169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7785" marR="365760">
                        <a:lnSpc>
                          <a:spcPts val="1240"/>
                        </a:lnSpc>
                        <a:spcAft>
                          <a:spcPts val="0"/>
                        </a:spcAft>
                        <a:tabLst>
                          <a:tab pos="187325" algn="l"/>
                        </a:tabLst>
                      </a:pPr>
                      <a:r>
                        <a:rPr lang="ru-RU" sz="1100">
                          <a:effectLst/>
                        </a:rPr>
                        <a:t>Факт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1211580" marR="1196975"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596201"/>
                  </a:ext>
                </a:extLst>
              </a:tr>
              <a:tr h="330080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185420">
                        <a:lnSpc>
                          <a:spcPts val="1270"/>
                        </a:lnSpc>
                      </a:pPr>
                      <a:r>
                        <a:rPr lang="ru-RU" sz="1100">
                          <a:effectLst/>
                        </a:rPr>
                        <a:t>1.Показатели программы развития Института наук о Земле / кафедры</a:t>
                      </a:r>
                      <a:r>
                        <a:rPr lang="ru-RU" sz="1100" spc="-26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физической географии, экологии и охраны природы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marL="1315085" marR="1305560" algn="ctr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Институт</a:t>
                      </a:r>
                      <a:r>
                        <a:rPr lang="ru-RU" sz="1100" spc="-3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/</a:t>
                      </a:r>
                      <a:r>
                        <a:rPr lang="ru-RU" sz="1100" spc="-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кафедра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587447"/>
                  </a:ext>
                </a:extLst>
              </a:tr>
              <a:tr h="641116">
                <a:tc>
                  <a:txBody>
                    <a:bodyPr/>
                    <a:lstStyle/>
                    <a:p>
                      <a:pPr marL="69850">
                        <a:lnSpc>
                          <a:spcPts val="1225"/>
                        </a:lnSpc>
                      </a:pPr>
                      <a:r>
                        <a:rPr lang="ru-RU" sz="1100">
                          <a:effectLst/>
                        </a:rPr>
                        <a:t>1.1.1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48006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Средний балл ЕГЭ студентов университета, принятых по результатам</a:t>
                      </a:r>
                      <a:r>
                        <a:rPr lang="ru-RU" sz="1100" spc="-26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единого государственного экзамена на обучение по очной форме по</a:t>
                      </a:r>
                      <a:r>
                        <a:rPr lang="ru-RU" sz="1100" spc="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программам</a:t>
                      </a:r>
                      <a:r>
                        <a:rPr lang="ru-RU" sz="1100" spc="-2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бакалавриата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и специалитета,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за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исключением лиц,</a:t>
                      </a:r>
                    </a:p>
                    <a:p>
                      <a:pPr marL="69850">
                        <a:lnSpc>
                          <a:spcPts val="1200"/>
                        </a:lnSpc>
                      </a:pPr>
                      <a:r>
                        <a:rPr lang="ru-RU" sz="1100">
                          <a:effectLst/>
                        </a:rPr>
                        <a:t>поступивших</a:t>
                      </a:r>
                      <a:r>
                        <a:rPr lang="ru-RU" sz="1100" spc="-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</a:t>
                      </a:r>
                      <a:r>
                        <a:rPr lang="ru-RU" sz="1100" spc="-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учетом</a:t>
                      </a:r>
                      <a:r>
                        <a:rPr lang="ru-RU" sz="1100" spc="-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прав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и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</a:t>
                      </a:r>
                      <a:r>
                        <a:rPr lang="ru-RU" sz="1100" spc="-2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рамках</a:t>
                      </a:r>
                      <a:r>
                        <a:rPr lang="ru-RU" sz="1100" spc="-2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квоты</a:t>
                      </a:r>
                      <a:r>
                        <a:rPr lang="ru-RU" sz="1100" spc="-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целевого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приема.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2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20"/>
                        </a:lnSpc>
                      </a:pPr>
                      <a:r>
                        <a:rPr lang="ru-RU" sz="1100">
                          <a:effectLst/>
                        </a:rPr>
                        <a:t>70,9/</a:t>
                      </a:r>
                    </a:p>
                    <a:p>
                      <a:pPr marL="69850">
                        <a:lnSpc>
                          <a:spcPts val="1260"/>
                        </a:lnSpc>
                      </a:pPr>
                      <a:r>
                        <a:rPr lang="ru-RU" sz="1100">
                          <a:effectLst/>
                        </a:rPr>
                        <a:t>73,8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20"/>
                        </a:lnSpc>
                      </a:pPr>
                      <a:r>
                        <a:rPr lang="ru-RU" sz="1100">
                          <a:effectLst/>
                        </a:rPr>
                        <a:t>71,0/</a:t>
                      </a:r>
                    </a:p>
                    <a:p>
                      <a:pPr marL="69850">
                        <a:lnSpc>
                          <a:spcPts val="1260"/>
                        </a:lnSpc>
                      </a:pPr>
                      <a:r>
                        <a:rPr lang="ru-RU" sz="1100">
                          <a:effectLst/>
                        </a:rPr>
                        <a:t>73,8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20"/>
                        </a:lnSpc>
                      </a:pPr>
                      <a:r>
                        <a:rPr lang="ru-RU" sz="1100">
                          <a:effectLst/>
                        </a:rPr>
                        <a:t>71,2/</a:t>
                      </a:r>
                    </a:p>
                    <a:p>
                      <a:pPr marL="71120">
                        <a:lnSpc>
                          <a:spcPts val="1260"/>
                        </a:lnSpc>
                      </a:pPr>
                      <a:r>
                        <a:rPr lang="ru-RU" sz="1100">
                          <a:effectLst/>
                        </a:rPr>
                        <a:t>73,9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20"/>
                        </a:lnSpc>
                      </a:pPr>
                      <a:r>
                        <a:rPr lang="ru-RU" sz="1100">
                          <a:effectLst/>
                        </a:rPr>
                        <a:t>71,4/</a:t>
                      </a:r>
                    </a:p>
                    <a:p>
                      <a:pPr marL="71755">
                        <a:lnSpc>
                          <a:spcPts val="1260"/>
                        </a:lnSpc>
                      </a:pPr>
                      <a:r>
                        <a:rPr lang="ru-RU" sz="1100">
                          <a:effectLst/>
                        </a:rPr>
                        <a:t>74,0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20"/>
                        </a:lnSpc>
                      </a:pPr>
                      <a:r>
                        <a:rPr lang="ru-RU" sz="1100">
                          <a:effectLst/>
                        </a:rPr>
                        <a:t>71,6/</a:t>
                      </a:r>
                    </a:p>
                    <a:p>
                      <a:pPr marL="71755">
                        <a:lnSpc>
                          <a:spcPts val="1260"/>
                        </a:lnSpc>
                      </a:pPr>
                      <a:r>
                        <a:rPr lang="ru-RU" sz="1100">
                          <a:effectLst/>
                        </a:rPr>
                        <a:t>74,1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20"/>
                        </a:lnSpc>
                      </a:pPr>
                      <a:r>
                        <a:rPr lang="ru-RU" sz="1100">
                          <a:effectLst/>
                        </a:rPr>
                        <a:t>71,8/</a:t>
                      </a:r>
                    </a:p>
                    <a:p>
                      <a:pPr marL="72390">
                        <a:lnSpc>
                          <a:spcPts val="1260"/>
                        </a:lnSpc>
                      </a:pPr>
                      <a:r>
                        <a:rPr lang="ru-RU" sz="1100">
                          <a:effectLst/>
                        </a:rPr>
                        <a:t>74,2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20"/>
                        </a:lnSpc>
                      </a:pPr>
                      <a:r>
                        <a:rPr lang="ru-RU" sz="1100">
                          <a:effectLst/>
                        </a:rPr>
                        <a:t>Выше ИНЗ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4329482"/>
                  </a:ext>
                </a:extLst>
              </a:tr>
              <a:tr h="802347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1.2.1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6604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Удельный вес численности обучающихся по программам магистратуры и</a:t>
                      </a:r>
                      <a:r>
                        <a:rPr lang="ru-RU" sz="1100" spc="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подготовки научно-педагогических кадров в аспирантуре, имеющим диплом</a:t>
                      </a:r>
                      <a:r>
                        <a:rPr lang="ru-RU" sz="1100" spc="-26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бакалавра, диплом специалиста или диплом магистра других организаций в</a:t>
                      </a:r>
                      <a:r>
                        <a:rPr lang="ru-RU" sz="1100" spc="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общей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численности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обучающихся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по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программам магистратуры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и</a:t>
                      </a:r>
                    </a:p>
                    <a:p>
                      <a:pPr marL="69850">
                        <a:lnSpc>
                          <a:spcPts val="1190"/>
                        </a:lnSpc>
                      </a:pPr>
                      <a:r>
                        <a:rPr lang="ru-RU" sz="1100">
                          <a:effectLst/>
                        </a:rPr>
                        <a:t>подготовки</a:t>
                      </a:r>
                      <a:r>
                        <a:rPr lang="ru-RU" sz="1100" spc="-2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научно-педагогических</a:t>
                      </a:r>
                      <a:r>
                        <a:rPr lang="ru-RU" sz="1100" spc="-2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кадров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</a:t>
                      </a:r>
                      <a:r>
                        <a:rPr lang="ru-RU" sz="1100" spc="-2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аспирантуре,</a:t>
                      </a:r>
                      <a:r>
                        <a:rPr lang="ru-RU" sz="1100" spc="-2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lang="ru-RU" sz="1100">
                          <a:effectLst/>
                        </a:rPr>
                        <a:t>23,2/</a:t>
                      </a:r>
                    </a:p>
                    <a:p>
                      <a:pPr marL="69850">
                        <a:lnSpc>
                          <a:spcPts val="1260"/>
                        </a:lnSpc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lang="ru-RU" sz="1100">
                          <a:effectLst/>
                        </a:rPr>
                        <a:t>23,2/</a:t>
                      </a:r>
                    </a:p>
                    <a:p>
                      <a:pPr marL="69850">
                        <a:lnSpc>
                          <a:spcPts val="1260"/>
                        </a:lnSpc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0"/>
                        </a:lnSpc>
                      </a:pPr>
                      <a:r>
                        <a:rPr lang="ru-RU" sz="1100">
                          <a:effectLst/>
                        </a:rPr>
                        <a:t>23,5/</a:t>
                      </a:r>
                    </a:p>
                    <a:p>
                      <a:pPr marL="71120">
                        <a:lnSpc>
                          <a:spcPts val="1260"/>
                        </a:lnSpc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0"/>
                        </a:lnSpc>
                      </a:pPr>
                      <a:r>
                        <a:rPr lang="ru-RU" sz="1100">
                          <a:effectLst/>
                        </a:rPr>
                        <a:t>23,8/</a:t>
                      </a:r>
                    </a:p>
                    <a:p>
                      <a:pPr marL="71755">
                        <a:lnSpc>
                          <a:spcPts val="1260"/>
                        </a:lnSpc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0"/>
                        </a:lnSpc>
                      </a:pPr>
                      <a:r>
                        <a:rPr lang="ru-RU" sz="1100">
                          <a:effectLst/>
                        </a:rPr>
                        <a:t>24,2/</a:t>
                      </a:r>
                    </a:p>
                    <a:p>
                      <a:pPr marL="71755">
                        <a:lnSpc>
                          <a:spcPts val="1260"/>
                        </a:lnSpc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0"/>
                        </a:lnSpc>
                      </a:pPr>
                      <a:r>
                        <a:rPr lang="ru-RU" sz="1100">
                          <a:effectLst/>
                        </a:rPr>
                        <a:t>24,6/</a:t>
                      </a:r>
                    </a:p>
                    <a:p>
                      <a:pPr marL="72390">
                        <a:lnSpc>
                          <a:spcPts val="1260"/>
                        </a:lnSpc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0"/>
                        </a:lnSpc>
                      </a:pPr>
                      <a:r>
                        <a:rPr lang="ru-RU" sz="1100">
                          <a:effectLst/>
                        </a:rPr>
                        <a:t>Выше ИНЗ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6040125"/>
                  </a:ext>
                </a:extLst>
              </a:tr>
              <a:tr h="321193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1.3.1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lang="ru-RU" sz="1100">
                          <a:effectLst/>
                        </a:rPr>
                        <a:t>Численность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студентов,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которыми</a:t>
                      </a:r>
                      <a:r>
                        <a:rPr lang="ru-RU" sz="1100" spc="-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заключены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договоры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о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целевом</a:t>
                      </a:r>
                    </a:p>
                    <a:p>
                      <a:pPr marL="69850">
                        <a:lnSpc>
                          <a:spcPts val="1200"/>
                        </a:lnSpc>
                      </a:pPr>
                      <a:r>
                        <a:rPr lang="ru-RU" sz="1100">
                          <a:effectLst/>
                        </a:rPr>
                        <a:t>обучении,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чел.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32/2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36/6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38/6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40/6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42/7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44/8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Соотв</a:t>
                      </a:r>
                      <a:r>
                        <a:rPr lang="en-US" sz="1100">
                          <a:effectLst/>
                        </a:rPr>
                        <a:t>.</a:t>
                      </a:r>
                      <a:r>
                        <a:rPr lang="ru-RU" sz="1100">
                          <a:effectLst/>
                        </a:rPr>
                        <a:t> ИНЗ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7912523"/>
                  </a:ext>
                </a:extLst>
              </a:tr>
              <a:tr h="317384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1.3.2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239395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Удельный вес численности студентов, с которыми заключены договоры о</a:t>
                      </a:r>
                      <a:r>
                        <a:rPr lang="ru-RU" sz="1100" spc="-26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целевом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обучении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общей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численности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обучающихся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студентов,</a:t>
                      </a:r>
                      <a:r>
                        <a:rPr lang="ru-RU" sz="1100" spc="-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3,8/2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lang="ru-RU" sz="1100">
                          <a:effectLst/>
                        </a:rPr>
                        <a:t>4,6/</a:t>
                      </a:r>
                    </a:p>
                    <a:p>
                      <a:pPr marL="69850">
                        <a:lnSpc>
                          <a:spcPts val="1260"/>
                        </a:lnSpc>
                      </a:pPr>
                      <a:r>
                        <a:rPr lang="ru-RU" sz="1100">
                          <a:effectLst/>
                        </a:rPr>
                        <a:t>4,6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0"/>
                        </a:lnSpc>
                      </a:pPr>
                      <a:r>
                        <a:rPr lang="ru-RU" sz="1100">
                          <a:effectLst/>
                        </a:rPr>
                        <a:t>5,0/</a:t>
                      </a:r>
                    </a:p>
                    <a:p>
                      <a:pPr marL="71120">
                        <a:lnSpc>
                          <a:spcPts val="1260"/>
                        </a:lnSpc>
                      </a:pPr>
                      <a:r>
                        <a:rPr lang="ru-RU" sz="1100">
                          <a:effectLst/>
                        </a:rPr>
                        <a:t>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0"/>
                        </a:lnSpc>
                      </a:pPr>
                      <a:r>
                        <a:rPr lang="ru-RU" sz="1100">
                          <a:effectLst/>
                        </a:rPr>
                        <a:t>5,1/</a:t>
                      </a:r>
                    </a:p>
                    <a:p>
                      <a:pPr marL="71755">
                        <a:lnSpc>
                          <a:spcPts val="1260"/>
                        </a:lnSpc>
                      </a:pPr>
                      <a:r>
                        <a:rPr lang="ru-RU" sz="1100">
                          <a:effectLst/>
                        </a:rPr>
                        <a:t>5,1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0"/>
                        </a:lnSpc>
                      </a:pPr>
                      <a:r>
                        <a:rPr lang="ru-RU" sz="1100">
                          <a:effectLst/>
                        </a:rPr>
                        <a:t>5,2/</a:t>
                      </a:r>
                    </a:p>
                    <a:p>
                      <a:pPr marL="71755">
                        <a:lnSpc>
                          <a:spcPts val="1260"/>
                        </a:lnSpc>
                      </a:pPr>
                      <a:r>
                        <a:rPr lang="ru-RU" sz="1100">
                          <a:effectLst/>
                        </a:rPr>
                        <a:t>5,2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0"/>
                        </a:lnSpc>
                      </a:pPr>
                      <a:r>
                        <a:rPr lang="ru-RU" sz="1100">
                          <a:effectLst/>
                        </a:rPr>
                        <a:t>5,3/</a:t>
                      </a:r>
                    </a:p>
                    <a:p>
                      <a:pPr marL="72390">
                        <a:lnSpc>
                          <a:spcPts val="1260"/>
                        </a:lnSpc>
                      </a:pPr>
                      <a:r>
                        <a:rPr lang="ru-RU" sz="1100">
                          <a:effectLst/>
                        </a:rPr>
                        <a:t>5,3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0"/>
                        </a:lnSpc>
                      </a:pPr>
                      <a:r>
                        <a:rPr lang="ru-RU" sz="1100">
                          <a:effectLst/>
                        </a:rPr>
                        <a:t>Соотв</a:t>
                      </a:r>
                      <a:r>
                        <a:rPr lang="en-US" sz="1100">
                          <a:effectLst/>
                        </a:rPr>
                        <a:t>.</a:t>
                      </a:r>
                      <a:r>
                        <a:rPr lang="ru-RU" sz="1100">
                          <a:effectLst/>
                        </a:rPr>
                        <a:t> ИНЗ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1308364"/>
                  </a:ext>
                </a:extLst>
              </a:tr>
              <a:tr h="335158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1.4.1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</a:rPr>
                        <a:t>Удельный вес численности иностранных студентов, обучающихся на</a:t>
                      </a:r>
                      <a:r>
                        <a:rPr lang="ru-RU" sz="1100" spc="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программах</a:t>
                      </a:r>
                      <a:r>
                        <a:rPr lang="ru-RU" sz="1100" spc="-2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бакалавриата,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специалитета,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общей</a:t>
                      </a:r>
                      <a:r>
                        <a:rPr lang="ru-RU" sz="1100" spc="-2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численности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студентов,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21,0/</a:t>
                      </a:r>
                    </a:p>
                    <a:p>
                      <a:pPr marL="69850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lang="ru-RU" sz="1100">
                          <a:effectLst/>
                        </a:rPr>
                        <a:t>36,0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21,0/</a:t>
                      </a:r>
                    </a:p>
                    <a:p>
                      <a:pPr marL="69850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lang="ru-RU" sz="1100">
                          <a:effectLst/>
                        </a:rPr>
                        <a:t>36,0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21,5/</a:t>
                      </a:r>
                    </a:p>
                    <a:p>
                      <a:pPr marL="71120">
                        <a:lnSpc>
                          <a:spcPts val="12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22,0/</a:t>
                      </a:r>
                    </a:p>
                    <a:p>
                      <a:pPr marL="71755">
                        <a:lnSpc>
                          <a:spcPts val="12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22,5/</a:t>
                      </a:r>
                    </a:p>
                    <a:p>
                      <a:pPr marL="71755">
                        <a:lnSpc>
                          <a:spcPts val="12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23,0/</a:t>
                      </a:r>
                    </a:p>
                    <a:p>
                      <a:pPr marL="72390">
                        <a:lnSpc>
                          <a:spcPts val="12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Выше ИНЗ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1333491"/>
                  </a:ext>
                </a:extLst>
              </a:tr>
              <a:tr h="482424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1.5.1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Количество</a:t>
                      </a:r>
                      <a:r>
                        <a:rPr lang="ru-RU" sz="1100" spc="-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цитирований</a:t>
                      </a:r>
                      <a:r>
                        <a:rPr lang="ru-RU" sz="1100" spc="-2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публикаций,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изданных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за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последние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5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лет,</a:t>
                      </a:r>
                    </a:p>
                    <a:p>
                      <a:pPr marL="69850" marR="104775">
                        <a:lnSpc>
                          <a:spcPts val="1260"/>
                        </a:lnSpc>
                      </a:pPr>
                      <a:r>
                        <a:rPr lang="ru-RU" sz="1100">
                          <a:effectLst/>
                        </a:rPr>
                        <a:t>индексируемых в информационно-аналитической системе WoS в расчете на</a:t>
                      </a:r>
                      <a:r>
                        <a:rPr lang="ru-RU" sz="1100" spc="-260">
                          <a:effectLst/>
                        </a:rPr>
                        <a:t>     </a:t>
                      </a:r>
                      <a:r>
                        <a:rPr lang="ru-RU" sz="1100">
                          <a:effectLst/>
                        </a:rPr>
                        <a:t>100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научно-педагогических работников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470/</a:t>
                      </a:r>
                    </a:p>
                    <a:p>
                      <a:pPr marL="69850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lang="ru-RU" sz="1100">
                          <a:effectLst/>
                        </a:rPr>
                        <a:t>951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500/</a:t>
                      </a:r>
                    </a:p>
                    <a:p>
                      <a:pPr marL="69850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lang="ru-RU" sz="1100">
                          <a:effectLst/>
                        </a:rPr>
                        <a:t>955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530/</a:t>
                      </a:r>
                    </a:p>
                    <a:p>
                      <a:pPr marL="71120">
                        <a:lnSpc>
                          <a:spcPts val="12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560/</a:t>
                      </a:r>
                    </a:p>
                    <a:p>
                      <a:pPr marL="71755">
                        <a:lnSpc>
                          <a:spcPts val="12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600/</a:t>
                      </a:r>
                    </a:p>
                    <a:p>
                      <a:pPr marL="71755">
                        <a:lnSpc>
                          <a:spcPts val="12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640/</a:t>
                      </a:r>
                    </a:p>
                    <a:p>
                      <a:pPr marL="72390">
                        <a:lnSpc>
                          <a:spcPts val="12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r>
                        <a:rPr lang="ru-RU" sz="1100">
                          <a:effectLst/>
                        </a:rPr>
                        <a:t>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Выше ИНЗ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6728252"/>
                  </a:ext>
                </a:extLst>
              </a:tr>
              <a:tr h="482424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1.5.2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r>
                        <a:rPr lang="ru-RU" sz="11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цитирований</a:t>
                      </a:r>
                      <a:r>
                        <a:rPr lang="ru-RU" sz="11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публикаций,</a:t>
                      </a:r>
                      <a:r>
                        <a:rPr lang="ru-RU" sz="11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изданных</a:t>
                      </a:r>
                      <a:r>
                        <a:rPr lang="ru-RU" sz="11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за</a:t>
                      </a:r>
                      <a:r>
                        <a:rPr lang="ru-RU" sz="1100" b="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последние</a:t>
                      </a:r>
                      <a:r>
                        <a:rPr lang="ru-RU" sz="11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ru-RU" sz="11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лет,</a:t>
                      </a:r>
                    </a:p>
                    <a:p>
                      <a:pPr marL="69850" marR="152400">
                        <a:lnSpc>
                          <a:spcPts val="127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индексируемых в информационно-аналитической системе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Scopus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 в расчете</a:t>
                      </a:r>
                      <a:r>
                        <a:rPr lang="ru-RU" sz="1100" b="0" spc="-26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на</a:t>
                      </a:r>
                      <a:r>
                        <a:rPr lang="ru-RU" sz="11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100 научно-педагогических работников.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1150/</a:t>
                      </a:r>
                    </a:p>
                    <a:p>
                      <a:pPr marL="69850">
                        <a:lnSpc>
                          <a:spcPts val="126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2264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1200/</a:t>
                      </a:r>
                    </a:p>
                    <a:p>
                      <a:pPr marL="69850">
                        <a:lnSpc>
                          <a:spcPts val="126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2270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1250/</a:t>
                      </a:r>
                    </a:p>
                    <a:p>
                      <a:pPr marL="71120">
                        <a:lnSpc>
                          <a:spcPts val="126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2275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1300/</a:t>
                      </a:r>
                    </a:p>
                    <a:p>
                      <a:pPr marL="71755">
                        <a:lnSpc>
                          <a:spcPts val="126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2280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1380/</a:t>
                      </a:r>
                    </a:p>
                    <a:p>
                      <a:pPr marL="71755">
                        <a:lnSpc>
                          <a:spcPts val="126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2280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1480/</a:t>
                      </a:r>
                    </a:p>
                    <a:p>
                      <a:pPr marL="72390">
                        <a:lnSpc>
                          <a:spcPts val="126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2285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0"/>
                        </a:lnSpc>
                      </a:pPr>
                      <a:r>
                        <a:rPr lang="ru-RU" sz="1100" dirty="0">
                          <a:effectLst/>
                        </a:rPr>
                        <a:t>Выше ИНЗ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0255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380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9FB492B-0742-1F7A-182C-0ECD5C4A5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202"/>
              </p:ext>
            </p:extLst>
          </p:nvPr>
        </p:nvGraphicFramePr>
        <p:xfrm>
          <a:off x="0" y="0"/>
          <a:ext cx="12192003" cy="69083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47421">
                  <a:extLst>
                    <a:ext uri="{9D8B030D-6E8A-4147-A177-3AD203B41FA5}">
                      <a16:colId xmlns:a16="http://schemas.microsoft.com/office/drawing/2014/main" val="4256490500"/>
                    </a:ext>
                  </a:extLst>
                </a:gridCol>
                <a:gridCol w="6312870">
                  <a:extLst>
                    <a:ext uri="{9D8B030D-6E8A-4147-A177-3AD203B41FA5}">
                      <a16:colId xmlns:a16="http://schemas.microsoft.com/office/drawing/2014/main" val="3731277019"/>
                    </a:ext>
                  </a:extLst>
                </a:gridCol>
                <a:gridCol w="42460">
                  <a:extLst>
                    <a:ext uri="{9D8B030D-6E8A-4147-A177-3AD203B41FA5}">
                      <a16:colId xmlns:a16="http://schemas.microsoft.com/office/drawing/2014/main" val="1281694237"/>
                    </a:ext>
                  </a:extLst>
                </a:gridCol>
                <a:gridCol w="949257">
                  <a:extLst>
                    <a:ext uri="{9D8B030D-6E8A-4147-A177-3AD203B41FA5}">
                      <a16:colId xmlns:a16="http://schemas.microsoft.com/office/drawing/2014/main" val="4111661558"/>
                    </a:ext>
                  </a:extLst>
                </a:gridCol>
                <a:gridCol w="689868">
                  <a:extLst>
                    <a:ext uri="{9D8B030D-6E8A-4147-A177-3AD203B41FA5}">
                      <a16:colId xmlns:a16="http://schemas.microsoft.com/office/drawing/2014/main" val="720480241"/>
                    </a:ext>
                  </a:extLst>
                </a:gridCol>
                <a:gridCol w="689868">
                  <a:extLst>
                    <a:ext uri="{9D8B030D-6E8A-4147-A177-3AD203B41FA5}">
                      <a16:colId xmlns:a16="http://schemas.microsoft.com/office/drawing/2014/main" val="567226144"/>
                    </a:ext>
                  </a:extLst>
                </a:gridCol>
                <a:gridCol w="690655">
                  <a:extLst>
                    <a:ext uri="{9D8B030D-6E8A-4147-A177-3AD203B41FA5}">
                      <a16:colId xmlns:a16="http://schemas.microsoft.com/office/drawing/2014/main" val="3392225689"/>
                    </a:ext>
                  </a:extLst>
                </a:gridCol>
                <a:gridCol w="689868">
                  <a:extLst>
                    <a:ext uri="{9D8B030D-6E8A-4147-A177-3AD203B41FA5}">
                      <a16:colId xmlns:a16="http://schemas.microsoft.com/office/drawing/2014/main" val="1966962671"/>
                    </a:ext>
                  </a:extLst>
                </a:gridCol>
                <a:gridCol w="689868">
                  <a:extLst>
                    <a:ext uri="{9D8B030D-6E8A-4147-A177-3AD203B41FA5}">
                      <a16:colId xmlns:a16="http://schemas.microsoft.com/office/drawing/2014/main" val="1919391879"/>
                    </a:ext>
                  </a:extLst>
                </a:gridCol>
                <a:gridCol w="689868">
                  <a:extLst>
                    <a:ext uri="{9D8B030D-6E8A-4147-A177-3AD203B41FA5}">
                      <a16:colId xmlns:a16="http://schemas.microsoft.com/office/drawing/2014/main" val="1116146272"/>
                    </a:ext>
                  </a:extLst>
                </a:gridCol>
              </a:tblGrid>
              <a:tr h="361822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1.6.1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r>
                        <a:rPr lang="ru-RU" sz="11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курсов</a:t>
                      </a:r>
                      <a:r>
                        <a:rPr lang="ru-RU" sz="11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на</a:t>
                      </a:r>
                      <a:r>
                        <a:rPr lang="ru-RU" sz="11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английском</a:t>
                      </a:r>
                      <a:r>
                        <a:rPr lang="ru-RU" sz="11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языке,</a:t>
                      </a:r>
                      <a:r>
                        <a:rPr lang="ru-RU" sz="11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ед.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10/5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11/5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11/5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12/5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12/5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13/5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Выше ИНЗ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9357909"/>
                  </a:ext>
                </a:extLst>
              </a:tr>
              <a:tr h="361822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1.7.1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effectLst/>
                        </a:rPr>
                        <a:t>Количество</a:t>
                      </a:r>
                      <a:r>
                        <a:rPr lang="ru-RU" sz="1100" b="0" spc="-5" dirty="0">
                          <a:effectLst/>
                        </a:rPr>
                        <a:t> </a:t>
                      </a:r>
                      <a:r>
                        <a:rPr lang="ru-RU" sz="1100" b="0" dirty="0">
                          <a:effectLst/>
                        </a:rPr>
                        <a:t>программ,</a:t>
                      </a:r>
                      <a:r>
                        <a:rPr lang="ru-RU" sz="1100" b="0" spc="-5" dirty="0">
                          <a:effectLst/>
                        </a:rPr>
                        <a:t> </a:t>
                      </a:r>
                      <a:r>
                        <a:rPr lang="ru-RU" sz="1100" b="0" dirty="0">
                          <a:effectLst/>
                        </a:rPr>
                        <a:t>реализуемых</a:t>
                      </a:r>
                      <a:r>
                        <a:rPr lang="ru-RU" sz="1100" b="0" spc="-5" dirty="0">
                          <a:effectLst/>
                        </a:rPr>
                        <a:t> </a:t>
                      </a:r>
                      <a:r>
                        <a:rPr lang="ru-RU" sz="1100" b="0" dirty="0">
                          <a:effectLst/>
                        </a:rPr>
                        <a:t>на</a:t>
                      </a:r>
                      <a:r>
                        <a:rPr lang="ru-RU" sz="1100" b="0" spc="-5" dirty="0">
                          <a:effectLst/>
                        </a:rPr>
                        <a:t> </a:t>
                      </a:r>
                      <a:r>
                        <a:rPr lang="ru-RU" sz="1100" b="0" dirty="0">
                          <a:effectLst/>
                        </a:rPr>
                        <a:t>английском</a:t>
                      </a:r>
                      <a:r>
                        <a:rPr lang="ru-RU" sz="1100" b="0" spc="-20" dirty="0">
                          <a:effectLst/>
                        </a:rPr>
                        <a:t> </a:t>
                      </a:r>
                      <a:r>
                        <a:rPr lang="ru-RU" sz="1100" b="0" dirty="0">
                          <a:effectLst/>
                        </a:rPr>
                        <a:t>языке, ед.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0/0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0/0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0/0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1/1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1/1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1/1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Выше ИНЗ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0040037"/>
                  </a:ext>
                </a:extLst>
              </a:tr>
              <a:tr h="361822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1.8.1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Численность</a:t>
                      </a:r>
                      <a:r>
                        <a:rPr lang="ru-RU" sz="1100" b="0" spc="-1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НПР,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владеющих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английским</a:t>
                      </a:r>
                      <a:r>
                        <a:rPr lang="ru-RU" sz="1100" b="0" spc="-1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языком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не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ниже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уровня</a:t>
                      </a:r>
                    </a:p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lang="ru-RU" sz="1100" b="0">
                          <a:effectLst/>
                        </a:rPr>
                        <a:t>«upperintermedite»,</a:t>
                      </a:r>
                      <a:r>
                        <a:rPr lang="ru-RU" sz="1100" b="0" spc="-2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чел.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8/2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effectLst/>
                        </a:rPr>
                        <a:t>9/2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effectLst/>
                        </a:rPr>
                        <a:t>9/2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effectLst/>
                        </a:rPr>
                        <a:t>10/3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effectLst/>
                        </a:rPr>
                        <a:t>10/3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effectLst/>
                        </a:rPr>
                        <a:t>11/4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Выше ИНЗ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3658844"/>
                  </a:ext>
                </a:extLst>
              </a:tr>
              <a:tr h="361822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1.9.1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Численность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студентов</a:t>
                      </a:r>
                      <a:r>
                        <a:rPr lang="ru-RU" sz="1100" b="0" spc="-1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(входящая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международная</a:t>
                      </a:r>
                      <a:r>
                        <a:rPr lang="ru-RU" sz="1100" b="0" spc="-2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мобильность),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чел.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1/0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1/0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2/0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2/1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effectLst/>
                        </a:rPr>
                        <a:t>3/1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Соотв</a:t>
                      </a:r>
                      <a:r>
                        <a:rPr lang="en-US" sz="1100" b="0">
                          <a:effectLst/>
                        </a:rPr>
                        <a:t>.</a:t>
                      </a:r>
                      <a:r>
                        <a:rPr lang="ru-RU" sz="1100" b="0">
                          <a:effectLst/>
                        </a:rPr>
                        <a:t> ИНЗ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62314484"/>
                  </a:ext>
                </a:extLst>
              </a:tr>
              <a:tr h="361822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1.10.1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Численность</a:t>
                      </a:r>
                      <a:r>
                        <a:rPr lang="ru-RU" sz="1100" b="0" spc="-1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студентов</a:t>
                      </a:r>
                      <a:r>
                        <a:rPr lang="ru-RU" sz="1100" b="0" spc="-1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(исходящая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международная</a:t>
                      </a:r>
                      <a:r>
                        <a:rPr lang="ru-RU" sz="1100" b="0" spc="-3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мобильность),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чел.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3/1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3/1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3/1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4/1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4/1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effectLst/>
                        </a:rPr>
                        <a:t>4/1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Соотв</a:t>
                      </a:r>
                      <a:r>
                        <a:rPr lang="en-US" sz="1100" b="0">
                          <a:effectLst/>
                        </a:rPr>
                        <a:t>.</a:t>
                      </a:r>
                      <a:r>
                        <a:rPr lang="ru-RU" sz="1100" b="0">
                          <a:effectLst/>
                        </a:rPr>
                        <a:t>ИНЗ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5550387"/>
                  </a:ext>
                </a:extLst>
              </a:tr>
              <a:tr h="550066"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800">
                          <a:effectLst/>
                        </a:rPr>
                        <a:t>1.11.1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 b="0">
                          <a:effectLst/>
                        </a:rPr>
                        <a:t>Общий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объем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доходов,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тыс. руб.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4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 b="0">
                          <a:effectLst/>
                        </a:rPr>
                        <a:t>106000/26632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 b="0">
                          <a:effectLst/>
                        </a:rPr>
                        <a:t>112000</a:t>
                      </a:r>
                      <a:r>
                        <a:rPr lang="en-US" sz="1100" b="0">
                          <a:effectLst/>
                        </a:rPr>
                        <a:t>/28000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45"/>
                        </a:lnSpc>
                      </a:pPr>
                      <a:r>
                        <a:rPr lang="ru-RU" sz="1100" b="0">
                          <a:effectLst/>
                        </a:rPr>
                        <a:t>118000</a:t>
                      </a:r>
                      <a:r>
                        <a:rPr lang="en-US" sz="1100" b="0">
                          <a:effectLst/>
                        </a:rPr>
                        <a:t>/29500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45"/>
                        </a:lnSpc>
                      </a:pPr>
                      <a:r>
                        <a:rPr lang="ru-RU" sz="1100" b="0">
                          <a:effectLst/>
                        </a:rPr>
                        <a:t>125000</a:t>
                      </a:r>
                      <a:r>
                        <a:rPr lang="en-US" sz="1100" b="0">
                          <a:effectLst/>
                        </a:rPr>
                        <a:t>/31200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45"/>
                        </a:lnSpc>
                      </a:pPr>
                      <a:r>
                        <a:rPr lang="ru-RU" sz="1100" b="0">
                          <a:effectLst/>
                        </a:rPr>
                        <a:t>132000</a:t>
                      </a:r>
                      <a:r>
                        <a:rPr lang="en-US" sz="1100" b="0">
                          <a:effectLst/>
                        </a:rPr>
                        <a:t>/</a:t>
                      </a:r>
                      <a:endParaRPr lang="ru-RU" sz="1100" b="0">
                        <a:effectLst/>
                      </a:endParaRPr>
                    </a:p>
                    <a:p>
                      <a:pPr marL="71755">
                        <a:lnSpc>
                          <a:spcPts val="1245"/>
                        </a:lnSpc>
                      </a:pPr>
                      <a:r>
                        <a:rPr lang="en-US" sz="1100" b="0">
                          <a:effectLst/>
                        </a:rPr>
                        <a:t>33200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45"/>
                        </a:lnSpc>
                      </a:pPr>
                      <a:r>
                        <a:rPr lang="ru-RU" sz="1100" b="0" dirty="0">
                          <a:effectLst/>
                        </a:rPr>
                        <a:t>140000</a:t>
                      </a:r>
                      <a:r>
                        <a:rPr lang="en-US" sz="1100" b="0" dirty="0">
                          <a:effectLst/>
                        </a:rPr>
                        <a:t>/35200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45"/>
                        </a:lnSpc>
                      </a:pPr>
                      <a:r>
                        <a:rPr lang="ru-RU" sz="1100" b="0" dirty="0" err="1">
                          <a:effectLst/>
                        </a:rPr>
                        <a:t>Соотв</a:t>
                      </a:r>
                      <a:r>
                        <a:rPr lang="en-US" sz="1100" b="0" dirty="0">
                          <a:effectLst/>
                        </a:rPr>
                        <a:t>.</a:t>
                      </a:r>
                      <a:r>
                        <a:rPr lang="ru-RU" sz="1100" b="0" dirty="0">
                          <a:effectLst/>
                        </a:rPr>
                        <a:t> ИНЗ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7870801"/>
                  </a:ext>
                </a:extLst>
              </a:tr>
              <a:tr h="361822"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800">
                          <a:effectLst/>
                        </a:rPr>
                        <a:t>1.12.1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58420">
                        <a:lnSpc>
                          <a:spcPts val="1260"/>
                        </a:lnSpc>
                      </a:pPr>
                      <a:r>
                        <a:rPr lang="ru-RU" sz="1100" b="0">
                          <a:effectLst/>
                        </a:rPr>
                        <a:t>Доходы структурного подразделения из всех источников на 1 НПР, тыс. руб.</a:t>
                      </a:r>
                      <a:r>
                        <a:rPr lang="ru-RU" sz="1100" b="0" spc="-265">
                          <a:effectLst/>
                        </a:rPr>
                        <a:t> 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4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 b="0">
                          <a:effectLst/>
                        </a:rPr>
                        <a:t>2020/2010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 b="0">
                          <a:effectLst/>
                        </a:rPr>
                        <a:t>2130</a:t>
                      </a:r>
                      <a:r>
                        <a:rPr lang="en-US" sz="1100" b="0">
                          <a:effectLst/>
                        </a:rPr>
                        <a:t>/2130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45"/>
                        </a:lnSpc>
                      </a:pPr>
                      <a:r>
                        <a:rPr lang="ru-RU" sz="1100" b="0">
                          <a:effectLst/>
                        </a:rPr>
                        <a:t>2240</a:t>
                      </a:r>
                      <a:r>
                        <a:rPr lang="en-US" sz="1100" b="0">
                          <a:effectLst/>
                        </a:rPr>
                        <a:t>/2240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45"/>
                        </a:lnSpc>
                      </a:pPr>
                      <a:r>
                        <a:rPr lang="ru-RU" sz="1100" b="0">
                          <a:effectLst/>
                        </a:rPr>
                        <a:t>2360</a:t>
                      </a:r>
                      <a:r>
                        <a:rPr lang="en-US" sz="1100" b="0">
                          <a:effectLst/>
                        </a:rPr>
                        <a:t>/2360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45"/>
                        </a:lnSpc>
                      </a:pPr>
                      <a:r>
                        <a:rPr lang="ru-RU" sz="1100" b="0">
                          <a:effectLst/>
                        </a:rPr>
                        <a:t>2480</a:t>
                      </a:r>
                      <a:r>
                        <a:rPr lang="en-US" sz="1100" b="0">
                          <a:effectLst/>
                        </a:rPr>
                        <a:t>/2480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45"/>
                        </a:lnSpc>
                      </a:pPr>
                      <a:r>
                        <a:rPr lang="ru-RU" sz="1100" b="0">
                          <a:effectLst/>
                        </a:rPr>
                        <a:t>2600</a:t>
                      </a:r>
                      <a:r>
                        <a:rPr lang="en-US" sz="1100" b="0">
                          <a:effectLst/>
                        </a:rPr>
                        <a:t>/</a:t>
                      </a:r>
                      <a:endParaRPr lang="ru-RU" sz="1100" b="0">
                        <a:effectLst/>
                      </a:endParaRPr>
                    </a:p>
                    <a:p>
                      <a:pPr marL="72390">
                        <a:lnSpc>
                          <a:spcPts val="1245"/>
                        </a:lnSpc>
                      </a:pPr>
                      <a:r>
                        <a:rPr lang="en-US" sz="1100" b="0">
                          <a:effectLst/>
                        </a:rPr>
                        <a:t>2600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45"/>
                        </a:lnSpc>
                      </a:pPr>
                      <a:r>
                        <a:rPr lang="ru-RU" sz="1100" b="0" dirty="0" err="1">
                          <a:effectLst/>
                        </a:rPr>
                        <a:t>Соотв</a:t>
                      </a:r>
                      <a:r>
                        <a:rPr lang="en-US" sz="1100" b="0" dirty="0">
                          <a:effectLst/>
                        </a:rPr>
                        <a:t>.</a:t>
                      </a:r>
                      <a:r>
                        <a:rPr lang="ru-RU" sz="1100" b="0" dirty="0">
                          <a:effectLst/>
                        </a:rPr>
                        <a:t> ИНЗ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9801127"/>
                  </a:ext>
                </a:extLst>
              </a:tr>
              <a:tr h="389274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980440">
                        <a:lnSpc>
                          <a:spcPts val="1260"/>
                        </a:lnSpc>
                      </a:pPr>
                      <a:r>
                        <a:rPr lang="ru-RU" sz="1100" b="0">
                          <a:effectLst/>
                        </a:rPr>
                        <a:t>2. Показатели базовой части Программы стратегического</a:t>
                      </a:r>
                      <a:r>
                        <a:rPr lang="ru-RU" sz="1100" b="0" spc="-26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академического</a:t>
                      </a:r>
                      <a:r>
                        <a:rPr lang="ru-RU" sz="1100" b="0" spc="-1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лидерства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8209950"/>
                  </a:ext>
                </a:extLst>
              </a:tr>
              <a:tr h="330291"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800">
                          <a:effectLst/>
                        </a:rPr>
                        <a:t>2.1.1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 b="0">
                          <a:effectLst/>
                        </a:rPr>
                        <a:t>Объем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привлеченных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подразделением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средств</a:t>
                      </a:r>
                      <a:r>
                        <a:rPr lang="ru-RU" sz="1100" b="0" spc="-1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от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НИОКР,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всего,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тыс.</a:t>
                      </a:r>
                      <a:r>
                        <a:rPr lang="ru-RU" sz="1100" b="0" spc="-2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руб.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2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20"/>
                        </a:lnSpc>
                      </a:pPr>
                      <a:r>
                        <a:rPr lang="ru-RU" sz="1100" b="0">
                          <a:effectLst/>
                        </a:rPr>
                        <a:t>9</a:t>
                      </a:r>
                      <a:r>
                        <a:rPr lang="ru-RU" sz="1100" b="0" spc="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000/</a:t>
                      </a:r>
                    </a:p>
                    <a:p>
                      <a:pPr marL="69850">
                        <a:lnSpc>
                          <a:spcPts val="1080"/>
                        </a:lnSpc>
                      </a:pPr>
                      <a:r>
                        <a:rPr lang="ru-RU" sz="1100" b="0">
                          <a:effectLst/>
                        </a:rPr>
                        <a:t>8115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20"/>
                        </a:lnSpc>
                      </a:pPr>
                      <a:r>
                        <a:rPr lang="ru-RU" sz="1100" b="0">
                          <a:effectLst/>
                        </a:rPr>
                        <a:t>10 000/</a:t>
                      </a:r>
                    </a:p>
                    <a:p>
                      <a:pPr marL="69850">
                        <a:lnSpc>
                          <a:spcPts val="1080"/>
                        </a:lnSpc>
                      </a:pPr>
                      <a:r>
                        <a:rPr lang="ru-RU" sz="1100" b="0">
                          <a:effectLst/>
                        </a:rPr>
                        <a:t>5000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120"/>
                        </a:lnSpc>
                      </a:pPr>
                      <a:r>
                        <a:rPr lang="ru-RU" sz="1100" b="0">
                          <a:effectLst/>
                        </a:rPr>
                        <a:t>11 000/</a:t>
                      </a:r>
                    </a:p>
                    <a:p>
                      <a:pPr marL="71120">
                        <a:lnSpc>
                          <a:spcPts val="1080"/>
                        </a:lnSpc>
                      </a:pPr>
                      <a:r>
                        <a:rPr lang="ru-RU" sz="1100" b="0">
                          <a:effectLst/>
                        </a:rPr>
                        <a:t>9000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20"/>
                        </a:lnSpc>
                      </a:pPr>
                      <a:r>
                        <a:rPr lang="ru-RU" sz="1100" b="0">
                          <a:effectLst/>
                        </a:rPr>
                        <a:t>13 000/</a:t>
                      </a:r>
                    </a:p>
                    <a:p>
                      <a:pPr marL="71755">
                        <a:lnSpc>
                          <a:spcPts val="1080"/>
                        </a:lnSpc>
                      </a:pPr>
                      <a:r>
                        <a:rPr lang="ru-RU" sz="1100" b="0">
                          <a:effectLst/>
                        </a:rPr>
                        <a:t>9000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120"/>
                        </a:lnSpc>
                      </a:pPr>
                      <a:r>
                        <a:rPr lang="ru-RU" sz="1100" b="0">
                          <a:effectLst/>
                        </a:rPr>
                        <a:t>15 000/</a:t>
                      </a:r>
                    </a:p>
                    <a:p>
                      <a:pPr marL="71755">
                        <a:lnSpc>
                          <a:spcPts val="1080"/>
                        </a:lnSpc>
                      </a:pPr>
                      <a:r>
                        <a:rPr lang="ru-RU" sz="1100" b="0">
                          <a:effectLst/>
                        </a:rPr>
                        <a:t>9000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20"/>
                        </a:lnSpc>
                      </a:pPr>
                      <a:r>
                        <a:rPr lang="ru-RU" sz="1100" b="0">
                          <a:effectLst/>
                        </a:rPr>
                        <a:t>17 000/</a:t>
                      </a:r>
                    </a:p>
                    <a:p>
                      <a:pPr marL="72390">
                        <a:lnSpc>
                          <a:spcPts val="1080"/>
                        </a:lnSpc>
                      </a:pPr>
                      <a:r>
                        <a:rPr lang="ru-RU" sz="1100" b="0">
                          <a:effectLst/>
                        </a:rPr>
                        <a:t>9000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20"/>
                        </a:lnSpc>
                      </a:pPr>
                      <a:r>
                        <a:rPr lang="ru-RU" sz="1100" b="0">
                          <a:effectLst/>
                        </a:rPr>
                        <a:t>Выше ИНЗ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9343177"/>
                  </a:ext>
                </a:extLst>
              </a:tr>
              <a:tr h="361822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2.1.2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Объем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привлеченных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подразделением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средств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от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НИОКР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в</a:t>
                      </a:r>
                      <a:r>
                        <a:rPr lang="ru-RU" sz="1100" b="0" spc="-1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расчете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на</a:t>
                      </a:r>
                    </a:p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lang="ru-RU" sz="1100" b="0">
                          <a:effectLst/>
                        </a:rPr>
                        <a:t>одного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НПР,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тыс. руб./чел.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175/</a:t>
                      </a:r>
                    </a:p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lang="ru-RU" sz="1100" b="0">
                          <a:effectLst/>
                        </a:rPr>
                        <a:t>612,5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190/</a:t>
                      </a:r>
                    </a:p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lang="ru-RU" sz="1100" b="0">
                          <a:effectLst/>
                        </a:rPr>
                        <a:t>378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205/</a:t>
                      </a:r>
                    </a:p>
                    <a:p>
                      <a:pPr marL="7112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682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230/</a:t>
                      </a:r>
                    </a:p>
                    <a:p>
                      <a:pPr marL="71755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682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255/</a:t>
                      </a:r>
                    </a:p>
                    <a:p>
                      <a:pPr marL="71755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682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280/</a:t>
                      </a:r>
                    </a:p>
                    <a:p>
                      <a:pPr marL="7239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682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effectLst/>
                        </a:rPr>
                        <a:t>Выше ИНЗ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25736216"/>
                  </a:ext>
                </a:extLst>
              </a:tr>
              <a:tr h="181179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2.2.1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Количество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ППС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до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39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лет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в</a:t>
                      </a:r>
                      <a:r>
                        <a:rPr lang="ru-RU" sz="1100" b="0" spc="-2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структурном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подразделении,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чел.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11/3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12/2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13/2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14/2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15/3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16/3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817717"/>
                  </a:ext>
                </a:extLst>
              </a:tr>
              <a:tr h="361822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2.2.2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Доля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работников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до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39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лет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в</a:t>
                      </a:r>
                      <a:r>
                        <a:rPr lang="ru-RU" sz="1100" b="0" spc="-1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общей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численности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ППС,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%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19,3/</a:t>
                      </a:r>
                    </a:p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lang="ru-RU" sz="1100" b="0">
                          <a:effectLst/>
                        </a:rPr>
                        <a:t>23,1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25,0/</a:t>
                      </a:r>
                    </a:p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lang="ru-RU" sz="1100" b="0">
                          <a:effectLst/>
                        </a:rPr>
                        <a:t>23,1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27,1/</a:t>
                      </a:r>
                    </a:p>
                    <a:p>
                      <a:pPr marL="7112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24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29,2/</a:t>
                      </a:r>
                    </a:p>
                    <a:p>
                      <a:pPr marL="71755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25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31,3/</a:t>
                      </a:r>
                    </a:p>
                    <a:p>
                      <a:pPr marL="71755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30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33,3/</a:t>
                      </a:r>
                    </a:p>
                    <a:p>
                      <a:pPr marL="7239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33,3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 dirty="0" err="1">
                          <a:effectLst/>
                        </a:rPr>
                        <a:t>Соотв</a:t>
                      </a:r>
                      <a:r>
                        <a:rPr lang="en-US" sz="1100" b="0" dirty="0">
                          <a:effectLst/>
                        </a:rPr>
                        <a:t>.</a:t>
                      </a:r>
                      <a:r>
                        <a:rPr lang="ru-RU" sz="1100" b="0" dirty="0">
                          <a:effectLst/>
                        </a:rPr>
                        <a:t> ИНЗ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67885923"/>
                  </a:ext>
                </a:extLst>
              </a:tr>
              <a:tr h="307595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2.3.1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357505">
                        <a:lnSpc>
                          <a:spcPct val="100000"/>
                        </a:lnSpc>
                      </a:pPr>
                      <a:r>
                        <a:rPr lang="ru-RU" sz="1100" b="0">
                          <a:effectLst/>
                        </a:rPr>
                        <a:t>Количество обучающихся по основным ОП (очная форма), получившие</a:t>
                      </a:r>
                      <a:r>
                        <a:rPr lang="ru-RU" sz="1100" b="0" spc="-26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дополнительную</a:t>
                      </a:r>
                      <a:r>
                        <a:rPr lang="ru-RU" sz="1100" b="0" spc="-1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квалификацию на</a:t>
                      </a:r>
                      <a:r>
                        <a:rPr lang="ru-RU" sz="1100" b="0" spc="-1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бесплатной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основе, чел.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60/2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65/11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70/17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75/19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80/20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85/20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4591934"/>
                  </a:ext>
                </a:extLst>
              </a:tr>
              <a:tr h="577518"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800">
                          <a:effectLst/>
                        </a:rPr>
                        <a:t>2.3.2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0"/>
                        </a:lnSpc>
                      </a:pPr>
                      <a:r>
                        <a:rPr lang="ru-RU" sz="1100" b="0">
                          <a:effectLst/>
                        </a:rPr>
                        <a:t>Доля</a:t>
                      </a:r>
                      <a:r>
                        <a:rPr lang="ru-RU" sz="1100" b="0" spc="-2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обучающихся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по</a:t>
                      </a:r>
                      <a:r>
                        <a:rPr lang="ru-RU" sz="1100" b="0" spc="-1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основным</a:t>
                      </a:r>
                      <a:r>
                        <a:rPr lang="ru-RU" sz="1100" b="0" spc="-1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ОП</a:t>
                      </a:r>
                      <a:r>
                        <a:rPr lang="ru-RU" sz="1100" b="0" spc="-2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(очная</a:t>
                      </a:r>
                      <a:r>
                        <a:rPr lang="ru-RU" sz="1100" b="0" spc="-1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форма)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получившие</a:t>
                      </a:r>
                    </a:p>
                    <a:p>
                      <a:pPr marL="69850" marR="86995">
                        <a:lnSpc>
                          <a:spcPts val="1260"/>
                        </a:lnSpc>
                      </a:pPr>
                      <a:r>
                        <a:rPr lang="ru-RU" sz="1100" b="0">
                          <a:effectLst/>
                        </a:rPr>
                        <a:t>дополнительную квалификацию на бесплатной основе в общей численности</a:t>
                      </a:r>
                      <a:r>
                        <a:rPr lang="ru-RU" sz="1100" b="0" spc="-26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обучающихся,</a:t>
                      </a:r>
                      <a:r>
                        <a:rPr lang="ru-RU" sz="1100" b="0" spc="-1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%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4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 b="0">
                          <a:effectLst/>
                        </a:rPr>
                        <a:t>7,2/</a:t>
                      </a:r>
                    </a:p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 b="0">
                          <a:effectLst/>
                        </a:rPr>
                        <a:t>29,3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 b="0">
                          <a:effectLst/>
                        </a:rPr>
                        <a:t>8,2/29,3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40"/>
                        </a:lnSpc>
                      </a:pPr>
                      <a:r>
                        <a:rPr lang="ru-RU" sz="1100" b="0">
                          <a:effectLst/>
                        </a:rPr>
                        <a:t>9,2/29,5</a:t>
                      </a:r>
                    </a:p>
                    <a:p>
                      <a:pPr marL="71120">
                        <a:lnSpc>
                          <a:spcPts val="1260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40"/>
                        </a:lnSpc>
                      </a:pPr>
                      <a:r>
                        <a:rPr lang="ru-RU" sz="1100" b="0">
                          <a:effectLst/>
                        </a:rPr>
                        <a:t>9,6/</a:t>
                      </a:r>
                    </a:p>
                    <a:p>
                      <a:pPr marL="71755">
                        <a:lnSpc>
                          <a:spcPts val="1260"/>
                        </a:lnSpc>
                      </a:pPr>
                      <a:r>
                        <a:rPr lang="ru-RU" sz="1100" b="0">
                          <a:effectLst/>
                        </a:rPr>
                        <a:t>29,7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40"/>
                        </a:lnSpc>
                      </a:pPr>
                      <a:r>
                        <a:rPr lang="ru-RU" sz="1100" b="0">
                          <a:effectLst/>
                        </a:rPr>
                        <a:t>10,0/</a:t>
                      </a:r>
                    </a:p>
                    <a:p>
                      <a:pPr marL="71755">
                        <a:lnSpc>
                          <a:spcPts val="1260"/>
                        </a:lnSpc>
                      </a:pPr>
                      <a:r>
                        <a:rPr lang="ru-RU" sz="1100" b="0">
                          <a:effectLst/>
                        </a:rPr>
                        <a:t>29,9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40"/>
                        </a:lnSpc>
                      </a:pPr>
                      <a:r>
                        <a:rPr lang="ru-RU" sz="1100" b="0">
                          <a:effectLst/>
                        </a:rPr>
                        <a:t>10,2/</a:t>
                      </a:r>
                    </a:p>
                    <a:p>
                      <a:pPr marL="72390">
                        <a:lnSpc>
                          <a:spcPts val="1260"/>
                        </a:lnSpc>
                      </a:pPr>
                      <a:r>
                        <a:rPr lang="ru-RU" sz="1100" b="0">
                          <a:effectLst/>
                        </a:rPr>
                        <a:t>30,0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40"/>
                        </a:lnSpc>
                      </a:pPr>
                      <a:r>
                        <a:rPr lang="ru-RU" sz="1100" b="0" dirty="0">
                          <a:effectLst/>
                        </a:rPr>
                        <a:t>Выше ИНЗ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6762005"/>
                  </a:ext>
                </a:extLst>
              </a:tr>
              <a:tr h="361822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2.4.1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lang="ru-RU" sz="1100" b="0">
                          <a:effectLst/>
                        </a:rPr>
                        <a:t>Объем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средств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от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приносящей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доход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деятельности,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всего,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тыс.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руб.</a:t>
                      </a:r>
                    </a:p>
                    <a:p>
                      <a:pPr marL="69850">
                        <a:lnSpc>
                          <a:spcPts val="1205"/>
                        </a:lnSpc>
                      </a:pPr>
                      <a:r>
                        <a:rPr lang="ru-RU" sz="1100" b="0">
                          <a:effectLst/>
                        </a:rPr>
                        <a:t>(приведено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только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для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Института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наук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о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Земле)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25 000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26 000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27 000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28 000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29 000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30 000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85213799"/>
                  </a:ext>
                </a:extLst>
              </a:tr>
              <a:tr h="361822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2.4.2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lang="ru-RU" sz="1100" b="0">
                          <a:effectLst/>
                        </a:rPr>
                        <a:t>Объем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средств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от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приносящей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доход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деятельности,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на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одного</a:t>
                      </a:r>
                      <a:r>
                        <a:rPr lang="ru-RU" sz="1100" b="0" spc="-5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НПР,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тыс.</a:t>
                      </a:r>
                    </a:p>
                    <a:p>
                      <a:pPr marL="69850">
                        <a:lnSpc>
                          <a:spcPts val="1200"/>
                        </a:lnSpc>
                      </a:pPr>
                      <a:r>
                        <a:rPr lang="ru-RU" sz="1100" b="0">
                          <a:effectLst/>
                        </a:rPr>
                        <a:t>руб./чел.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(приведено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только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для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Института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наук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о</a:t>
                      </a:r>
                      <a:r>
                        <a:rPr lang="ru-RU" sz="1100" b="0" spc="-10">
                          <a:effectLst/>
                        </a:rPr>
                        <a:t> </a:t>
                      </a:r>
                      <a:r>
                        <a:rPr lang="ru-RU" sz="1100" b="0">
                          <a:effectLst/>
                        </a:rPr>
                        <a:t>Земле)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476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525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575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625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675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725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>
                          <a:effectLst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9144303"/>
                  </a:ext>
                </a:extLst>
              </a:tr>
              <a:tr h="926554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2.5.1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Количество обучающихся по образовательным программам среднего</a:t>
                      </a:r>
                      <a:r>
                        <a:rPr lang="ru-RU" sz="11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профессионального образования и (или) образовательным программам</a:t>
                      </a:r>
                      <a:r>
                        <a:rPr lang="ru-RU" sz="11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высшего образования, получение профессиональных компетенций по</a:t>
                      </a:r>
                      <a:r>
                        <a:rPr lang="ru-RU" sz="11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которым</a:t>
                      </a:r>
                      <a:r>
                        <a:rPr lang="ru-RU" sz="1100" b="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связано</a:t>
                      </a:r>
                      <a:r>
                        <a:rPr lang="ru-RU" sz="11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1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формированием</a:t>
                      </a:r>
                      <a:r>
                        <a:rPr lang="ru-RU" sz="11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цифровых</a:t>
                      </a:r>
                      <a:r>
                        <a:rPr lang="ru-RU" sz="11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навыков</a:t>
                      </a:r>
                      <a:r>
                        <a:rPr lang="ru-RU" sz="11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использования</a:t>
                      </a:r>
                      <a:r>
                        <a:rPr lang="ru-RU" sz="11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</a:p>
                    <a:p>
                      <a:pPr marL="69850">
                        <a:lnSpc>
                          <a:spcPts val="119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освоения</a:t>
                      </a:r>
                      <a:r>
                        <a:rPr lang="ru-RU" sz="11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новых</a:t>
                      </a:r>
                      <a:r>
                        <a:rPr lang="ru-RU" sz="11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цифровых</a:t>
                      </a:r>
                      <a:r>
                        <a:rPr lang="ru-RU" sz="11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технологий,</a:t>
                      </a:r>
                      <a:r>
                        <a:rPr lang="ru-RU" sz="11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чел.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175/</a:t>
                      </a:r>
                    </a:p>
                    <a:p>
                      <a:pPr marL="69850">
                        <a:lnSpc>
                          <a:spcPts val="126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180/</a:t>
                      </a:r>
                    </a:p>
                    <a:p>
                      <a:pPr marL="69850">
                        <a:lnSpc>
                          <a:spcPts val="126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180/</a:t>
                      </a:r>
                    </a:p>
                    <a:p>
                      <a:pPr marL="71120">
                        <a:lnSpc>
                          <a:spcPts val="126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185/</a:t>
                      </a:r>
                    </a:p>
                    <a:p>
                      <a:pPr marL="71755">
                        <a:lnSpc>
                          <a:spcPts val="126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185/</a:t>
                      </a:r>
                    </a:p>
                    <a:p>
                      <a:pPr marL="71755">
                        <a:lnSpc>
                          <a:spcPts val="126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190/</a:t>
                      </a:r>
                    </a:p>
                    <a:p>
                      <a:pPr marL="72390">
                        <a:lnSpc>
                          <a:spcPts val="126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0"/>
                        </a:lnSpc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37668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737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45DE374-69C0-BA74-4190-84404646F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57015"/>
              </p:ext>
            </p:extLst>
          </p:nvPr>
        </p:nvGraphicFramePr>
        <p:xfrm>
          <a:off x="0" y="0"/>
          <a:ext cx="12192001" cy="68580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47546">
                  <a:extLst>
                    <a:ext uri="{9D8B030D-6E8A-4147-A177-3AD203B41FA5}">
                      <a16:colId xmlns:a16="http://schemas.microsoft.com/office/drawing/2014/main" val="1231411856"/>
                    </a:ext>
                  </a:extLst>
                </a:gridCol>
                <a:gridCol w="6313923">
                  <a:extLst>
                    <a:ext uri="{9D8B030D-6E8A-4147-A177-3AD203B41FA5}">
                      <a16:colId xmlns:a16="http://schemas.microsoft.com/office/drawing/2014/main" val="2393993292"/>
                    </a:ext>
                  </a:extLst>
                </a:gridCol>
                <a:gridCol w="40438">
                  <a:extLst>
                    <a:ext uri="{9D8B030D-6E8A-4147-A177-3AD203B41FA5}">
                      <a16:colId xmlns:a16="http://schemas.microsoft.com/office/drawing/2014/main" val="3229532720"/>
                    </a:ext>
                  </a:extLst>
                </a:gridCol>
                <a:gridCol w="949415">
                  <a:extLst>
                    <a:ext uri="{9D8B030D-6E8A-4147-A177-3AD203B41FA5}">
                      <a16:colId xmlns:a16="http://schemas.microsoft.com/office/drawing/2014/main" val="62845376"/>
                    </a:ext>
                  </a:extLst>
                </a:gridCol>
                <a:gridCol w="689982">
                  <a:extLst>
                    <a:ext uri="{9D8B030D-6E8A-4147-A177-3AD203B41FA5}">
                      <a16:colId xmlns:a16="http://schemas.microsoft.com/office/drawing/2014/main" val="1499962917"/>
                    </a:ext>
                  </a:extLst>
                </a:gridCol>
                <a:gridCol w="689982">
                  <a:extLst>
                    <a:ext uri="{9D8B030D-6E8A-4147-A177-3AD203B41FA5}">
                      <a16:colId xmlns:a16="http://schemas.microsoft.com/office/drawing/2014/main" val="510135023"/>
                    </a:ext>
                  </a:extLst>
                </a:gridCol>
                <a:gridCol w="690769">
                  <a:extLst>
                    <a:ext uri="{9D8B030D-6E8A-4147-A177-3AD203B41FA5}">
                      <a16:colId xmlns:a16="http://schemas.microsoft.com/office/drawing/2014/main" val="1646142536"/>
                    </a:ext>
                  </a:extLst>
                </a:gridCol>
                <a:gridCol w="689982">
                  <a:extLst>
                    <a:ext uri="{9D8B030D-6E8A-4147-A177-3AD203B41FA5}">
                      <a16:colId xmlns:a16="http://schemas.microsoft.com/office/drawing/2014/main" val="3862032574"/>
                    </a:ext>
                  </a:extLst>
                </a:gridCol>
                <a:gridCol w="689982">
                  <a:extLst>
                    <a:ext uri="{9D8B030D-6E8A-4147-A177-3AD203B41FA5}">
                      <a16:colId xmlns:a16="http://schemas.microsoft.com/office/drawing/2014/main" val="922410421"/>
                    </a:ext>
                  </a:extLst>
                </a:gridCol>
                <a:gridCol w="689982">
                  <a:extLst>
                    <a:ext uri="{9D8B030D-6E8A-4147-A177-3AD203B41FA5}">
                      <a16:colId xmlns:a16="http://schemas.microsoft.com/office/drawing/2014/main" val="1709203490"/>
                    </a:ext>
                  </a:extLst>
                </a:gridCol>
              </a:tblGrid>
              <a:tr h="388439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900">
                          <a:effectLst/>
                        </a:rPr>
                        <a:t>2.6.1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Объем</a:t>
                      </a:r>
                      <a:r>
                        <a:rPr lang="ru-RU" sz="12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затрат</a:t>
                      </a:r>
                      <a:r>
                        <a:rPr lang="ru-RU" sz="12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</a:t>
                      </a:r>
                      <a:r>
                        <a:rPr lang="ru-RU" sz="12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научные</a:t>
                      </a:r>
                      <a:r>
                        <a:rPr lang="ru-RU" sz="12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исследования</a:t>
                      </a:r>
                      <a:r>
                        <a:rPr lang="ru-RU" sz="12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12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разработки</a:t>
                      </a:r>
                      <a:r>
                        <a:rPr lang="ru-RU" sz="12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из</a:t>
                      </a:r>
                      <a:r>
                        <a:rPr lang="ru-RU" sz="12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собственных</a:t>
                      </a:r>
                    </a:p>
                    <a:p>
                      <a:pPr marL="69850">
                        <a:lnSpc>
                          <a:spcPts val="12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средств,</a:t>
                      </a:r>
                      <a:r>
                        <a:rPr lang="ru-RU" sz="12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тыс.</a:t>
                      </a:r>
                      <a:r>
                        <a:rPr lang="ru-RU" sz="12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руб. (приведено</a:t>
                      </a:r>
                      <a:r>
                        <a:rPr lang="ru-RU" sz="12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для</a:t>
                      </a:r>
                      <a:r>
                        <a:rPr lang="ru-RU" sz="12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Института</a:t>
                      </a:r>
                      <a:r>
                        <a:rPr lang="ru-RU" sz="12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наук</a:t>
                      </a:r>
                      <a:r>
                        <a:rPr lang="ru-RU" sz="12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r>
                        <a:rPr lang="ru-RU" sz="12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Земле)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450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550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37899296"/>
                  </a:ext>
                </a:extLst>
              </a:tr>
              <a:tr h="588322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900">
                          <a:effectLst/>
                        </a:rPr>
                        <a:t>2.7.1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595630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Общая численность обучающихся по образовательным программам</a:t>
                      </a:r>
                      <a:r>
                        <a:rPr lang="ru-RU" sz="1200" b="0" spc="-2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бакалавриата,</a:t>
                      </a:r>
                      <a:r>
                        <a:rPr lang="ru-RU" sz="12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специалитета по очной</a:t>
                      </a:r>
                      <a:r>
                        <a:rPr lang="ru-RU" sz="12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форме обучения, чел.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640/</a:t>
                      </a:r>
                    </a:p>
                    <a:p>
                      <a:pPr marL="69850">
                        <a:lnSpc>
                          <a:spcPts val="126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620/</a:t>
                      </a:r>
                    </a:p>
                    <a:p>
                      <a:pPr marL="69850">
                        <a:lnSpc>
                          <a:spcPts val="126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600/</a:t>
                      </a:r>
                    </a:p>
                    <a:p>
                      <a:pPr marL="71120">
                        <a:lnSpc>
                          <a:spcPts val="126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610/</a:t>
                      </a:r>
                    </a:p>
                    <a:p>
                      <a:pPr marL="71755">
                        <a:lnSpc>
                          <a:spcPts val="126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620/</a:t>
                      </a:r>
                    </a:p>
                    <a:p>
                      <a:pPr marL="71755">
                        <a:lnSpc>
                          <a:spcPts val="126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630/</a:t>
                      </a:r>
                    </a:p>
                    <a:p>
                      <a:pPr marL="72390">
                        <a:lnSpc>
                          <a:spcPts val="126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33152"/>
                  </a:ext>
                </a:extLst>
              </a:tr>
              <a:tr h="233220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5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r>
                        <a:rPr lang="ru-RU" sz="12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Показатели</a:t>
                      </a:r>
                      <a:r>
                        <a:rPr lang="ru-RU" sz="12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блока</a:t>
                      </a:r>
                      <a:r>
                        <a:rPr lang="ru-RU" sz="12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«Исследовательское</a:t>
                      </a:r>
                      <a:r>
                        <a:rPr lang="ru-RU" sz="1200" b="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лидерство»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4014206"/>
                  </a:ext>
                </a:extLst>
              </a:tr>
              <a:tr h="202038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900">
                          <a:effectLst/>
                        </a:rPr>
                        <a:t>3.1.1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Кол-во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публикаций I</a:t>
                      </a:r>
                      <a:r>
                        <a:rPr lang="ru-RU" sz="1200" b="0" spc="-2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12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II квартилей</a:t>
                      </a:r>
                      <a:r>
                        <a:rPr lang="ru-RU" sz="1200" b="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WoS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и Scopus</a:t>
                      </a:r>
                      <a:r>
                        <a:rPr lang="ru-RU" sz="12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15/6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15/2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16/2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17/2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18/2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19/3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5334573"/>
                  </a:ext>
                </a:extLst>
              </a:tr>
              <a:tr h="388439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900">
                          <a:effectLst/>
                        </a:rPr>
                        <a:t>3.1.2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Кол-во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публикаций I</a:t>
                      </a:r>
                      <a:r>
                        <a:rPr lang="ru-RU" sz="1200" b="0" spc="-2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r>
                        <a:rPr lang="ru-RU" sz="12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II квартилей</a:t>
                      </a:r>
                      <a:r>
                        <a:rPr lang="ru-RU" sz="1200" b="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WoS и Scopus</a:t>
                      </a:r>
                      <a:r>
                        <a:rPr lang="ru-RU" sz="1200" b="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расчете на</a:t>
                      </a:r>
                      <a:r>
                        <a:rPr lang="ru-RU" sz="1200" b="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одного НПР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0,29/0,45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0,29/</a:t>
                      </a:r>
                    </a:p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0,45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0,30/</a:t>
                      </a:r>
                    </a:p>
                    <a:p>
                      <a:pPr marL="7112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0,46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0,32/</a:t>
                      </a:r>
                    </a:p>
                    <a:p>
                      <a:pPr marL="71755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0,47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0,34/</a:t>
                      </a:r>
                    </a:p>
                    <a:p>
                      <a:pPr marL="71755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0,48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0,36/</a:t>
                      </a:r>
                    </a:p>
                    <a:p>
                      <a:pPr marL="7239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0,49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Выше ИНЗ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5467316"/>
                  </a:ext>
                </a:extLst>
              </a:tr>
              <a:tr h="404725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900">
                          <a:effectLst/>
                        </a:rPr>
                        <a:t>3.2.1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242570">
                        <a:lnSpc>
                          <a:spcPct val="100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Кол-во высокоцитируемых публикаций «Article» «Review» (попадание по</a:t>
                      </a:r>
                      <a:r>
                        <a:rPr lang="ru-RU" sz="1200" b="0" spc="-26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итогам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года в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наиболее цитируемых WoS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CC) всего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00/0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1/0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1/1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1/1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2/1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2/1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Выше ИНЗ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115588"/>
                  </a:ext>
                </a:extLst>
              </a:tr>
              <a:tr h="406674"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900">
                          <a:effectLst/>
                        </a:rPr>
                        <a:t>3.2.2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Кол-во высокоцитируемых публикаций «Article» «Review» (попадание по</a:t>
                      </a:r>
                      <a:r>
                        <a:rPr lang="ru-RU" sz="12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итогам</a:t>
                      </a:r>
                      <a:r>
                        <a:rPr lang="ru-RU" sz="12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года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2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наиболее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цитируемых</a:t>
                      </a:r>
                      <a:r>
                        <a:rPr lang="ru-RU" sz="12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WoS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CC)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200" b="0" spc="-2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расчете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на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одного</a:t>
                      </a:r>
                      <a:r>
                        <a:rPr lang="ru-RU" sz="12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НПР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4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0,00/0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0,02/0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4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0,02/0,07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4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0,02/00,07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4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0,04/0,07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4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0,04/0,07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45"/>
                        </a:lnSpc>
                      </a:pPr>
                      <a:r>
                        <a:rPr lang="ru-RU" sz="800">
                          <a:effectLst/>
                        </a:rPr>
                        <a:t>Выше ИНЗ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0843412"/>
                  </a:ext>
                </a:extLst>
              </a:tr>
              <a:tr h="817354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900">
                          <a:effectLst/>
                        </a:rPr>
                        <a:t>3.3.1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303530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Объем доходов от результатов интеллектуальной деятельности, права на</a:t>
                      </a:r>
                      <a:r>
                        <a:rPr lang="ru-RU" sz="1200" b="0" spc="-2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использование</a:t>
                      </a:r>
                      <a:r>
                        <a:rPr lang="ru-RU" sz="12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которых</a:t>
                      </a:r>
                      <a:r>
                        <a:rPr lang="ru-RU" sz="12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были переданы</a:t>
                      </a:r>
                      <a:r>
                        <a:rPr lang="ru-RU" sz="12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по</a:t>
                      </a:r>
                      <a:r>
                        <a:rPr lang="ru-RU" sz="12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лицензионному</a:t>
                      </a:r>
                      <a:r>
                        <a:rPr lang="ru-RU" sz="12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договору</a:t>
                      </a:r>
                    </a:p>
                    <a:p>
                      <a:pPr marL="69850" marR="144780">
                        <a:lnSpc>
                          <a:spcPts val="126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(соглашению), договору об отчуждении исключительного права всего, тыс.</a:t>
                      </a:r>
                      <a:r>
                        <a:rPr lang="ru-RU" sz="1200" b="0" spc="-2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568406"/>
                  </a:ext>
                </a:extLst>
              </a:tr>
              <a:tr h="817354"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900">
                          <a:effectLst/>
                        </a:rPr>
                        <a:t>3.3.2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30353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Объем доходов от результатов интеллектуальной деятельности, права на</a:t>
                      </a:r>
                      <a:r>
                        <a:rPr lang="ru-RU" sz="1200" b="0" spc="-26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использование</a:t>
                      </a:r>
                      <a:r>
                        <a:rPr lang="ru-RU" sz="1200" b="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которых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были переданы</a:t>
                      </a:r>
                      <a:r>
                        <a:rPr lang="ru-RU" sz="1200" b="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по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лицензионному</a:t>
                      </a:r>
                      <a:r>
                        <a:rPr lang="ru-RU" sz="1200" b="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договору</a:t>
                      </a:r>
                    </a:p>
                    <a:p>
                      <a:pPr marL="69850" marR="61595">
                        <a:lnSpc>
                          <a:spcPts val="127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(соглашению), договору об отчуждении исключительного права в расчете на</a:t>
                      </a:r>
                      <a:r>
                        <a:rPr lang="ru-RU" sz="1200" b="0" spc="-26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одного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НПР, руб./чел.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4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4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4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4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4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45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240325"/>
                  </a:ext>
                </a:extLst>
              </a:tr>
              <a:tr h="606112">
                <a:tc>
                  <a:txBody>
                    <a:bodyPr/>
                    <a:lstStyle/>
                    <a:p>
                      <a:pPr marL="69850">
                        <a:lnSpc>
                          <a:spcPts val="1225"/>
                        </a:lnSpc>
                      </a:pPr>
                      <a:r>
                        <a:rPr lang="ru-RU" sz="900">
                          <a:effectLst/>
                        </a:rPr>
                        <a:t>3.4.1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41910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Количество обучающихся по программам магистратуры, программам</a:t>
                      </a:r>
                      <a:r>
                        <a:rPr lang="ru-RU" sz="12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подготовки научно-педагогических кадров в аспирантуре, программам</a:t>
                      </a:r>
                      <a:r>
                        <a:rPr lang="ru-RU" sz="1200" b="0" spc="-26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ординатуры,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программам</a:t>
                      </a:r>
                      <a:r>
                        <a:rPr lang="ru-RU" sz="1200" b="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ассистентуры-стажировки, чел.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2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2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194/</a:t>
                      </a:r>
                    </a:p>
                    <a:p>
                      <a:pPr marL="69850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2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170/</a:t>
                      </a:r>
                    </a:p>
                    <a:p>
                      <a:pPr marL="69850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2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162/</a:t>
                      </a:r>
                    </a:p>
                    <a:p>
                      <a:pPr marL="71120">
                        <a:lnSpc>
                          <a:spcPts val="12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2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170/</a:t>
                      </a:r>
                    </a:p>
                    <a:p>
                      <a:pPr marL="71755">
                        <a:lnSpc>
                          <a:spcPts val="12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2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184/</a:t>
                      </a:r>
                    </a:p>
                    <a:p>
                      <a:pPr marL="71755">
                        <a:lnSpc>
                          <a:spcPts val="12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2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200/</a:t>
                      </a:r>
                    </a:p>
                    <a:p>
                      <a:pPr marL="72390">
                        <a:lnSpc>
                          <a:spcPts val="12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25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67116342"/>
                  </a:ext>
                </a:extLst>
              </a:tr>
              <a:tr h="1017237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900">
                          <a:effectLst/>
                        </a:rPr>
                        <a:t>3.4.2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164465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Доля обучающихся по программам магистратуры, программам подготовки</a:t>
                      </a:r>
                      <a:r>
                        <a:rPr lang="ru-RU" sz="1200" b="0" spc="-26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научно-педагогических кадров в аспирантуре, программам ординатуры,</a:t>
                      </a:r>
                      <a:r>
                        <a:rPr lang="ru-RU" sz="12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программам</a:t>
                      </a:r>
                      <a:r>
                        <a:rPr lang="ru-RU" sz="1200" b="0" spc="-3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ассистентуры-стажировки</a:t>
                      </a:r>
                      <a:r>
                        <a:rPr lang="ru-RU" sz="1200" b="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200" b="0" spc="-2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общей</a:t>
                      </a:r>
                      <a:r>
                        <a:rPr lang="ru-RU" sz="1200" b="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численности</a:t>
                      </a:r>
                      <a:r>
                        <a:rPr lang="ru-RU" sz="1200" b="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обучающихся</a:t>
                      </a:r>
                    </a:p>
                    <a:p>
                      <a:pPr marL="69850" marR="359410">
                        <a:lnSpc>
                          <a:spcPts val="126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по образовательным программам высшего образования по очной форме</a:t>
                      </a:r>
                      <a:r>
                        <a:rPr lang="ru-RU" sz="1200" b="0" spc="-26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обучения, %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25,8/</a:t>
                      </a:r>
                    </a:p>
                    <a:p>
                      <a:pPr marL="69850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24,2/</a:t>
                      </a:r>
                    </a:p>
                    <a:p>
                      <a:pPr marL="69850">
                        <a:lnSpc>
                          <a:spcPts val="1235"/>
                        </a:lnSpc>
                        <a:spcBef>
                          <a:spcPts val="5"/>
                        </a:spcBef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24,1/</a:t>
                      </a:r>
                    </a:p>
                    <a:p>
                      <a:pPr marL="71120">
                        <a:lnSpc>
                          <a:spcPts val="12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24,5/</a:t>
                      </a:r>
                    </a:p>
                    <a:p>
                      <a:pPr marL="71755">
                        <a:lnSpc>
                          <a:spcPts val="12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25,5/</a:t>
                      </a:r>
                    </a:p>
                    <a:p>
                      <a:pPr marL="71755">
                        <a:lnSpc>
                          <a:spcPts val="12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26,5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26,6/</a:t>
                      </a:r>
                    </a:p>
                    <a:p>
                      <a:pPr marL="72390">
                        <a:lnSpc>
                          <a:spcPts val="123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26,6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900">
                          <a:effectLst/>
                        </a:rPr>
                        <a:t>Соответствует ИНЗ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55435551"/>
                  </a:ext>
                </a:extLst>
              </a:tr>
              <a:tr h="988087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900">
                          <a:effectLst/>
                        </a:rPr>
                        <a:t>3.5.1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10668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Количество иностранных граждан и лиц без гражданства, обучающихся по</a:t>
                      </a:r>
                      <a:r>
                        <a:rPr lang="ru-RU" sz="1200" b="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программам магистратуры, программам подготовки научно-педагогических</a:t>
                      </a:r>
                      <a:r>
                        <a:rPr lang="ru-RU" sz="1200" b="0" spc="-26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кадров</a:t>
                      </a:r>
                      <a:r>
                        <a:rPr lang="ru-RU" sz="12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аспирантуре, программам</a:t>
                      </a:r>
                      <a:r>
                        <a:rPr lang="ru-RU" sz="1200" b="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ординатуры, программам</a:t>
                      </a:r>
                      <a:r>
                        <a:rPr lang="ru-RU" sz="1200" b="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ассистентуры-</a:t>
                      </a:r>
                    </a:p>
                    <a:p>
                      <a:pPr marL="69850">
                        <a:lnSpc>
                          <a:spcPts val="118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стажировки</a:t>
                      </a:r>
                      <a:r>
                        <a:rPr lang="ru-RU" sz="1200" b="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по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очной</a:t>
                      </a:r>
                      <a:r>
                        <a:rPr lang="ru-RU" sz="1200" b="0" spc="-2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форме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обучения,</a:t>
                      </a:r>
                      <a:r>
                        <a:rPr lang="ru-RU" sz="1200" b="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чел.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22/7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24/7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26/7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28/7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30/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32/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016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754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CA59852-F254-6BC6-3E54-D6A61DE90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517980"/>
              </p:ext>
            </p:extLst>
          </p:nvPr>
        </p:nvGraphicFramePr>
        <p:xfrm>
          <a:off x="0" y="0"/>
          <a:ext cx="12192001" cy="68580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47515">
                  <a:extLst>
                    <a:ext uri="{9D8B030D-6E8A-4147-A177-3AD203B41FA5}">
                      <a16:colId xmlns:a16="http://schemas.microsoft.com/office/drawing/2014/main" val="2792091855"/>
                    </a:ext>
                  </a:extLst>
                </a:gridCol>
                <a:gridCol w="6313658">
                  <a:extLst>
                    <a:ext uri="{9D8B030D-6E8A-4147-A177-3AD203B41FA5}">
                      <a16:colId xmlns:a16="http://schemas.microsoft.com/office/drawing/2014/main" val="2099388938"/>
                    </a:ext>
                  </a:extLst>
                </a:gridCol>
                <a:gridCol w="40952">
                  <a:extLst>
                    <a:ext uri="{9D8B030D-6E8A-4147-A177-3AD203B41FA5}">
                      <a16:colId xmlns:a16="http://schemas.microsoft.com/office/drawing/2014/main" val="3044331063"/>
                    </a:ext>
                  </a:extLst>
                </a:gridCol>
                <a:gridCol w="949375">
                  <a:extLst>
                    <a:ext uri="{9D8B030D-6E8A-4147-A177-3AD203B41FA5}">
                      <a16:colId xmlns:a16="http://schemas.microsoft.com/office/drawing/2014/main" val="1785890671"/>
                    </a:ext>
                  </a:extLst>
                </a:gridCol>
                <a:gridCol w="689952">
                  <a:extLst>
                    <a:ext uri="{9D8B030D-6E8A-4147-A177-3AD203B41FA5}">
                      <a16:colId xmlns:a16="http://schemas.microsoft.com/office/drawing/2014/main" val="122104413"/>
                    </a:ext>
                  </a:extLst>
                </a:gridCol>
                <a:gridCol w="689952">
                  <a:extLst>
                    <a:ext uri="{9D8B030D-6E8A-4147-A177-3AD203B41FA5}">
                      <a16:colId xmlns:a16="http://schemas.microsoft.com/office/drawing/2014/main" val="818795991"/>
                    </a:ext>
                  </a:extLst>
                </a:gridCol>
                <a:gridCol w="690741">
                  <a:extLst>
                    <a:ext uri="{9D8B030D-6E8A-4147-A177-3AD203B41FA5}">
                      <a16:colId xmlns:a16="http://schemas.microsoft.com/office/drawing/2014/main" val="2416687899"/>
                    </a:ext>
                  </a:extLst>
                </a:gridCol>
                <a:gridCol w="689952">
                  <a:extLst>
                    <a:ext uri="{9D8B030D-6E8A-4147-A177-3AD203B41FA5}">
                      <a16:colId xmlns:a16="http://schemas.microsoft.com/office/drawing/2014/main" val="1884926088"/>
                    </a:ext>
                  </a:extLst>
                </a:gridCol>
                <a:gridCol w="689952">
                  <a:extLst>
                    <a:ext uri="{9D8B030D-6E8A-4147-A177-3AD203B41FA5}">
                      <a16:colId xmlns:a16="http://schemas.microsoft.com/office/drawing/2014/main" val="1932938794"/>
                    </a:ext>
                  </a:extLst>
                </a:gridCol>
                <a:gridCol w="689952">
                  <a:extLst>
                    <a:ext uri="{9D8B030D-6E8A-4147-A177-3AD203B41FA5}">
                      <a16:colId xmlns:a16="http://schemas.microsoft.com/office/drawing/2014/main" val="2448728183"/>
                    </a:ext>
                  </a:extLst>
                </a:gridCol>
              </a:tblGrid>
              <a:tr h="1070879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3.5.2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106680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Доля иностранных граждан и лиц без гражданства, обучающихся по</a:t>
                      </a:r>
                      <a:r>
                        <a:rPr lang="ru-RU" sz="120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программам магистратуры, программам подготовки научно-педагогических</a:t>
                      </a:r>
                      <a:r>
                        <a:rPr lang="ru-RU" sz="1200" b="0" spc="-2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кадров в аспирантуре, программам ординатуры, программам ассистентуры-</a:t>
                      </a:r>
                      <a:r>
                        <a:rPr lang="ru-RU" sz="1200" b="0" spc="-2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стажировки</a:t>
                      </a:r>
                      <a:r>
                        <a:rPr lang="ru-RU" sz="12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по очной</a:t>
                      </a:r>
                      <a:r>
                        <a:rPr lang="ru-RU" sz="12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форме обучения</a:t>
                      </a:r>
                      <a:r>
                        <a:rPr lang="ru-RU" sz="12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2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общей</a:t>
                      </a:r>
                      <a:r>
                        <a:rPr lang="ru-RU" sz="12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численности</a:t>
                      </a:r>
                      <a:r>
                        <a:rPr lang="ru-RU" sz="12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обучающихся,</a:t>
                      </a:r>
                    </a:p>
                    <a:p>
                      <a:pPr marL="69850">
                        <a:lnSpc>
                          <a:spcPts val="119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11,3/</a:t>
                      </a:r>
                    </a:p>
                    <a:p>
                      <a:pPr marL="69850">
                        <a:lnSpc>
                          <a:spcPts val="126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31.8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14,1/</a:t>
                      </a:r>
                    </a:p>
                    <a:p>
                      <a:pPr marL="69850">
                        <a:lnSpc>
                          <a:spcPts val="126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31.8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16,0/</a:t>
                      </a:r>
                    </a:p>
                    <a:p>
                      <a:pPr marL="71120">
                        <a:lnSpc>
                          <a:spcPts val="126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31.8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16,5/</a:t>
                      </a:r>
                    </a:p>
                    <a:p>
                      <a:pPr marL="71755">
                        <a:lnSpc>
                          <a:spcPts val="126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31.8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16,3/</a:t>
                      </a:r>
                    </a:p>
                    <a:p>
                      <a:pPr marL="71755">
                        <a:lnSpc>
                          <a:spcPts val="126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31.8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16,0/</a:t>
                      </a:r>
                    </a:p>
                    <a:p>
                      <a:pPr marL="72390">
                        <a:lnSpc>
                          <a:spcPts val="126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31.8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0"/>
                        </a:lnSpc>
                      </a:pPr>
                      <a:r>
                        <a:rPr lang="ru-RU" sz="800">
                          <a:effectLst/>
                        </a:rPr>
                        <a:t>Выше ИНЗ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4511472"/>
                  </a:ext>
                </a:extLst>
              </a:tr>
              <a:tr h="250656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55"/>
                        </a:lnSpc>
                      </a:pPr>
                      <a:r>
                        <a:rPr lang="ru-RU" sz="1200" dirty="0">
                          <a:effectLst/>
                        </a:rPr>
                        <a:t>4.</a:t>
                      </a:r>
                      <a:r>
                        <a:rPr lang="ru-RU" sz="1200" spc="-2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Прочие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8414877"/>
                  </a:ext>
                </a:extLst>
              </a:tr>
              <a:tr h="418180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4.1.1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Прошедшие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ДПО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(в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том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числе,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 тематикам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стратегических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проектов)</a:t>
                      </a:r>
                    </a:p>
                    <a:p>
                      <a:pPr marL="69850">
                        <a:lnSpc>
                          <a:spcPts val="1190"/>
                        </a:lnSpc>
                        <a:spcBef>
                          <a:spcPts val="10"/>
                        </a:spcBef>
                      </a:pPr>
                      <a:r>
                        <a:rPr lang="ru-RU" sz="1200">
                          <a:effectLst/>
                        </a:rPr>
                        <a:t>всего,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dirty="0">
                          <a:effectLst/>
                        </a:rPr>
                        <a:t>27/6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dirty="0">
                          <a:effectLst/>
                        </a:rPr>
                        <a:t>44/6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31/8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33/10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35/10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37/10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2646979"/>
                  </a:ext>
                </a:extLst>
              </a:tr>
              <a:tr h="418180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4.1.2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Прошедшие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ДПО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(в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том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числе,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 тематикам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стратегических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проектов)</a:t>
                      </a:r>
                    </a:p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lang="ru-RU" sz="1200">
                          <a:effectLst/>
                        </a:rPr>
                        <a:t>работники,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1/4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dirty="0">
                          <a:effectLst/>
                        </a:rPr>
                        <a:t>2/4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3/4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dirty="0">
                          <a:effectLst/>
                        </a:rPr>
                        <a:t>4/4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5/4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6/4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8620763"/>
                  </a:ext>
                </a:extLst>
              </a:tr>
              <a:tr h="418180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4.1.3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dirty="0">
                          <a:effectLst/>
                        </a:rPr>
                        <a:t>Прошедшие</a:t>
                      </a:r>
                      <a:r>
                        <a:rPr lang="ru-RU" sz="1200" spc="-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ДПО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(в</a:t>
                      </a:r>
                      <a:r>
                        <a:rPr lang="ru-RU" sz="1200" spc="-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том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числе,</a:t>
                      </a:r>
                      <a:r>
                        <a:rPr lang="ru-RU" sz="1200" spc="-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 тематикам</a:t>
                      </a:r>
                      <a:r>
                        <a:rPr lang="ru-RU" sz="1200" spc="-2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стратегических</a:t>
                      </a:r>
                      <a:r>
                        <a:rPr lang="ru-RU" sz="1200" spc="-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проектов)</a:t>
                      </a:r>
                    </a:p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effectLst/>
                        </a:rPr>
                        <a:t>обучающиеся,</a:t>
                      </a:r>
                      <a:r>
                        <a:rPr lang="ru-RU" sz="1200" spc="-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25/2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40/11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40/11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dirty="0">
                          <a:effectLst/>
                        </a:rPr>
                        <a:t>40/11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60/12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60/13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2692566"/>
                  </a:ext>
                </a:extLst>
              </a:tr>
              <a:tr h="418180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4.1.4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Прошедшие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ДПО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(в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том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числе,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 тематикам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стратегических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проектов)</a:t>
                      </a:r>
                    </a:p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lang="ru-RU" sz="1200">
                          <a:effectLst/>
                        </a:rPr>
                        <a:t>внешние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партнеры,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1/0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2/0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2/0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3/0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dirty="0">
                          <a:effectLst/>
                        </a:rPr>
                        <a:t>3/0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4/1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8860812"/>
                  </a:ext>
                </a:extLst>
              </a:tr>
              <a:tr h="434984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4.2.1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819785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Количество работников, прошедших программы ДПО (в рамках</a:t>
                      </a:r>
                      <a:r>
                        <a:rPr lang="ru-RU" sz="1200" spc="-26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Корпоративного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университета ЮФУ),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18/4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19/6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20/8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21/10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22/10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23/10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5939237"/>
                  </a:ext>
                </a:extLst>
              </a:tr>
              <a:tr h="217841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4.2.2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Количество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работников,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обучившихся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на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внешних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программах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ДПО,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21/3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22/3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23/3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24/3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dirty="0">
                          <a:effectLst/>
                        </a:rPr>
                        <a:t>25/3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26/4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64517464"/>
                  </a:ext>
                </a:extLst>
              </a:tr>
              <a:tr h="418180"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800">
                          <a:effectLst/>
                        </a:rPr>
                        <a:t>4.2.3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0"/>
                        </a:lnSpc>
                      </a:pPr>
                      <a:r>
                        <a:rPr lang="ru-RU" sz="1200">
                          <a:effectLst/>
                        </a:rPr>
                        <a:t>Количество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работников,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обучившихся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на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семинарах,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тренингах</a:t>
                      </a:r>
                    </a:p>
                    <a:p>
                      <a:pPr marL="69850">
                        <a:lnSpc>
                          <a:spcPts val="1190"/>
                        </a:lnSpc>
                      </a:pPr>
                      <a:r>
                        <a:rPr lang="ru-RU" sz="1200">
                          <a:effectLst/>
                        </a:rPr>
                        <a:t>(сертификат),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4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200">
                          <a:effectLst/>
                        </a:rPr>
                        <a:t>12/3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200">
                          <a:effectLst/>
                        </a:rPr>
                        <a:t>15/3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45"/>
                        </a:lnSpc>
                      </a:pPr>
                      <a:r>
                        <a:rPr lang="ru-RU" sz="1200">
                          <a:effectLst/>
                        </a:rPr>
                        <a:t>17/4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45"/>
                        </a:lnSpc>
                      </a:pPr>
                      <a:r>
                        <a:rPr lang="ru-RU" sz="1200">
                          <a:effectLst/>
                        </a:rPr>
                        <a:t>19/4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45"/>
                        </a:lnSpc>
                      </a:pPr>
                      <a:r>
                        <a:rPr lang="ru-RU" sz="1200" dirty="0">
                          <a:effectLst/>
                        </a:rPr>
                        <a:t>21/4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45"/>
                        </a:lnSpc>
                      </a:pPr>
                      <a:r>
                        <a:rPr lang="ru-RU" sz="1200">
                          <a:effectLst/>
                        </a:rPr>
                        <a:t>23/4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45"/>
                        </a:lnSpc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2108099"/>
                  </a:ext>
                </a:extLst>
              </a:tr>
              <a:tr h="437079"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800">
                          <a:effectLst/>
                        </a:rPr>
                        <a:t>4.3.1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45847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Количество привлеченных в структурное подразделение работников с</a:t>
                      </a:r>
                      <a:r>
                        <a:rPr lang="ru-RU" sz="1200" spc="-26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внешнего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рынка труда всего,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4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200">
                          <a:effectLst/>
                        </a:rPr>
                        <a:t>25/7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5299266"/>
                  </a:ext>
                </a:extLst>
              </a:tr>
              <a:tr h="434984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4.3.2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45847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Количество привлеченных в структурное подразделение работников с</a:t>
                      </a:r>
                      <a:r>
                        <a:rPr lang="ru-RU" sz="1200" spc="-26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внешнего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рынка труда по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договорам ГПХ,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14/5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14/5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15/5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15/5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16/5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200" dirty="0">
                          <a:effectLst/>
                        </a:rPr>
                        <a:t>16/5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3531192"/>
                  </a:ext>
                </a:extLst>
              </a:tr>
              <a:tr h="433587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4.3.3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45847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Количество привлеченных в структурное подразделение работников с</a:t>
                      </a:r>
                      <a:r>
                        <a:rPr lang="ru-RU" sz="1200" spc="-26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внешнего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рынка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труда в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штат как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внешних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совместителей,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7/1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7/1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7/1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7/1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7/1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200" dirty="0">
                          <a:effectLst/>
                        </a:rPr>
                        <a:t>7/1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2946638"/>
                  </a:ext>
                </a:extLst>
              </a:tr>
              <a:tr h="433587">
                <a:tc>
                  <a:txBody>
                    <a:bodyPr/>
                    <a:lstStyle/>
                    <a:p>
                      <a:pPr marL="69850">
                        <a:lnSpc>
                          <a:spcPts val="1220"/>
                        </a:lnSpc>
                      </a:pPr>
                      <a:r>
                        <a:rPr lang="ru-RU" sz="800">
                          <a:effectLst/>
                        </a:rPr>
                        <a:t>4.3.4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45847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Количество привлеченных в структурное подразделение работников с</a:t>
                      </a:r>
                      <a:r>
                        <a:rPr lang="ru-RU" sz="1200" spc="-26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внешнего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рынка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труда в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штат на основное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место работы,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20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20"/>
                        </a:lnSpc>
                      </a:pPr>
                      <a:r>
                        <a:rPr lang="ru-RU" sz="1200">
                          <a:effectLst/>
                        </a:rPr>
                        <a:t>4/1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20"/>
                        </a:lnSpc>
                      </a:pPr>
                      <a:r>
                        <a:rPr lang="ru-RU" sz="1200">
                          <a:effectLst/>
                        </a:rPr>
                        <a:t>3/1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20"/>
                        </a:lnSpc>
                      </a:pPr>
                      <a:r>
                        <a:rPr lang="ru-RU" sz="1200">
                          <a:effectLst/>
                        </a:rPr>
                        <a:t>3/1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20"/>
                        </a:lnSpc>
                      </a:pPr>
                      <a:r>
                        <a:rPr lang="ru-RU" sz="1200">
                          <a:effectLst/>
                        </a:rPr>
                        <a:t>4/1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20"/>
                        </a:lnSpc>
                      </a:pPr>
                      <a:r>
                        <a:rPr lang="ru-RU" sz="1200">
                          <a:effectLst/>
                        </a:rPr>
                        <a:t>4/1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20"/>
                        </a:lnSpc>
                      </a:pPr>
                      <a:r>
                        <a:rPr lang="ru-RU" sz="1200" dirty="0">
                          <a:effectLst/>
                        </a:rPr>
                        <a:t>5/1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20"/>
                        </a:lnSpc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1350202"/>
                  </a:ext>
                </a:extLst>
              </a:tr>
              <a:tr h="217144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4.4.1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Количество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привлеченных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иностранных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граждан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на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работу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всего,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2/0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2/0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2/0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2/0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3/0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200" dirty="0">
                          <a:effectLst/>
                        </a:rPr>
                        <a:t>3/0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9187709"/>
                  </a:ext>
                </a:extLst>
              </a:tr>
              <a:tr h="418180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4.4.2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Количество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привлеченных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иностранных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граждан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на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работу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договорам</a:t>
                      </a:r>
                    </a:p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lang="ru-RU" sz="1200">
                          <a:effectLst/>
                        </a:rPr>
                        <a:t>ГПХ,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0/0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7196225"/>
                  </a:ext>
                </a:extLst>
              </a:tr>
              <a:tr h="418180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800">
                          <a:effectLst/>
                        </a:rPr>
                        <a:t>4.4.3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r>
                        <a:rPr lang="ru-RU" sz="12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привлеченных иностранных</a:t>
                      </a:r>
                      <a:r>
                        <a:rPr lang="ru-RU" sz="12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граждан</a:t>
                      </a:r>
                      <a:r>
                        <a:rPr lang="ru-RU" sz="12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 работу</a:t>
                      </a:r>
                      <a:r>
                        <a:rPr lang="ru-RU" sz="12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2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штат</a:t>
                      </a:r>
                      <a:r>
                        <a:rPr lang="ru-RU" sz="12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как</a:t>
                      </a:r>
                    </a:p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внешних</a:t>
                      </a:r>
                      <a:r>
                        <a:rPr lang="ru-RU" sz="12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совместителей,</a:t>
                      </a:r>
                      <a:r>
                        <a:rPr lang="ru-RU" sz="1200" b="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чел.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0/0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9025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686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D28D01E-DB64-FE05-8A25-615F4D657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190392"/>
              </p:ext>
            </p:extLst>
          </p:nvPr>
        </p:nvGraphicFramePr>
        <p:xfrm>
          <a:off x="0" y="269508"/>
          <a:ext cx="12191999" cy="62756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48090">
                  <a:extLst>
                    <a:ext uri="{9D8B030D-6E8A-4147-A177-3AD203B41FA5}">
                      <a16:colId xmlns:a16="http://schemas.microsoft.com/office/drawing/2014/main" val="3565839667"/>
                    </a:ext>
                  </a:extLst>
                </a:gridCol>
                <a:gridCol w="6318515">
                  <a:extLst>
                    <a:ext uri="{9D8B030D-6E8A-4147-A177-3AD203B41FA5}">
                      <a16:colId xmlns:a16="http://schemas.microsoft.com/office/drawing/2014/main" val="4217538280"/>
                    </a:ext>
                  </a:extLst>
                </a:gridCol>
                <a:gridCol w="31596">
                  <a:extLst>
                    <a:ext uri="{9D8B030D-6E8A-4147-A177-3AD203B41FA5}">
                      <a16:colId xmlns:a16="http://schemas.microsoft.com/office/drawing/2014/main" val="2079593854"/>
                    </a:ext>
                  </a:extLst>
                </a:gridCol>
                <a:gridCol w="950106">
                  <a:extLst>
                    <a:ext uri="{9D8B030D-6E8A-4147-A177-3AD203B41FA5}">
                      <a16:colId xmlns:a16="http://schemas.microsoft.com/office/drawing/2014/main" val="3552791847"/>
                    </a:ext>
                  </a:extLst>
                </a:gridCol>
                <a:gridCol w="690484">
                  <a:extLst>
                    <a:ext uri="{9D8B030D-6E8A-4147-A177-3AD203B41FA5}">
                      <a16:colId xmlns:a16="http://schemas.microsoft.com/office/drawing/2014/main" val="521760719"/>
                    </a:ext>
                  </a:extLst>
                </a:gridCol>
                <a:gridCol w="690484">
                  <a:extLst>
                    <a:ext uri="{9D8B030D-6E8A-4147-A177-3AD203B41FA5}">
                      <a16:colId xmlns:a16="http://schemas.microsoft.com/office/drawing/2014/main" val="4209652519"/>
                    </a:ext>
                  </a:extLst>
                </a:gridCol>
                <a:gridCol w="691272">
                  <a:extLst>
                    <a:ext uri="{9D8B030D-6E8A-4147-A177-3AD203B41FA5}">
                      <a16:colId xmlns:a16="http://schemas.microsoft.com/office/drawing/2014/main" val="2062843609"/>
                    </a:ext>
                  </a:extLst>
                </a:gridCol>
                <a:gridCol w="690484">
                  <a:extLst>
                    <a:ext uri="{9D8B030D-6E8A-4147-A177-3AD203B41FA5}">
                      <a16:colId xmlns:a16="http://schemas.microsoft.com/office/drawing/2014/main" val="779685111"/>
                    </a:ext>
                  </a:extLst>
                </a:gridCol>
                <a:gridCol w="690484">
                  <a:extLst>
                    <a:ext uri="{9D8B030D-6E8A-4147-A177-3AD203B41FA5}">
                      <a16:colId xmlns:a16="http://schemas.microsoft.com/office/drawing/2014/main" val="861091461"/>
                    </a:ext>
                  </a:extLst>
                </a:gridCol>
                <a:gridCol w="690484">
                  <a:extLst>
                    <a:ext uri="{9D8B030D-6E8A-4147-A177-3AD203B41FA5}">
                      <a16:colId xmlns:a16="http://schemas.microsoft.com/office/drawing/2014/main" val="2321757061"/>
                    </a:ext>
                  </a:extLst>
                </a:gridCol>
              </a:tblGrid>
              <a:tr h="499841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4.4.4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r>
                        <a:rPr lang="ru-RU" sz="11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привлеченных иностранных</a:t>
                      </a:r>
                      <a:r>
                        <a:rPr lang="ru-RU" sz="11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граждан на</a:t>
                      </a:r>
                      <a:r>
                        <a:rPr lang="ru-RU" sz="11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работу</a:t>
                      </a:r>
                      <a:r>
                        <a:rPr lang="ru-RU" sz="11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1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штат</a:t>
                      </a:r>
                      <a:r>
                        <a:rPr lang="ru-RU" sz="11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на</a:t>
                      </a:r>
                    </a:p>
                    <a:p>
                      <a:pPr marL="69850">
                        <a:lnSpc>
                          <a:spcPts val="1200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основное</a:t>
                      </a:r>
                      <a:r>
                        <a:rPr lang="ru-RU" sz="11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место</a:t>
                      </a:r>
                      <a:r>
                        <a:rPr lang="ru-RU" sz="11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работы,</a:t>
                      </a:r>
                      <a:r>
                        <a:rPr lang="ru-RU" sz="11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чел.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2/0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970227"/>
                  </a:ext>
                </a:extLst>
              </a:tr>
              <a:tr h="307215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4.5.1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dirty="0">
                          <a:effectLst/>
                        </a:rPr>
                        <a:t>Количество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кандидатов/докторов</a:t>
                      </a:r>
                      <a:r>
                        <a:rPr lang="ru-RU" sz="1100" spc="-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наук,</a:t>
                      </a:r>
                      <a:r>
                        <a:rPr lang="ru-RU" sz="1100" spc="-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dirty="0">
                          <a:effectLst/>
                        </a:rPr>
                        <a:t>47/11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dirty="0">
                          <a:effectLst/>
                        </a:rPr>
                        <a:t>47/11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48/11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48/11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49/11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49/11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409387"/>
                  </a:ext>
                </a:extLst>
              </a:tr>
              <a:tr h="307215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4.5.2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Количество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кандидатов/докторов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наук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до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35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лет,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чел.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3/0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4/0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5/0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5/0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6/0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6/1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9625134"/>
                  </a:ext>
                </a:extLst>
              </a:tr>
              <a:tr h="307215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4.5.3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Количество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кандидатов/докторов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наук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до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39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лет,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чел.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7/3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8/3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9/3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9/3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10/3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10/3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8233730"/>
                  </a:ext>
                </a:extLst>
              </a:tr>
              <a:tr h="474158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4.5.4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Доля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кандидатов/докторов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наук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общей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численности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НПР,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85,5/69,2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84,6</a:t>
                      </a:r>
                      <a:r>
                        <a:rPr lang="en-US" sz="1100">
                          <a:effectLst/>
                        </a:rPr>
                        <a:t>/73.0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84,6</a:t>
                      </a:r>
                      <a:r>
                        <a:rPr lang="en-US" sz="1100">
                          <a:effectLst/>
                        </a:rPr>
                        <a:t>/77.0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84,6</a:t>
                      </a:r>
                      <a:r>
                        <a:rPr lang="en-US" sz="1100">
                          <a:effectLst/>
                        </a:rPr>
                        <a:t>/80.0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84,6</a:t>
                      </a:r>
                      <a:r>
                        <a:rPr lang="en-US" sz="1100">
                          <a:effectLst/>
                        </a:rPr>
                        <a:t>/83.0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86,0</a:t>
                      </a:r>
                      <a:r>
                        <a:rPr lang="en-US" sz="1100">
                          <a:effectLst/>
                        </a:rPr>
                        <a:t>/</a:t>
                      </a:r>
                      <a:endParaRPr lang="ru-RU" sz="1100">
                        <a:effectLst/>
                      </a:endParaRPr>
                    </a:p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en-US" sz="1100">
                          <a:effectLst/>
                        </a:rPr>
                        <a:t>86.0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Ниже ИНЗ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9200605"/>
                  </a:ext>
                </a:extLst>
              </a:tr>
              <a:tr h="711236"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4.5.5.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Доля</a:t>
                      </a:r>
                      <a:r>
                        <a:rPr lang="ru-RU" sz="1100" spc="-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кандидатов/докторов</a:t>
                      </a:r>
                      <a:r>
                        <a:rPr lang="ru-RU" sz="1100" spc="-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наук до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35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лет,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6,4/0</a:t>
                      </a:r>
                      <a:r>
                        <a:rPr lang="en-US" sz="1100">
                          <a:effectLst/>
                        </a:rPr>
                        <a:t>.0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6,4</a:t>
                      </a:r>
                      <a:r>
                        <a:rPr lang="en-US" sz="1100">
                          <a:effectLst/>
                        </a:rPr>
                        <a:t>/6.4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6,4</a:t>
                      </a:r>
                      <a:r>
                        <a:rPr lang="en-US" sz="1100">
                          <a:effectLst/>
                        </a:rPr>
                        <a:t>/6.4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6,4</a:t>
                      </a:r>
                      <a:r>
                        <a:rPr lang="en-US" sz="1100">
                          <a:effectLst/>
                        </a:rPr>
                        <a:t>/6.4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6,4</a:t>
                      </a:r>
                      <a:r>
                        <a:rPr lang="en-US" sz="1100">
                          <a:effectLst/>
                        </a:rPr>
                        <a:t>/6.4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12,2/</a:t>
                      </a:r>
                    </a:p>
                    <a:p>
                      <a:pPr marL="72390">
                        <a:lnSpc>
                          <a:spcPts val="1190"/>
                        </a:lnSpc>
                      </a:pPr>
                      <a:r>
                        <a:rPr lang="en-US" sz="1100">
                          <a:effectLst/>
                        </a:rPr>
                        <a:t>12.2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Соответствует ИНЗ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1642838"/>
                  </a:ext>
                </a:extLst>
              </a:tr>
              <a:tr h="499841"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4.5.6.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Доля</a:t>
                      </a:r>
                      <a:r>
                        <a:rPr lang="ru-RU" sz="1100" spc="-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кандидатов/докторов</a:t>
                      </a:r>
                      <a:r>
                        <a:rPr lang="ru-RU" sz="1100" spc="-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наук до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39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лет,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0"/>
                        </a:lnSpc>
                      </a:pPr>
                      <a:r>
                        <a:rPr lang="ru-RU" sz="1100">
                          <a:effectLst/>
                        </a:rPr>
                        <a:t>14,9/</a:t>
                      </a:r>
                    </a:p>
                    <a:p>
                      <a:pPr marL="69850">
                        <a:lnSpc>
                          <a:spcPts val="1190"/>
                        </a:lnSpc>
                      </a:pPr>
                      <a:r>
                        <a:rPr lang="ru-RU" sz="1100">
                          <a:effectLst/>
                        </a:rPr>
                        <a:t>23,1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0"/>
                        </a:lnSpc>
                      </a:pPr>
                      <a:r>
                        <a:rPr lang="ru-RU" sz="1100">
                          <a:effectLst/>
                        </a:rPr>
                        <a:t>17,0/</a:t>
                      </a:r>
                    </a:p>
                    <a:p>
                      <a:pPr marL="69850">
                        <a:lnSpc>
                          <a:spcPts val="1190"/>
                        </a:lnSpc>
                      </a:pPr>
                      <a:r>
                        <a:rPr lang="ru-RU" sz="1100">
                          <a:effectLst/>
                        </a:rPr>
                        <a:t>23,1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240"/>
                        </a:lnSpc>
                      </a:pPr>
                      <a:r>
                        <a:rPr lang="ru-RU" sz="1100">
                          <a:effectLst/>
                        </a:rPr>
                        <a:t>18,8/</a:t>
                      </a:r>
                    </a:p>
                    <a:p>
                      <a:pPr marL="71120">
                        <a:lnSpc>
                          <a:spcPts val="1190"/>
                        </a:lnSpc>
                      </a:pPr>
                      <a:r>
                        <a:rPr lang="ru-RU" sz="1100">
                          <a:effectLst/>
                        </a:rPr>
                        <a:t>23,1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40"/>
                        </a:lnSpc>
                      </a:pPr>
                      <a:r>
                        <a:rPr lang="ru-RU" sz="1100">
                          <a:effectLst/>
                        </a:rPr>
                        <a:t>18,8/</a:t>
                      </a:r>
                    </a:p>
                    <a:p>
                      <a:pPr marL="71755">
                        <a:lnSpc>
                          <a:spcPts val="1190"/>
                        </a:lnSpc>
                      </a:pPr>
                      <a:r>
                        <a:rPr lang="ru-RU" sz="1100">
                          <a:effectLst/>
                        </a:rPr>
                        <a:t>24,0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240"/>
                        </a:lnSpc>
                      </a:pPr>
                      <a:r>
                        <a:rPr lang="ru-RU" sz="1100">
                          <a:effectLst/>
                        </a:rPr>
                        <a:t>20,4/</a:t>
                      </a:r>
                    </a:p>
                    <a:p>
                      <a:pPr marL="71755">
                        <a:lnSpc>
                          <a:spcPts val="1190"/>
                        </a:lnSpc>
                      </a:pPr>
                      <a:r>
                        <a:rPr lang="ru-RU" sz="1100">
                          <a:effectLst/>
                        </a:rPr>
                        <a:t>24,0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40"/>
                        </a:lnSpc>
                      </a:pPr>
                      <a:r>
                        <a:rPr lang="ru-RU" sz="1100">
                          <a:effectLst/>
                        </a:rPr>
                        <a:t>20,4/</a:t>
                      </a:r>
                    </a:p>
                    <a:p>
                      <a:pPr marL="72390">
                        <a:lnSpc>
                          <a:spcPts val="1190"/>
                        </a:lnSpc>
                      </a:pPr>
                      <a:r>
                        <a:rPr lang="ru-RU" sz="1100">
                          <a:effectLst/>
                        </a:rPr>
                        <a:t>24,5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40"/>
                        </a:lnSpc>
                      </a:pPr>
                      <a:r>
                        <a:rPr lang="ru-RU" sz="1100">
                          <a:effectLst/>
                        </a:rPr>
                        <a:t>Выше ИНЗ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46452703"/>
                  </a:ext>
                </a:extLst>
              </a:tr>
              <a:tr h="711236"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4.5.7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Количество</a:t>
                      </a:r>
                      <a:r>
                        <a:rPr lang="ru-RU" sz="1100" spc="-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защит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кандидатских/докторских,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3/1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235"/>
                        </a:lnSpc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Соответствует ИНЗ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1143568"/>
                  </a:ext>
                </a:extLst>
              </a:tr>
              <a:tr h="498853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4.5.8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lang="ru-RU" sz="1100">
                          <a:effectLst/>
                        </a:rPr>
                        <a:t>Количество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защит</a:t>
                      </a:r>
                      <a:r>
                        <a:rPr lang="ru-RU" sz="1100" spc="-2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кандидатских/докторских в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диссертационных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советах</a:t>
                      </a:r>
                    </a:p>
                    <a:p>
                      <a:pPr marL="69850">
                        <a:lnSpc>
                          <a:spcPts val="1200"/>
                        </a:lnSpc>
                      </a:pPr>
                      <a:r>
                        <a:rPr lang="ru-RU" sz="1100">
                          <a:effectLst/>
                        </a:rPr>
                        <a:t>ЮФУ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2/0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3/1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3/1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4/1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4/1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15953805"/>
                  </a:ext>
                </a:extLst>
              </a:tr>
              <a:tr h="496877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4.5.9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lang="ru-RU" sz="1100">
                          <a:effectLst/>
                        </a:rPr>
                        <a:t>Количество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защит</a:t>
                      </a:r>
                      <a:r>
                        <a:rPr lang="ru-RU" sz="1100" spc="-2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кандидатских/докторских в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диссертационных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советах</a:t>
                      </a:r>
                    </a:p>
                    <a:p>
                      <a:pPr marL="69850">
                        <a:lnSpc>
                          <a:spcPts val="1190"/>
                        </a:lnSpc>
                      </a:pPr>
                      <a:r>
                        <a:rPr lang="ru-RU" sz="1100">
                          <a:effectLst/>
                        </a:rPr>
                        <a:t>других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вузов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1/1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1/0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2/0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2/0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2/0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8472931"/>
                  </a:ext>
                </a:extLst>
              </a:tr>
              <a:tr h="750749"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4.6.1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Количество</a:t>
                      </a:r>
                      <a:r>
                        <a:rPr lang="ru-RU" sz="1100" spc="-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работников,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которые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за</a:t>
                      </a:r>
                      <a:r>
                        <a:rPr lang="ru-RU" sz="1100" spc="-2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3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года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публиковались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и/или</a:t>
                      </a:r>
                      <a:r>
                        <a:rPr lang="ru-RU" sz="1100" spc="-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проводили</a:t>
                      </a:r>
                    </a:p>
                    <a:p>
                      <a:pPr marL="69850">
                        <a:lnSpc>
                          <a:spcPts val="1260"/>
                        </a:lnSpc>
                      </a:pPr>
                      <a:r>
                        <a:rPr lang="ru-RU" sz="1100">
                          <a:effectLst/>
                        </a:rPr>
                        <a:t>совместные проекты в соавторстве</a:t>
                      </a:r>
                      <a:r>
                        <a:rPr lang="ru-RU" sz="1100" spc="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 ведущими исследователями в мире,</a:t>
                      </a:r>
                      <a:r>
                        <a:rPr lang="ru-RU" sz="1100" spc="-26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входящими в</a:t>
                      </a:r>
                      <a:r>
                        <a:rPr lang="ru-RU" sz="1100" spc="-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top 1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%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WoS CC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1/0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1/0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1/0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2/</a:t>
                      </a: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2/</a:t>
                      </a: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45"/>
                        </a:lnSpc>
                      </a:pPr>
                      <a:r>
                        <a:rPr lang="ru-RU" sz="1100">
                          <a:effectLst/>
                        </a:rPr>
                        <a:t>Соответствует ИНЗ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3308740"/>
                  </a:ext>
                </a:extLst>
              </a:tr>
              <a:tr h="711236"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>
                          <a:effectLst/>
                        </a:rPr>
                        <a:t>4.7.1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r>
                        <a:rPr lang="ru-RU" sz="11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НПР,</a:t>
                      </a:r>
                      <a:r>
                        <a:rPr lang="ru-RU" sz="11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прошедших</a:t>
                      </a:r>
                      <a:r>
                        <a:rPr lang="ru-RU" sz="11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международные</a:t>
                      </a:r>
                      <a:r>
                        <a:rPr lang="ru-RU" sz="11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стажировки,</a:t>
                      </a:r>
                      <a:r>
                        <a:rPr lang="ru-RU" sz="11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чел.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1/0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1/0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2/0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ts val="1235"/>
                        </a:lnSpc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2/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5"/>
                        </a:lnSpc>
                      </a:pPr>
                      <a:r>
                        <a:rPr lang="ru-RU" sz="1100" dirty="0">
                          <a:effectLst/>
                        </a:rPr>
                        <a:t>Соответствует ИНЗ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7155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110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6EC15-83CB-CD02-6774-ED5D9EB07221}"/>
              </a:ext>
            </a:extLst>
          </p:cNvPr>
          <p:cNvSpPr txBox="1"/>
          <p:nvPr/>
        </p:nvSpPr>
        <p:spPr>
          <a:xfrm>
            <a:off x="0" y="321045"/>
            <a:ext cx="12192000" cy="6322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Будут продолжены научные исследования по следующим научным направлениям: </a:t>
            </a:r>
            <a:endParaRPr lang="ru-RU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физико-географические изыскания в бассейнах морей РФ и зарубежных стран (Франция, Испания);</a:t>
            </a:r>
            <a:endParaRPr lang="ru-RU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изучение закономерностей формирования и современного состояния естественных и антропогенных </a:t>
            </a:r>
            <a:r>
              <a:rPr lang="ru-RU" sz="2400" b="1" kern="1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аквальных</a:t>
            </a:r>
            <a:r>
              <a:rPr lang="ru-RU" sz="24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наземных ландшафтов РФ и зарубежных стран;</a:t>
            </a:r>
            <a:endParaRPr lang="ru-RU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изучение изменения климата и его влияния на функционирование водных и наземных экосистем, формирование концентраций и потоков природных и загрязняющих веществ, включая газы;</a:t>
            </a:r>
            <a:endParaRPr lang="ru-RU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развитие теории формирования изотопного и химического состава, водного и солевого баланса вод под влиянием естественных и антропогенных факторов и процессов;</a:t>
            </a:r>
            <a:endParaRPr lang="ru-RU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изучение закономерностей современного осадконакопления и его трансформации под влиянием антропогенных факторов;</a:t>
            </a:r>
            <a:endParaRPr lang="ru-RU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история и современные тенденции развития географии;</a:t>
            </a:r>
            <a:endParaRPr lang="ru-RU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устойчивое развитие территорий.</a:t>
            </a:r>
            <a:endParaRPr lang="ru-RU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1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217714"/>
            <a:ext cx="11988800" cy="6291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kern="100" dirty="0">
                <a:solidFill>
                  <a:srgbClr val="00743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Отчет о реализации программы развития кафедры физической географии, экологии и охраны природы в 2018-2023гг.</a:t>
            </a:r>
            <a:endParaRPr lang="ru-RU" sz="2800" kern="100" dirty="0">
              <a:solidFill>
                <a:srgbClr val="00743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endParaRPr lang="ru-RU" sz="2400" b="1" i="1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500" b="1" i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Кадровый состав</a:t>
            </a:r>
          </a:p>
          <a:p>
            <a:pPr indent="228600" algn="just">
              <a:spcAft>
                <a:spcPts val="0"/>
              </a:spcAft>
            </a:pP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Кафедра имеет 10,25 ставки ППС, из них: профессоров - 2, доцентов - 7, ст. преподавателей и НР по 2 ставки, 2 ставки УВП (три сотрудника), 1,2 ставки НТР (три сотрудника). </a:t>
            </a:r>
            <a:r>
              <a:rPr lang="ru-RU" sz="25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Остепененность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НПР составляет – 69,2 %. Количество человек НПР в возрасте до 39 лет – 3, в </a:t>
            </a:r>
            <a:r>
              <a:rPr lang="ru-RU" sz="25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до 39 лет с ученой степенью – 2.</a:t>
            </a:r>
            <a:endParaRPr lang="ru-RU" sz="25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500" b="1" kern="1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кафедре успешно функционирует Ведущая научная школа. Её основателем является - </a:t>
            </a:r>
            <a:r>
              <a:rPr lang="ru-RU" sz="2500" b="1" kern="1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Алекин</a:t>
            </a:r>
            <a:r>
              <a:rPr lang="ru-RU" sz="2500" b="1" kern="1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О.А. (1908-1995гг.), д.х.н., профессор, Член-</a:t>
            </a:r>
            <a:r>
              <a:rPr lang="ru-RU" sz="2500" b="1" kern="1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кор</a:t>
            </a:r>
            <a:r>
              <a:rPr lang="ru-RU" sz="2500" b="1" kern="1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РАН СССР. Лидером и руководителем «Ведущей научной школы Российской Федерации» официально признанной в качестве Ведущей научной школы России «Гидросфера и контактные зоны геосфер Земли в условиях антропогенного пресса и изменения климата» с 1996 по 2016 г. (гранты Президента РФ) является </a:t>
            </a:r>
            <a:r>
              <a:rPr lang="ru-RU" sz="2500" b="1" kern="1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д.г.н</a:t>
            </a:r>
            <a:r>
              <a:rPr lang="ru-RU" sz="2500" b="1" kern="1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b="1" kern="100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к.г</a:t>
            </a:r>
            <a:r>
              <a:rPr lang="ru-RU" sz="2500" b="1" kern="1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.-м. н., профессор Федоров Ю.А.</a:t>
            </a:r>
            <a:endParaRPr lang="ru-RU" sz="2500" kern="1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80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06778E-0B4E-0E9F-96D6-D0299CF7151E}"/>
              </a:ext>
            </a:extLst>
          </p:cNvPr>
          <p:cNvSpPr txBox="1"/>
          <p:nvPr/>
        </p:nvSpPr>
        <p:spPr>
          <a:xfrm>
            <a:off x="940869" y="-54191"/>
            <a:ext cx="9906802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7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SWOT - анализ конкурентных преимуществ и проблемных зон</a:t>
            </a:r>
            <a:endParaRPr lang="ru-RU" sz="2400" kern="100" dirty="0">
              <a:solidFill>
                <a:srgbClr val="00743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A43D4F0-B1EA-5A89-DD19-A95CB0F59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449603"/>
              </p:ext>
            </p:extLst>
          </p:nvPr>
        </p:nvGraphicFramePr>
        <p:xfrm>
          <a:off x="0" y="336063"/>
          <a:ext cx="12192001" cy="6508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269">
                  <a:extLst>
                    <a:ext uri="{9D8B030D-6E8A-4147-A177-3AD203B41FA5}">
                      <a16:colId xmlns:a16="http://schemas.microsoft.com/office/drawing/2014/main" val="1747155073"/>
                    </a:ext>
                  </a:extLst>
                </a:gridCol>
                <a:gridCol w="9567512">
                  <a:extLst>
                    <a:ext uri="{9D8B030D-6E8A-4147-A177-3AD203B41FA5}">
                      <a16:colId xmlns:a16="http://schemas.microsoft.com/office/drawing/2014/main" val="1999426582"/>
                    </a:ext>
                  </a:extLst>
                </a:gridCol>
                <a:gridCol w="1912220">
                  <a:extLst>
                    <a:ext uri="{9D8B030D-6E8A-4147-A177-3AD203B41FA5}">
                      <a16:colId xmlns:a16="http://schemas.microsoft.com/office/drawing/2014/main" val="50409038"/>
                    </a:ext>
                  </a:extLst>
                </a:gridCol>
              </a:tblGrid>
              <a:tr h="2602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700" kern="1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49" marR="2604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Сильные стороны</a:t>
                      </a:r>
                      <a:endParaRPr lang="ru-RU" sz="1700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49" marR="2604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  <a:endParaRPr lang="ru-RU" sz="1700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776220"/>
                  </a:ext>
                </a:extLst>
              </a:tr>
              <a:tr h="62018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Наука</a:t>
                      </a:r>
                      <a:endParaRPr lang="ru-RU" sz="1700" kern="1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49" marR="2604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наличие сложившейся научной школы, известных в России и за рубежом, в т.ч. научной школы по экологии водных объектов и гидрохимии, которая с 1996 г. по 2016 г. входила в число Ведущих научных школ России, удостоенных грантов Президента РФ;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наличие молодых перспективных сотрудников, в т.ч. победителей конкурсов научных работ РАН, грантов Президента РФ, Фонда Потанина и др.;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наличие научно-образовательного центра «Глобальные и региональные географо-экологические исследования и инновационные технологии», Международной (российско-французской) ассоциированной лаборатории (МАЛ) «Трансформация загрязняющих веществ в </a:t>
                      </a:r>
                      <a:r>
                        <a:rPr lang="ru-RU" sz="1700" kern="100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аквальных</a:t>
                      </a: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экосистемах и оценка их уязвимости»;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наличие грантов РФФИ, РНФ, Внутреннего гранта ЮФУ, Министерства образования и науки РФ (Ведущие исследователи, Грант Президента РФ для молодых ученых- кандидатов наук - 1);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наличие на кафедре молодых научных сотрудников -2_ аспирантов - 2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наличие докторантуры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высокая публикационная активность: опубликованы 61 статья в журналах из списка ВАК, 91 статья в изданиях WoS/</a:t>
                      </a:r>
                      <a:r>
                        <a:rPr lang="ru-RU" sz="1700" kern="100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Scopus</a:t>
                      </a: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(из них 21 в журналах 1 и 2 квартиля), 14 монографий, учебных пособий и энциклопедий и более   85 статей в сборниках тезисов научных конференций; подготовлены 2 объекта интеллектуальной собственности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тесное сотрудничество с Академией биологии и биотехнологии ЮФУ и Высшей школой бизнеса ЮФУ при реализации совместных научных исследований в рамках грантов и проектов и подготовке совместных публикаций</a:t>
                      </a:r>
                      <a:endParaRPr lang="ru-RU" sz="1700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49" marR="2604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несоответствие лабораторных площадей и учебных кабинетов, научного оборудования, в котором базируется кафедра физической географии, экологии и охраны природы, ее статусу и решаемым задачам в области образования, науки и инновационного развития</a:t>
                      </a:r>
                      <a:r>
                        <a:rPr lang="ru-RU" sz="1700" b="1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925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425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275FD09-27D0-CCB3-68E8-B500A1A8E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04040"/>
              </p:ext>
            </p:extLst>
          </p:nvPr>
        </p:nvGraphicFramePr>
        <p:xfrm>
          <a:off x="123825" y="227803"/>
          <a:ext cx="11944350" cy="6402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025">
                  <a:extLst>
                    <a:ext uri="{9D8B030D-6E8A-4147-A177-3AD203B41FA5}">
                      <a16:colId xmlns:a16="http://schemas.microsoft.com/office/drawing/2014/main" val="284852967"/>
                    </a:ext>
                  </a:extLst>
                </a:gridCol>
                <a:gridCol w="5295478">
                  <a:extLst>
                    <a:ext uri="{9D8B030D-6E8A-4147-A177-3AD203B41FA5}">
                      <a16:colId xmlns:a16="http://schemas.microsoft.com/office/drawing/2014/main" val="1296459701"/>
                    </a:ext>
                  </a:extLst>
                </a:gridCol>
                <a:gridCol w="4774847">
                  <a:extLst>
                    <a:ext uri="{9D8B030D-6E8A-4147-A177-3AD203B41FA5}">
                      <a16:colId xmlns:a16="http://schemas.microsoft.com/office/drawing/2014/main" val="2829640796"/>
                    </a:ext>
                  </a:extLst>
                </a:gridCol>
              </a:tblGrid>
              <a:tr h="3309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4" marR="5858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kern="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Сильные стороны</a:t>
                      </a:r>
                      <a:endParaRPr lang="ru-RU" sz="1700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49" marR="2604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b="1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  <a:endParaRPr lang="ru-RU" sz="1700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528595"/>
                  </a:ext>
                </a:extLst>
              </a:tr>
              <a:tr h="310667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00" dirty="0">
                          <a:solidFill>
                            <a:srgbClr val="002060"/>
                          </a:solidFill>
                          <a:effectLst/>
                        </a:rPr>
                        <a:t>Образование</a:t>
                      </a:r>
                      <a:endParaRPr lang="ru-RU" sz="18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4" marR="5858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800" kern="100">
                          <a:solidFill>
                            <a:srgbClr val="002060"/>
                          </a:solidFill>
                          <a:effectLst/>
                        </a:rPr>
                        <a:t>на кафедре реализуется подготовка кадров по направлению подготовки: бакалавриата 05.03.02 «География», и двум направлениям подготовки магистратуры 05.04.02 «География» (после получения лицензии будет произведен первый выпуск в 2023г) и 05.04.06 «Экология и природопользования»;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800" kern="100">
                          <a:solidFill>
                            <a:srgbClr val="002060"/>
                          </a:solidFill>
                          <a:effectLst/>
                        </a:rPr>
                        <a:t>аспирантура – Науки о Земле и окружающей среде («Физическая география и биогеография, география почв и геохимия ландшафтов» и «Геоэкология»)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800" kern="100">
                          <a:solidFill>
                            <a:srgbClr val="002060"/>
                          </a:solidFill>
                          <a:effectLst/>
                        </a:rPr>
                        <a:t>наличие трех студенческих научных обществ «Физическая география, экология и основы природопользования», «Комфортная окружающая среда», «GEO»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800" kern="100">
                          <a:solidFill>
                            <a:srgbClr val="002060"/>
                          </a:solidFill>
                          <a:effectLst/>
                        </a:rPr>
                        <a:t>публикация учебников, учебных и учебно-методических пособий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800" kern="100">
                          <a:solidFill>
                            <a:srgbClr val="002060"/>
                          </a:solidFill>
                          <a:effectLst/>
                        </a:rPr>
                        <a:t>Наличие договоров с работодателями</a:t>
                      </a:r>
                      <a:endParaRPr lang="ru-RU" sz="1800" kern="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endParaRPr lang="ru-RU" sz="18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4" marR="5858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rgbClr val="002060"/>
                          </a:solidFill>
                          <a:effectLst/>
                        </a:rPr>
                        <a:t>- </a:t>
                      </a:r>
                      <a:r>
                        <a:rPr lang="ru-RU" sz="18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Недостаточное число сотрудников с высоким уровнем компетенций в области межкультурных коммуникаций, владения иностранными языками, современными информационными технологиями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 отсутствие сертифицированных международных образовательных программ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540385" algn="l"/>
                        </a:tabLst>
                      </a:pPr>
                      <a:r>
                        <a:rPr lang="ru-RU" sz="18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существует проблема с недостаточным количеством договоров о целевом обучении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8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4" marR="5858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03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483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002FF02-60A7-3805-9317-8C116F606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95734"/>
              </p:ext>
            </p:extLst>
          </p:nvPr>
        </p:nvGraphicFramePr>
        <p:xfrm>
          <a:off x="115503" y="227805"/>
          <a:ext cx="11952672" cy="6551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2347">
                  <a:extLst>
                    <a:ext uri="{9D8B030D-6E8A-4147-A177-3AD203B41FA5}">
                      <a16:colId xmlns:a16="http://schemas.microsoft.com/office/drawing/2014/main" val="284852967"/>
                    </a:ext>
                  </a:extLst>
                </a:gridCol>
                <a:gridCol w="5295478">
                  <a:extLst>
                    <a:ext uri="{9D8B030D-6E8A-4147-A177-3AD203B41FA5}">
                      <a16:colId xmlns:a16="http://schemas.microsoft.com/office/drawing/2014/main" val="1296459701"/>
                    </a:ext>
                  </a:extLst>
                </a:gridCol>
                <a:gridCol w="4774847">
                  <a:extLst>
                    <a:ext uri="{9D8B030D-6E8A-4147-A177-3AD203B41FA5}">
                      <a16:colId xmlns:a16="http://schemas.microsoft.com/office/drawing/2014/main" val="2829640796"/>
                    </a:ext>
                  </a:extLst>
                </a:gridCol>
              </a:tblGrid>
              <a:tr h="3041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84" marR="5858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Сильные стороны</a:t>
                      </a:r>
                      <a:endParaRPr lang="ru-RU" sz="2000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049" marR="2604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  <a:endParaRPr lang="ru-RU" sz="2000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528595"/>
                  </a:ext>
                </a:extLst>
              </a:tr>
              <a:tr h="33101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Кадры </a:t>
                      </a:r>
                      <a:endParaRPr lang="ru-RU" sz="2000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высококвалифицированный кадровый состав, включающий 2 докторов наук, 8 кандидатов наук, 3 молодых ученых в возрасте до 39 лет;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молодых перспективных сотрудников, в т.ч. победителей конкурсов научных работ РАН, грантов Президента РФ, Фонда Потанина и др.;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рейтинг в расчете на количество ставок 88 баллов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20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несбалансированность возрастного состава сотрудников, небольшая численность опытных сотрудников среднего возраста (45 – 59 лет);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20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снижение на кафедре количества ставок ППС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03990"/>
                  </a:ext>
                </a:extLst>
              </a:tr>
              <a:tr h="27896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Инновация</a:t>
                      </a:r>
                      <a:endParaRPr lang="ru-RU" sz="2000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кафедре ведется экспертная деятельность по линии РФФИ, РНФ, Минобрнауки РФ, РИНКЦЭ, РАН;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активная комплексная научная работа коллектива по грантам РФФИ, РНФ, Минобрнауки, Внутренних грантов ЮФУ в рамках реализации Приоритета 2030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смена условий реализации исследований по ходу выполнения проектов осложняет их продолжение и может сделать невозможным их выстраивание на долгосрочную перспективу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3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092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3BD6E01-7E3D-41B8-7FCB-2BF8CCED3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697955"/>
              </p:ext>
            </p:extLst>
          </p:nvPr>
        </p:nvGraphicFramePr>
        <p:xfrm>
          <a:off x="0" y="0"/>
          <a:ext cx="12192000" cy="6882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278">
                  <a:extLst>
                    <a:ext uri="{9D8B030D-6E8A-4147-A177-3AD203B41FA5}">
                      <a16:colId xmlns:a16="http://schemas.microsoft.com/office/drawing/2014/main" val="2117931032"/>
                    </a:ext>
                  </a:extLst>
                </a:gridCol>
                <a:gridCol w="6439301">
                  <a:extLst>
                    <a:ext uri="{9D8B030D-6E8A-4147-A177-3AD203B41FA5}">
                      <a16:colId xmlns:a16="http://schemas.microsoft.com/office/drawing/2014/main" val="2822077856"/>
                    </a:ext>
                  </a:extLst>
                </a:gridCol>
                <a:gridCol w="4732421">
                  <a:extLst>
                    <a:ext uri="{9D8B030D-6E8A-4147-A177-3AD203B41FA5}">
                      <a16:colId xmlns:a16="http://schemas.microsoft.com/office/drawing/2014/main" val="2808486866"/>
                    </a:ext>
                  </a:extLst>
                </a:gridCol>
              </a:tblGrid>
              <a:tr h="266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kern="1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750" kern="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4" marR="382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kern="100" dirty="0">
                          <a:solidFill>
                            <a:srgbClr val="002060"/>
                          </a:solidFill>
                          <a:effectLst/>
                        </a:rPr>
                        <a:t>Возможности </a:t>
                      </a:r>
                      <a:endParaRPr lang="ru-RU" sz="175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4" marR="382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kern="100" dirty="0">
                          <a:solidFill>
                            <a:srgbClr val="002060"/>
                          </a:solidFill>
                          <a:effectLst/>
                        </a:rPr>
                        <a:t>Риски </a:t>
                      </a:r>
                      <a:endParaRPr lang="ru-RU" sz="175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4" marR="382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60878"/>
                  </a:ext>
                </a:extLst>
              </a:tr>
              <a:tr h="8253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kern="100">
                          <a:solidFill>
                            <a:srgbClr val="002060"/>
                          </a:solidFill>
                          <a:effectLst/>
                        </a:rPr>
                        <a:t>Наука</a:t>
                      </a:r>
                      <a:endParaRPr lang="ru-RU" sz="1750" kern="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4" marR="382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kern="100" dirty="0">
                          <a:solidFill>
                            <a:srgbClr val="002060"/>
                          </a:solidFill>
                          <a:effectLst/>
                        </a:rPr>
                        <a:t>- дальнейшее развитие взаимодействия с российскими и зарубежными образовательными и научными учреждениями</a:t>
                      </a:r>
                      <a:endParaRPr lang="ru-RU" sz="175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4" marR="382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 непростая геополитическая ситуация, осложняющие реализацию международных программ</a:t>
                      </a:r>
                      <a:endParaRPr lang="ru-RU" sz="1750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4" marR="382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50619"/>
                  </a:ext>
                </a:extLst>
              </a:tr>
              <a:tr h="5765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kern="100">
                          <a:solidFill>
                            <a:srgbClr val="002060"/>
                          </a:solidFill>
                          <a:effectLst/>
                        </a:rPr>
                        <a:t>Образование</a:t>
                      </a:r>
                      <a:endParaRPr lang="ru-RU" sz="1750" kern="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4" marR="382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750" kern="100">
                          <a:solidFill>
                            <a:srgbClr val="002060"/>
                          </a:solidFill>
                          <a:effectLst/>
                        </a:rPr>
                        <a:t>активизация работы с Министерством общего и профессионального образования Ростовской области, школами, школьными учителями для привлечения абитуриентов;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750" kern="100">
                          <a:solidFill>
                            <a:srgbClr val="002060"/>
                          </a:solidFill>
                          <a:effectLst/>
                        </a:rPr>
                        <a:t>укрепление сотрудничества с потенциальными работодателями выпускников: проектно-изыскательскими организациями, государственными структурами, производственными организациями, работающими в сфере географии, ландшафтоведения, природопользования, мониторинга и охраны окружающей среды, с образовательными учреждениями для организации производственных практик, выявления их требований к компетенциям выпускников и содействия трудоустройству последних;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750" kern="100">
                          <a:solidFill>
                            <a:srgbClr val="002060"/>
                          </a:solidFill>
                          <a:effectLst/>
                        </a:rPr>
                        <a:t>активизация международного сотрудничества, реализация договора о сотрудничестве с Университетом Нанта (Франция) и Кадиса (Испания), налаживание связей с университетом г. Ольгин (Куба), привлечение иностранных студентов и аспирантов для обучения и прохождения стажировок</a:t>
                      </a:r>
                      <a:endParaRPr lang="ru-RU" sz="1750" kern="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4" marR="382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75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снижение уровня подготовки школьников по географии в связи с дефицитом квалифицированных учителей географии в школах региона и, соответственно, снижение численности потенциальных абитуриентов, сдавших экзамены на необходимый для поступления уровень;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75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снижение количества абитуриентов, сдающих ЕГЭ по географии и имеющих возможность поступать в Институт наук о Земле;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75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отсутствие мотивации в сотрудничестве со стороны государственных и коммерческих организаций;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75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более низкий уровень абитуриентов, поступающих из других вузов на магистерские программы по сравнению с выпускниками бакалавриата  ЮФУ.</a:t>
                      </a:r>
                      <a:endParaRPr lang="ru-RU" sz="1750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4" marR="382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3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866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F625905-04BE-2286-2EBB-FD3773805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967887"/>
              </p:ext>
            </p:extLst>
          </p:nvPr>
        </p:nvGraphicFramePr>
        <p:xfrm>
          <a:off x="0" y="856648"/>
          <a:ext cx="12192000" cy="5101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2882">
                  <a:extLst>
                    <a:ext uri="{9D8B030D-6E8A-4147-A177-3AD203B41FA5}">
                      <a16:colId xmlns:a16="http://schemas.microsoft.com/office/drawing/2014/main" val="1786286590"/>
                    </a:ext>
                  </a:extLst>
                </a:gridCol>
                <a:gridCol w="5405271">
                  <a:extLst>
                    <a:ext uri="{9D8B030D-6E8A-4147-A177-3AD203B41FA5}">
                      <a16:colId xmlns:a16="http://schemas.microsoft.com/office/drawing/2014/main" val="4151729866"/>
                    </a:ext>
                  </a:extLst>
                </a:gridCol>
                <a:gridCol w="4873847">
                  <a:extLst>
                    <a:ext uri="{9D8B030D-6E8A-4147-A177-3AD203B41FA5}">
                      <a16:colId xmlns:a16="http://schemas.microsoft.com/office/drawing/2014/main" val="3646870671"/>
                    </a:ext>
                  </a:extLst>
                </a:gridCol>
              </a:tblGrid>
              <a:tr h="3052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kern="100" dirty="0">
                          <a:solidFill>
                            <a:srgbClr val="002060"/>
                          </a:solidFill>
                          <a:effectLst/>
                        </a:rPr>
                        <a:t>Возможности </a:t>
                      </a:r>
                      <a:endParaRPr lang="ru-RU" sz="175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4" marR="382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kern="100" dirty="0">
                          <a:solidFill>
                            <a:srgbClr val="002060"/>
                          </a:solidFill>
                          <a:effectLst/>
                        </a:rPr>
                        <a:t>Риски </a:t>
                      </a:r>
                      <a:endParaRPr lang="ru-RU" sz="175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4" marR="3822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900867"/>
                  </a:ext>
                </a:extLst>
              </a:tr>
              <a:tr h="16759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rgbClr val="002060"/>
                          </a:solidFill>
                          <a:effectLst/>
                        </a:rPr>
                        <a:t>Кадры </a:t>
                      </a:r>
                      <a:endParaRPr lang="ru-RU" sz="18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800" b="0" kern="100" dirty="0">
                          <a:solidFill>
                            <a:srgbClr val="002060"/>
                          </a:solidFill>
                          <a:effectLst/>
                        </a:rPr>
                        <a:t>активизация участия сотрудников кафедры в конкурсах грантов, федеральных целевых программах.</a:t>
                      </a:r>
                      <a:endParaRPr lang="ru-RU" sz="1800" b="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1800" b="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сокращение набора и, как следствие, количества обучаемых студентов в магистратуру в 2023г, в т.ч. на внебюджетной основе; как следствие, сокращение численности ППС и УВП</a:t>
                      </a:r>
                    </a:p>
                    <a:p>
                      <a:pPr marL="29337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b="0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964286"/>
                  </a:ext>
                </a:extLst>
              </a:tr>
              <a:tr h="29469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solidFill>
                            <a:srgbClr val="002060"/>
                          </a:solidFill>
                          <a:effectLst/>
                        </a:rPr>
                        <a:t>Инновация</a:t>
                      </a:r>
                      <a:endParaRPr lang="ru-RU" sz="1800" kern="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rgbClr val="002060"/>
                          </a:solidFill>
                          <a:effectLst/>
                        </a:rPr>
                        <a:t>Активное включение в научную и образовательную деятельность в рамках существующих стратегических программ развития науки и образования </a:t>
                      </a:r>
                      <a:endParaRPr lang="ru-RU" sz="18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Современные существенные, не всегда хорошо продуманные, трансформации системы высшего образования, планируемый выход из Болонской системы, изменения в основополагающих документах образовательной системы могут принципиально поменять условия взаимодействия с основными стратегическими партнерами</a:t>
                      </a:r>
                      <a:endParaRPr lang="ru-RU" sz="1800" kern="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359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032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46C4E-C734-CE7C-F78C-B813E5CA7193}"/>
              </a:ext>
            </a:extLst>
          </p:cNvPr>
          <p:cNvSpPr txBox="1"/>
          <p:nvPr/>
        </p:nvSpPr>
        <p:spPr>
          <a:xfrm>
            <a:off x="0" y="273264"/>
            <a:ext cx="12118206" cy="6311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50" b="1" kern="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Взаимосвязь программы развития кафедры физической географии, экологии и охраны природы с программой развития Института наук о Земле и программой развития Университета и/или Программой стратегического академического лидерства Университета.</a:t>
            </a:r>
            <a:endParaRPr lang="ru-RU" sz="2250" kern="1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5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Программа развития кафедры согласована с Дорожной картой реализации программы развития Института наук о Земле на 2022 – 2027 гг., которая разработана с учетом основных направлений развития и целевых показателей ПСАЛ «Приоритет 2030» ЮФУ. Ключевые научно-исследовательские направления и научные школы, сложившиеся в институте, в наибольшей степени соответствуют стратегическому направлению развития научных исследований в ЮФУ: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5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250" kern="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«Агроклиматология и управление почвенными ресурсами» </a:t>
            </a:r>
            <a:r>
              <a:rPr lang="ru-RU" sz="225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(в части технологий мониторинга и управления </a:t>
            </a:r>
            <a:r>
              <a:rPr lang="ru-RU" sz="2250" kern="1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аквальными</a:t>
            </a:r>
            <a:r>
              <a:rPr lang="ru-RU" sz="225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наземными ландшафтами);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5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Происходит расширение участия коллектива института в формировании портфеля исследовательских проектов этих стратегических направлений, а также участие в институциональных программах проектов «Наука и инновации» (проекты «Развитие программы </a:t>
            </a:r>
            <a:r>
              <a:rPr lang="ru-RU" sz="2250" kern="1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постдоков</a:t>
            </a:r>
            <a:r>
              <a:rPr lang="ru-RU" sz="225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ЮФУ», «Аспирант – научный руководитель», «Лаборатории молодых ученых» и др.), «Образование» (проекты «Цифровая кафедра», «Школа молодого преподавателя ЮФУ» и др.), в рамках программы стратегического академического лидерства «Приоритет-2030». </a:t>
            </a:r>
            <a:r>
              <a:rPr lang="ru-RU" sz="225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5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83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3488A2-4990-B827-BD20-050F89CBCB30}"/>
              </a:ext>
            </a:extLst>
          </p:cNvPr>
          <p:cNvSpPr txBox="1"/>
          <p:nvPr/>
        </p:nvSpPr>
        <p:spPr>
          <a:xfrm>
            <a:off x="0" y="427794"/>
            <a:ext cx="12192000" cy="4816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Миссия кафедры </a:t>
            </a:r>
            <a:r>
              <a:rPr lang="ru-RU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физической географии, экологии и охраны природы заключается в формировании представлений о географической оболочке Земли; природных и антропогенных факторах и процессах; физико-географических и экологических проблемах на глобальном, региональном и локальном уровне; методах мониторинга и  оценки качества  экосистем, как инструментов необходимых при разработке схем  охраны и управления наземными и </a:t>
            </a:r>
            <a:r>
              <a:rPr lang="ru-RU" sz="2400" kern="1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аквальными</a:t>
            </a:r>
            <a:r>
              <a:rPr lang="ru-RU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ландшафтами; развитии представлений об  особенностях  функционирования наземных и </a:t>
            </a:r>
            <a:r>
              <a:rPr lang="ru-RU" sz="2400" kern="1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аквальных</a:t>
            </a:r>
            <a:r>
              <a:rPr lang="ru-RU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ландшафтов; формировании  представлений об основных методах и инструментах управления наземными и </a:t>
            </a:r>
            <a:r>
              <a:rPr lang="ru-RU" sz="2400" kern="1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аквальными</a:t>
            </a:r>
            <a:r>
              <a:rPr lang="ru-RU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ландшафтами. Реализация данной миссии обеспечивается научными исследованиями мирового уровня, а по некоторым позициям его превышающим, прикладным, воспитательным и интеллектуальным потенциалом профессорско-преподавательского состава, научных сотрудников, а также аспирантов кафедры.</a:t>
            </a:r>
          </a:p>
        </p:txBody>
      </p:sp>
    </p:spTree>
    <p:extLst>
      <p:ext uri="{BB962C8B-B14F-4D97-AF65-F5344CB8AC3E}">
        <p14:creationId xmlns:p14="http://schemas.microsoft.com/office/powerpoint/2010/main" val="169435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059B52-6A71-2DC5-EE4A-EAC2662F09E5}"/>
              </a:ext>
            </a:extLst>
          </p:cNvPr>
          <p:cNvSpPr txBox="1"/>
          <p:nvPr/>
        </p:nvSpPr>
        <p:spPr>
          <a:xfrm>
            <a:off x="0" y="1"/>
            <a:ext cx="12192000" cy="6578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00743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Основные задачи  и программа мероприятий </a:t>
            </a:r>
            <a:endParaRPr lang="ru-RU" sz="2800" kern="100" dirty="0">
              <a:solidFill>
                <a:srgbClr val="00743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Задача 1</a:t>
            </a:r>
            <a:r>
              <a:rPr lang="ru-RU" sz="28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Совершенствование учебного процесса по основным профессиональным образовательным программам бакалавриата и магистратуры, реализуемых на кафедре, разработка новых дисциплин.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kern="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Способы достижения:</a:t>
            </a:r>
            <a:endParaRPr lang="ru-RU" sz="2800" kern="1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путем повышения доли преподавателей, владеющих иностранным языком на уровне, достаточном для разработки новых дисциплин на иностранных языках;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посредством повышения профессиональной компетенции преподавателей путем прохождения курсов повышения профессиональной квалификации, стажировок, участия в мероприятиях по обмену опытом;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внедрение новых дисциплин, в т.ч. связанных с аэрокосмическими технологиями.</a:t>
            </a:r>
          </a:p>
        </p:txBody>
      </p:sp>
    </p:spTree>
    <p:extLst>
      <p:ext uri="{BB962C8B-B14F-4D97-AF65-F5344CB8AC3E}">
        <p14:creationId xmlns:p14="http://schemas.microsoft.com/office/powerpoint/2010/main" val="4209328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34F33E-4B5D-0643-F23C-3410A87E5A77}"/>
              </a:ext>
            </a:extLst>
          </p:cNvPr>
          <p:cNvSpPr txBox="1"/>
          <p:nvPr/>
        </p:nvSpPr>
        <p:spPr>
          <a:xfrm>
            <a:off x="0" y="0"/>
            <a:ext cx="12192000" cy="6748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kern="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Задача 2</a:t>
            </a:r>
            <a:r>
              <a:rPr lang="ru-RU" sz="22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Развитие фундаментальных исследований мирового уровня в области физической географии, экологии, охраны природы, изучения природных и антропогенных наземных и </a:t>
            </a:r>
            <a:r>
              <a:rPr lang="ru-RU" sz="2200" kern="1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аквальных</a:t>
            </a:r>
            <a:r>
              <a:rPr lang="ru-RU" sz="22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ландшафтов, условий и факторов их формирования, развития, трансформации и управления, геохимии окружающей среды.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200" b="1" kern="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Способы достижения:</a:t>
            </a:r>
            <a:endParaRPr lang="ru-RU" sz="2200" kern="1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дальнейшее развитие научных направлений деятельности кафедры в том числе с привлечением возможностей научно-образовательного центра, международной научной российско-французской ассоциированной лаборатории, лабораторий и центров коллективного пользования Института наук о Земле, а также при тесном сотрудничестве с подразделениями Института биологии и биотехнологии ЮФУ, Высшей школы бизнеса ЮФУ и другими подразделениями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укрепление научных связей с научно-образовательными учреждениями России и мира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дальнейшее повышение публикационной активности сотрудников и обучающихся в высокорейтинговых изданиях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и проведение традиционной международной научно-практической конференции «Экологические проблемы. Взгляд в будущее», которая будет способствовать обмену опытом в научных исследованиях, повышению интереса к научным исследованиям у молодых ученых, обучающихся </a:t>
            </a:r>
          </a:p>
        </p:txBody>
      </p:sp>
    </p:spTree>
    <p:extLst>
      <p:ext uri="{BB962C8B-B14F-4D97-AF65-F5344CB8AC3E}">
        <p14:creationId xmlns:p14="http://schemas.microsoft.com/office/powerpoint/2010/main" val="3326782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3B1567-5A4D-7711-C265-87FF77FFD702}"/>
              </a:ext>
            </a:extLst>
          </p:cNvPr>
          <p:cNvSpPr txBox="1"/>
          <p:nvPr/>
        </p:nvSpPr>
        <p:spPr>
          <a:xfrm>
            <a:off x="0" y="0"/>
            <a:ext cx="12192000" cy="641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Задача 3</a:t>
            </a:r>
            <a:r>
              <a:rPr lang="ru-RU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Развитие инновационных научных и образовательных проектов совместно с профильными организациями и учреждениями, в том числе зарубежными, в соответствии укрупненным группам научного поиска ЮФУ, политике университета по основным направлениям деятельности программы «Приоритет-2030».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Способы достижения:</a:t>
            </a:r>
            <a:endParaRPr lang="ru-RU" sz="2400" kern="1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дальнейшая активная работа в области науки и образования в рамках действующих стратегических программ развития науки и образования в Российской Федерации, Южном федеральном университете, Институте наук о Земле;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научный и образовательный </a:t>
            </a:r>
            <a:r>
              <a:rPr lang="ru-RU" sz="2400" kern="1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форсайт</a:t>
            </a:r>
            <a:r>
              <a:rPr lang="ru-RU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ориентированный на перспективные инновационные идеи с участием Институтом океанологии РАН, Институтом водных проблем РАН, Гидрохимическим институтом, Министерством природных ресурсов и экологии Ростовской области;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усиление и совершенствование лабораторной базы Центра коллективного пользования </a:t>
            </a:r>
            <a:r>
              <a:rPr lang="ru-RU" sz="2400" kern="1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ИНоЗ</a:t>
            </a:r>
            <a:r>
              <a:rPr lang="ru-RU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 счет привлеченных средств в рамках научно-исследовательских и хоздоговорных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132159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2">
            <a:extLst>
              <a:ext uri="{FF2B5EF4-FFF2-40B4-BE49-F238E27FC236}">
                <a16:creationId xmlns:a16="http://schemas.microsoft.com/office/drawing/2014/main" id="{12EF564B-E9F1-99F4-6B92-F8CFAA90D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150" y="190627"/>
            <a:ext cx="4490645" cy="646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image1">
            <a:extLst>
              <a:ext uri="{FF2B5EF4-FFF2-40B4-BE49-F238E27FC236}">
                <a16:creationId xmlns:a16="http://schemas.microsoft.com/office/drawing/2014/main" id="{5CA05FDC-9400-9E88-A006-7075BD1E6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2085" y="190627"/>
            <a:ext cx="4490645" cy="647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44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625434-6BDD-E549-9256-C5E1A5606FF4}"/>
              </a:ext>
            </a:extLst>
          </p:cNvPr>
          <p:cNvSpPr txBox="1"/>
          <p:nvPr/>
        </p:nvSpPr>
        <p:spPr>
          <a:xfrm>
            <a:off x="0" y="713867"/>
            <a:ext cx="12192000" cy="5037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Задача 4</a:t>
            </a:r>
            <a:r>
              <a:rPr lang="ru-RU" sz="2400" kern="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Развитие кадрового состава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Способы достижения:</a:t>
            </a:r>
            <a:endParaRPr lang="ru-RU" sz="2400" kern="1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дальнейшее повышение профессионального уровня профессорско-преподавательского состава кафедры, стимулирование защит кандидатских и докторских диссертаций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содействие закреплению на кафедре талантливой молодежи при сохранении в ее составе наиболее опытных возрастных сотрудников, которые вносят неоценимый вклад в развитие научного и образовательного потенциала коллектива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содействие участию сотрудников кафедры в грантовой научной и образовательной деятельности, конкурсах, экспертной деятельности разного уровня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25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E75AA9-A598-A7D8-5E34-D3352A29AFA3}"/>
              </a:ext>
            </a:extLst>
          </p:cNvPr>
          <p:cNvSpPr txBox="1"/>
          <p:nvPr/>
        </p:nvSpPr>
        <p:spPr>
          <a:xfrm>
            <a:off x="0" y="0"/>
            <a:ext cx="12192000" cy="6720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Задача 5</a:t>
            </a:r>
            <a:r>
              <a:rPr lang="ru-RU" sz="2400" kern="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Организация научной и воспитательной работы со студентами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kern="100" dirty="0">
                <a:solidFill>
                  <a:schemeClr val="accent6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Способы достижения:</a:t>
            </a:r>
            <a:endParaRPr lang="ru-RU" sz="2400" kern="1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дальнейшая поддержка деятельности трех студенческих научных обществ кафедры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продолжение деятельности по привлечению студентов к участию в конкурсах, научно-образовательных программах университетского, регионального, всероссийского и международного уровней, программах развития профессиональных компетенций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содействие участию студентов в профильных олимпиадах, дополнительных образовательных программах, мероприятиях, способствующих повышению их конкурентоспособности на рынке труда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содействие участию студентов в программах академической мобильности, в том числе по возможности международного обмена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содействие участию студентов в мероприятиях, направленных на историко-культурное, духовно-нравственное, патриотическое воспитание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содействие участию студентов в мероприятиях трудового, спортивного характера, различных форм организации досуга   </a:t>
            </a:r>
          </a:p>
        </p:txBody>
      </p:sp>
    </p:spTree>
    <p:extLst>
      <p:ext uri="{BB962C8B-B14F-4D97-AF65-F5344CB8AC3E}">
        <p14:creationId xmlns:p14="http://schemas.microsoft.com/office/powerpoint/2010/main" val="771430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C59D79-6FE6-345A-B048-FBBDE610F8F6}"/>
              </a:ext>
            </a:extLst>
          </p:cNvPr>
          <p:cNvSpPr txBox="1"/>
          <p:nvPr/>
        </p:nvSpPr>
        <p:spPr>
          <a:xfrm>
            <a:off x="0" y="1203158"/>
            <a:ext cx="12192000" cy="3145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Финансирование: </a:t>
            </a:r>
            <a:endParaRPr lang="ru-RU" sz="28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–"/>
            </a:pPr>
            <a:r>
              <a:rPr lang="ru-RU" sz="28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Средства Южного федерального университета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–"/>
            </a:pPr>
            <a:r>
              <a:rPr lang="ru-RU" sz="28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Средства грантовой деятельности (Минобрнауки РФ, РНФ, РФФИ, ФЦП, Президента РФ и др.)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–"/>
            </a:pPr>
            <a:r>
              <a:rPr lang="ru-RU" sz="28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Платные образовательные услуги дополнительных образовательных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2473026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371" y="2481943"/>
            <a:ext cx="10338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>
                <a:solidFill>
                  <a:srgbClr val="007434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4837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598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Учебная работа кафедры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образовательной деятельности кафедры: 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бакалавриат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по направлению 05.03.02 «География»; 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магистратура по направлению 05.04.02 «География» (программы: «Ландшафты: управление и мониторинг с использованием аэрокосмических и ГИС-технологий», «Управление, мониторинг ландшафтов и геологической среды с использованием ГИС и инструментальных методов» совместная с направлением подготовки 05.04.01 «Геология»); 05.04.06 «Экология и природопользование» (программа «Экологический мониторинг и охрана природы») 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аспирантура по направлению «Науки о Земле и окружающей среде» («Физическая география и биогеография, география почв и геохимия ландшафтов», «Геоэкология»)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реализуются программы ДПО – профессиональной переподготовки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«Преподаватель» (образование в области наук о Земле) (1400 ч) и повышения квалификации: «Подготовка лиц на право работы с опасными отходами 1–4 классов» (72, 112 ч); «Экологическая безопасность при работах с опасными отходами» (112 ч).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3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97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работа со школьниками: организация Всероссийских, региональных, университетских и </a:t>
            </a:r>
            <a:r>
              <a:rPr lang="ru-RU" sz="21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ИноЗ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Олимпиад по географии, ДАНЮИ им. Ю.А. Жданова, Международной просветительской акции «Географический диктант», Всероссийского Экологического диктанта и многих других мероприятий</a:t>
            </a:r>
            <a:endParaRPr lang="ru-RU" sz="21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на кафедре обучается 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140 студентов, из них до 30% - из стран ближнего и дальнего зарубежья, 2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аспиранта. Соотношение преподавателей и студентов - 1:13. Сотрудники участвуют в реализации учебного процесса по направлениям, реализуемым на других кафедрах </a:t>
            </a:r>
            <a:r>
              <a:rPr lang="ru-RU" sz="21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ИноЗ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«Экология и природопользование», «Педагогическое образование». 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Нагрузка в 1С, откорректированная на январь 2023г. составляет 7604,3 часа, средняя нагрузка с учетом почасовиков – 756,6. Средний возраст сотрудников – 47 лет. Средний рейтинг НПР за 2021г. – 88 баллов.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На кафедре успешно осуществляется </a:t>
            </a:r>
            <a:r>
              <a:rPr lang="ru-RU" sz="21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работа, благодаря чему заполняются бюджетные места и есть коммерческий набор на образовательные программы. За отчетный период была получена лицензия на осуществление обучения в магистратуре по направлению 05.04.02 «География» (впервые в истории университета), в 2023г будет произведен первый выпуск</a:t>
            </a:r>
            <a:endParaRPr lang="ru-RU" sz="21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Осуществлялось тесное взаимодействие с работодателями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Сотрудники, владеющие английским языком на уровне не ниже </a:t>
            </a:r>
            <a:r>
              <a:rPr lang="ru-RU" sz="21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upper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intermediate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(B2), подтвержденном сертификатами – 4, испанским языком -1; французским языком – 1; Член Президиума УМО по Географии по классическому университетскому образованию (МГУ, г. Москва) -1.</a:t>
            </a:r>
            <a:endParaRPr lang="ru-RU" sz="21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3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198"/>
            <a:ext cx="12192000" cy="6628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Кафедра несет большую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общественно-административную нагрузку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поскольку в её состав входят 2 заместителя директора, секретарь УС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ИНоЗ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координатор по вопросам Международного сотрудничества Института, также входил председатель учебно-методического совета (до ноября 2020 г.).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Федоров Ю.А. является председателем, а Назаренко О.В.- секретарем и членом ЭС по «Наукам о Земле, морским наукам и экологии» ЮФУ, а Михайленко А.В. - секретарем комитета по естественному и математическому направлению науки и образования ЮФУ. Федоров Ю.А. - член Аттестационной комиссии ЮФУ по присуждению кандидатских и докторских диссертаций, член комитета по естественному и математическому направлению науки и образования при УС ЮФУ; член конкурсной комиссии по отбору претендентов в аспирантуру и докторантуру ЮФУ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2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0" y="0"/>
            <a:ext cx="12192000" cy="748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300" b="1" i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Научная деятельность кафедры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300" b="1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научные направления - 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представлений о географической оболочке Земли; природных и антропогенных факторах и процессах; физико-географических и экологических проблемах на глобальном, региональном и локальном уровне; методах мониторинга и оценки качества экосистем, как инструментов необходимых при разработке схем охраны и управления наземными и </a:t>
            </a:r>
            <a:r>
              <a:rPr lang="ru-RU" sz="23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аквальными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ландшафтами.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Коллектив кафедры за отчетный период участвовал в реализации 11 грантов: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РНФ №717-17-01229;  РФФИ № 19-05-00770;  РФФИ №19-05-5009; Инициативный научный проект (Внутренний грант ЮФУ 5.5795.2017/8.9, № заявки 5.5795.2017/БЧ); Государственная поддержка в рамках реализации базовой части государственного задания в сфере научной деятельности, 5.5791.2017/6.7, мероприятие «Организация научных исследований»; РНФ № 22-27-00671; Программа стратегического академического лидерства ЮФУ «Приоритет 2030» Проект № СП03/S4_0708Приоритет_04; РНФ №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07-705 07-208;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 РФФИ № 15-05-976; Грант Президента Российской Федерации для государственной поддержки молодых российских ученых № МК-1862.2020.5; Проект№ 01201363186 и ГЗ ЮФУ Министерства науки и высшего образования РФ. 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</a:rPr>
              <a:t>Объем финансирования НИР за период 2018-2023гг по грантам кафедры составил 51,9 </a:t>
            </a:r>
            <a:r>
              <a:rPr lang="ru-RU" sz="2300" b="1" dirty="0" err="1">
                <a:solidFill>
                  <a:schemeClr val="accent5">
                    <a:lumMod val="50000"/>
                  </a:schemeClr>
                </a:solidFill>
              </a:rPr>
              <a:t>млн.р</a:t>
            </a:r>
            <a:r>
              <a:rPr lang="ru-RU" sz="23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300" b="1" dirty="0">
              <a:solidFill>
                <a:schemeClr val="accent5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5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7D9AD-9BBD-4671-0522-0E0098FDB348}"/>
              </a:ext>
            </a:extLst>
          </p:cNvPr>
          <p:cNvSpPr txBox="1">
            <a:spLocks/>
          </p:cNvSpPr>
          <p:nvPr/>
        </p:nvSpPr>
        <p:spPr>
          <a:xfrm>
            <a:off x="2229539" y="12192"/>
            <a:ext cx="7754216" cy="547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dirty="0">
                <a:solidFill>
                  <a:srgbClr val="002060"/>
                </a:solidFill>
                <a:latin typeface="+mn-lt"/>
              </a:rPr>
              <a:t>География исследований ВНШ</a:t>
            </a:r>
          </a:p>
        </p:txBody>
      </p:sp>
      <p:pic>
        <p:nvPicPr>
          <p:cNvPr id="3" name="Содержимое 3" descr="КАРТА.jpg">
            <a:extLst>
              <a:ext uri="{FF2B5EF4-FFF2-40B4-BE49-F238E27FC236}">
                <a16:creationId xmlns:a16="http://schemas.microsoft.com/office/drawing/2014/main" id="{E8A6D24D-AB9D-B51E-E615-8FBB00921A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674" y="554941"/>
            <a:ext cx="7940828" cy="629086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1" descr="D:\Le fote\Pictures\Нант фото\14-15\Фото Франция ноябрь 2014\DSCF2031.JPG">
            <a:extLst>
              <a:ext uri="{FF2B5EF4-FFF2-40B4-BE49-F238E27FC236}">
                <a16:creationId xmlns:a16="http://schemas.microsoft.com/office/drawing/2014/main" id="{80E4DD5A-580E-D195-FF73-47084BBAF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8098" y="611341"/>
            <a:ext cx="2691972" cy="23515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Picture 1" descr="F:\DSC02383.JPG">
            <a:extLst>
              <a:ext uri="{FF2B5EF4-FFF2-40B4-BE49-F238E27FC236}">
                <a16:creationId xmlns:a16="http://schemas.microsoft.com/office/drawing/2014/main" id="{9DDA979B-A702-BD75-B2B1-E109D246F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5830" t="7089" r="4418" b="7843"/>
          <a:stretch>
            <a:fillRect/>
          </a:stretch>
        </p:blipFill>
        <p:spPr bwMode="auto">
          <a:xfrm>
            <a:off x="8806960" y="2962874"/>
            <a:ext cx="2691972" cy="21463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6" name="Picture 2" descr="F:\SWScan00056.tif">
            <a:extLst>
              <a:ext uri="{FF2B5EF4-FFF2-40B4-BE49-F238E27FC236}">
                <a16:creationId xmlns:a16="http://schemas.microsoft.com/office/drawing/2014/main" id="{404FDB61-CC90-1482-34DF-80690A3DA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38345" t="53642" r="942" b="10149"/>
          <a:stretch>
            <a:fillRect/>
          </a:stretch>
        </p:blipFill>
        <p:spPr bwMode="auto">
          <a:xfrm>
            <a:off x="8806960" y="4901209"/>
            <a:ext cx="2693109" cy="19135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2394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Fedorov1\Desktop\003.jpg">
            <a:extLst>
              <a:ext uri="{FF2B5EF4-FFF2-40B4-BE49-F238E27FC236}">
                <a16:creationId xmlns:a16="http://schemas.microsoft.com/office/drawing/2014/main" id="{AC70B755-68E4-F2D2-050A-D7942BC12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948" t="1684" r="28200" b="30952"/>
          <a:stretch>
            <a:fillRect/>
          </a:stretch>
        </p:blipFill>
        <p:spPr bwMode="auto">
          <a:xfrm>
            <a:off x="1137009" y="692696"/>
            <a:ext cx="1436402" cy="2052000"/>
          </a:xfrm>
          <a:prstGeom prst="rect">
            <a:avLst/>
          </a:prstGeom>
          <a:noFill/>
        </p:spPr>
      </p:pic>
      <p:pic>
        <p:nvPicPr>
          <p:cNvPr id="3" name="Picture 4" descr="C:\Users\Fedorov1\Desktop\002.jpg">
            <a:extLst>
              <a:ext uri="{FF2B5EF4-FFF2-40B4-BE49-F238E27FC236}">
                <a16:creationId xmlns:a16="http://schemas.microsoft.com/office/drawing/2014/main" id="{C01299BB-6996-EC16-CEB2-1CCEA49E7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1581" t="6736" r="9670" b="10742"/>
          <a:stretch>
            <a:fillRect/>
          </a:stretch>
        </p:blipFill>
        <p:spPr bwMode="auto">
          <a:xfrm>
            <a:off x="2741572" y="675036"/>
            <a:ext cx="1423833" cy="2052000"/>
          </a:xfrm>
          <a:prstGeom prst="rect">
            <a:avLst/>
          </a:prstGeom>
          <a:noFill/>
        </p:spPr>
      </p:pic>
      <p:pic>
        <p:nvPicPr>
          <p:cNvPr id="4" name="Picture 4" descr="couv_recto">
            <a:extLst>
              <a:ext uri="{FF2B5EF4-FFF2-40B4-BE49-F238E27FC236}">
                <a16:creationId xmlns:a16="http://schemas.microsoft.com/office/drawing/2014/main" id="{18AB98DD-5A6E-D53C-856E-425A1C56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4353197" y="710812"/>
            <a:ext cx="1455708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9" descr="C:\Users\Костя\Desktop\132.jpg">
            <a:extLst>
              <a:ext uri="{FF2B5EF4-FFF2-40B4-BE49-F238E27FC236}">
                <a16:creationId xmlns:a16="http://schemas.microsoft.com/office/drawing/2014/main" id="{EB4CF996-15AF-A3BD-411F-8CAF6AAF9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r="1679"/>
          <a:stretch>
            <a:fillRect/>
          </a:stretch>
        </p:blipFill>
        <p:spPr bwMode="auto">
          <a:xfrm>
            <a:off x="9260579" y="2780928"/>
            <a:ext cx="1440160" cy="1948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геоэкол особ уст разв">
            <a:extLst>
              <a:ext uri="{FF2B5EF4-FFF2-40B4-BE49-F238E27FC236}">
                <a16:creationId xmlns:a16="http://schemas.microsoft.com/office/drawing/2014/main" id="{F300DC6D-4716-B632-36DA-B2FA4A41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8364" y="2780928"/>
            <a:ext cx="144016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 descr="1презентация 019">
            <a:extLst>
              <a:ext uri="{FF2B5EF4-FFF2-40B4-BE49-F238E27FC236}">
                <a16:creationId xmlns:a16="http://schemas.microsoft.com/office/drawing/2014/main" id="{46DCE415-0D6D-C4AB-2D2A-2799B816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1259" t="7274" r="66894" b="11151"/>
          <a:stretch>
            <a:fillRect/>
          </a:stretch>
        </p:blipFill>
        <p:spPr bwMode="auto">
          <a:xfrm>
            <a:off x="4405382" y="2780928"/>
            <a:ext cx="144016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D:\Мои документы\Документы\Мои статьи\Монография\Обложка\Кузнецов Федоров обложка.jpg">
            <a:extLst>
              <a:ext uri="{FF2B5EF4-FFF2-40B4-BE49-F238E27FC236}">
                <a16:creationId xmlns:a16="http://schemas.microsoft.com/office/drawing/2014/main" id="{FABC9790-A358-254D-C762-F2CAF0D1E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52337"/>
          <a:stretch>
            <a:fillRect/>
          </a:stretch>
        </p:blipFill>
        <p:spPr bwMode="auto">
          <a:xfrm>
            <a:off x="2887730" y="2780391"/>
            <a:ext cx="1368152" cy="1945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7" descr="1презентация 015">
            <a:extLst>
              <a:ext uri="{FF2B5EF4-FFF2-40B4-BE49-F238E27FC236}">
                <a16:creationId xmlns:a16="http://schemas.microsoft.com/office/drawing/2014/main" id="{F0E1800B-5ED3-E1C0-D3AD-65F752B3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31670" t="3366" r="35280" b="3145"/>
          <a:stretch>
            <a:fillRect/>
          </a:stretch>
        </p:blipFill>
        <p:spPr bwMode="auto">
          <a:xfrm>
            <a:off x="1190832" y="2803253"/>
            <a:ext cx="136815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4CAA24F-C6D7-806B-39EF-813A8B4E9F8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53488" y="4799546"/>
            <a:ext cx="139075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A85C501-6281-927A-3C28-A6A94A601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75491" y="4808008"/>
            <a:ext cx="1443063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5" descr="1презентация 019">
            <a:extLst>
              <a:ext uri="{FF2B5EF4-FFF2-40B4-BE49-F238E27FC236}">
                <a16:creationId xmlns:a16="http://schemas.microsoft.com/office/drawing/2014/main" id="{C1D7BA25-10D4-5F08-4C1D-60DDCDA65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33635" t="7274" r="33867" b="11151"/>
          <a:stretch>
            <a:fillRect/>
          </a:stretch>
        </p:blipFill>
        <p:spPr bwMode="auto">
          <a:xfrm>
            <a:off x="7272747" y="4765977"/>
            <a:ext cx="151216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0" descr="C:\Users\Костя\Desktop\133.jpg">
            <a:extLst>
              <a:ext uri="{FF2B5EF4-FFF2-40B4-BE49-F238E27FC236}">
                <a16:creationId xmlns:a16="http://schemas.microsoft.com/office/drawing/2014/main" id="{957BFA8B-B549-5DBA-DEBF-6F1D99E53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42595" y="4764843"/>
            <a:ext cx="1368152" cy="1927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моно 2.jpg">
            <a:extLst>
              <a:ext uri="{FF2B5EF4-FFF2-40B4-BE49-F238E27FC236}">
                <a16:creationId xmlns:a16="http://schemas.microsoft.com/office/drawing/2014/main" id="{7BBFD417-F68D-81B2-E444-4B0D0E3D56F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64141" y="2762812"/>
            <a:ext cx="1512168" cy="1944216"/>
          </a:xfrm>
          <a:prstGeom prst="rect">
            <a:avLst/>
          </a:prstGeom>
        </p:spPr>
      </p:pic>
      <p:pic>
        <p:nvPicPr>
          <p:cNvPr id="16" name="Picture 6" descr="C:\Users\Fedorov1\Desktop\005.png">
            <a:extLst>
              <a:ext uri="{FF2B5EF4-FFF2-40B4-BE49-F238E27FC236}">
                <a16:creationId xmlns:a16="http://schemas.microsoft.com/office/drawing/2014/main" id="{ADA6A7C2-BEFD-628F-3A18-B2203CEAC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1387" y="692696"/>
            <a:ext cx="1614334" cy="2052000"/>
          </a:xfrm>
          <a:prstGeom prst="rect">
            <a:avLst/>
          </a:prstGeom>
          <a:noFill/>
        </p:spPr>
      </p:pic>
      <p:pic>
        <p:nvPicPr>
          <p:cNvPr id="17" name="Picture 1" descr="image3">
            <a:extLst>
              <a:ext uri="{FF2B5EF4-FFF2-40B4-BE49-F238E27FC236}">
                <a16:creationId xmlns:a16="http://schemas.microsoft.com/office/drawing/2014/main" id="{03422130-15C9-0CDA-0A34-84497CB16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340038" y="692696"/>
            <a:ext cx="1281242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image4">
            <a:extLst>
              <a:ext uri="{FF2B5EF4-FFF2-40B4-BE49-F238E27FC236}">
                <a16:creationId xmlns:a16="http://schemas.microsoft.com/office/drawing/2014/main" id="{1AA47E31-EE2A-5B3D-CD6B-1AABF812D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28203" y="692696"/>
            <a:ext cx="1310321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C:\Users\Костя\Desktop\134.jpg">
            <a:extLst>
              <a:ext uri="{FF2B5EF4-FFF2-40B4-BE49-F238E27FC236}">
                <a16:creationId xmlns:a16="http://schemas.microsoft.com/office/drawing/2014/main" id="{57C9052C-3AAA-7E86-3BFC-9EAA5408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256800" y="4765977"/>
            <a:ext cx="144016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6072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5384</Words>
  <Application>Microsoft Office PowerPoint</Application>
  <PresentationFormat>Широкоэкранный</PresentationFormat>
  <Paragraphs>951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Южный Федеральный Университет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Доценко Ирина Владимировна</dc:creator>
  <cp:lastModifiedBy>Федоров Юрий Александрович</cp:lastModifiedBy>
  <cp:revision>25</cp:revision>
  <dcterms:created xsi:type="dcterms:W3CDTF">2023-04-12T08:44:31Z</dcterms:created>
  <dcterms:modified xsi:type="dcterms:W3CDTF">2023-04-13T06:05:10Z</dcterms:modified>
</cp:coreProperties>
</file>