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7" r:id="rId3"/>
    <p:sldId id="369" r:id="rId4"/>
    <p:sldId id="359" r:id="rId5"/>
    <p:sldId id="370" r:id="rId6"/>
    <p:sldId id="371" r:id="rId7"/>
    <p:sldId id="368" r:id="rId8"/>
    <p:sldId id="372" r:id="rId9"/>
    <p:sldId id="339" r:id="rId10"/>
    <p:sldId id="349" r:id="rId11"/>
    <p:sldId id="347" r:id="rId12"/>
    <p:sldId id="338" r:id="rId13"/>
    <p:sldId id="374" r:id="rId14"/>
    <p:sldId id="376" r:id="rId15"/>
    <p:sldId id="377" r:id="rId16"/>
    <p:sldId id="375" r:id="rId17"/>
    <p:sldId id="373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36A198-8C14-4B44-8331-2E802FFD353F}">
          <p14:sldIdLst>
            <p14:sldId id="256"/>
            <p14:sldId id="357"/>
            <p14:sldId id="369"/>
            <p14:sldId id="359"/>
            <p14:sldId id="370"/>
            <p14:sldId id="371"/>
            <p14:sldId id="368"/>
            <p14:sldId id="372"/>
            <p14:sldId id="339"/>
            <p14:sldId id="349"/>
            <p14:sldId id="347"/>
            <p14:sldId id="338"/>
            <p14:sldId id="374"/>
            <p14:sldId id="376"/>
            <p14:sldId id="377"/>
            <p14:sldId id="375"/>
          </p14:sldIdLst>
        </p14:section>
        <p14:section name="Раздел без заголовка" id="{4033466F-B2D8-413B-9009-A8C397109F0A}">
          <p14:sldIdLst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3064" autoAdjust="0"/>
  </p:normalViewPr>
  <p:slideViewPr>
    <p:cSldViewPr>
      <p:cViewPr varScale="1">
        <p:scale>
          <a:sx n="68" d="100"/>
          <a:sy n="68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C16F-CD6A-4F8B-A494-03CB54A23F21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EAB-9010-45EF-BC4C-2B5FBA1F8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81F8-71C2-4FB2-AAC0-2F65769A732A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726730"/>
            <a:ext cx="8784977" cy="1862168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 взаимодействии с Ассоциацией выпускников ЮФУ и наполнении Фонда целевого капитала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14 апреля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218" y="3964626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Труфанов Алексей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Педагогическая и научно-педагогическая практика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046" y="2420888"/>
            <a:ext cx="8784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стабильных партнеров, обеспечивающих прохождение педагогической практики следует отметить следующие образовательные учреждения 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МБОУ «Школа №1», МБОУ «Школа № 83», МБОУ «Лицей № 57» г.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-н/Д; МБОУ СОШ № 2, п. Южный,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Мартыновского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р-на РО; МАОУ «Гимназия № 25, г. Краснодар; Научно-образовательный центр «Образование в течение всей жизни», г.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-на-Дону.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обучающихся проходят практику в НОЦ «Глобальные и региональные географо-экономические исследования и инновационные технологии», НОЦ «Геоэкология и природопользование» - базовое подразделение ФБГУ «Гидрохимический институт», НОЦ «Геотехнологическое прогнозирование и комплексное использование минерального сырья Юга России» и ЦКП НО «Центр исследования минерального сырья и состояния окружающей среды» при Институте наук о Земле ЮФУ.</a:t>
            </a:r>
          </a:p>
          <a:p>
            <a:pPr algn="just"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1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628800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Учебные практики студентов</a:t>
            </a:r>
            <a:br>
              <a:rPr lang="ru-RU" sz="2000" b="1" dirty="0"/>
            </a:br>
            <a:r>
              <a:rPr lang="ru-RU" sz="2000" b="1" dirty="0"/>
              <a:t>Института наук о Земле ЮФУ в 2023 году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578" y="2150128"/>
            <a:ext cx="6371880" cy="234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учебного туризма «Белая Речка» (Республика Адыгея);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спортивно-оздоровительного туризма «</a:t>
            </a:r>
            <a:r>
              <a:rPr lang="ru-RU" dirty="0" err="1"/>
              <a:t>Лиманчик</a:t>
            </a:r>
            <a:r>
              <a:rPr lang="ru-RU" dirty="0"/>
              <a:t>» (Краснодарский край);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Буровой полигон Новочеркасского геолого-разведочного колледжа;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ЮНЦ РАН в пос. Кагальник;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Радиальные маршруты по РО и Краснодарскому краю</a:t>
            </a:r>
          </a:p>
          <a:p>
            <a:pPr algn="just">
              <a:lnSpc>
                <a:spcPct val="80000"/>
              </a:lnSpc>
              <a:spcAft>
                <a:spcPts val="400"/>
              </a:spcAft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3431"/>
          <a:stretch/>
        </p:blipFill>
        <p:spPr>
          <a:xfrm>
            <a:off x="237151" y="4516486"/>
            <a:ext cx="1958585" cy="1441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1" y="4174629"/>
            <a:ext cx="2378319" cy="17831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4252639"/>
            <a:ext cx="2256369" cy="1691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3681"/>
          <a:stretch/>
        </p:blipFill>
        <p:spPr>
          <a:xfrm>
            <a:off x="6761746" y="2276872"/>
            <a:ext cx="2274750" cy="1871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/>
          <a:stretch/>
        </p:blipFill>
        <p:spPr>
          <a:xfrm>
            <a:off x="2293129" y="4516486"/>
            <a:ext cx="1990839" cy="14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33183"/>
            <a:ext cx="9143999" cy="3396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6726B1B-EAC4-03A1-E9E9-042ED252F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35816"/>
              </p:ext>
            </p:extLst>
          </p:nvPr>
        </p:nvGraphicFramePr>
        <p:xfrm>
          <a:off x="1403648" y="1495185"/>
          <a:ext cx="6336703" cy="536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1696">
                  <a:extLst>
                    <a:ext uri="{9D8B030D-6E8A-4147-A177-3AD203B41FA5}">
                      <a16:colId xmlns:a16="http://schemas.microsoft.com/office/drawing/2014/main" val="1917787756"/>
                    </a:ext>
                  </a:extLst>
                </a:gridCol>
                <a:gridCol w="274869">
                  <a:extLst>
                    <a:ext uri="{9D8B030D-6E8A-4147-A177-3AD203B41FA5}">
                      <a16:colId xmlns:a16="http://schemas.microsoft.com/office/drawing/2014/main" val="2428952501"/>
                    </a:ext>
                  </a:extLst>
                </a:gridCol>
                <a:gridCol w="274869">
                  <a:extLst>
                    <a:ext uri="{9D8B030D-6E8A-4147-A177-3AD203B41FA5}">
                      <a16:colId xmlns:a16="http://schemas.microsoft.com/office/drawing/2014/main" val="237311057"/>
                    </a:ext>
                  </a:extLst>
                </a:gridCol>
                <a:gridCol w="274869">
                  <a:extLst>
                    <a:ext uri="{9D8B030D-6E8A-4147-A177-3AD203B41FA5}">
                      <a16:colId xmlns:a16="http://schemas.microsoft.com/office/drawing/2014/main" val="2293387961"/>
                    </a:ext>
                  </a:extLst>
                </a:gridCol>
                <a:gridCol w="274869">
                  <a:extLst>
                    <a:ext uri="{9D8B030D-6E8A-4147-A177-3AD203B41FA5}">
                      <a16:colId xmlns:a16="http://schemas.microsoft.com/office/drawing/2014/main" val="560729447"/>
                    </a:ext>
                  </a:extLst>
                </a:gridCol>
                <a:gridCol w="274869">
                  <a:extLst>
                    <a:ext uri="{9D8B030D-6E8A-4147-A177-3AD203B41FA5}">
                      <a16:colId xmlns:a16="http://schemas.microsoft.com/office/drawing/2014/main" val="1053609391"/>
                    </a:ext>
                  </a:extLst>
                </a:gridCol>
                <a:gridCol w="579188">
                  <a:extLst>
                    <a:ext uri="{9D8B030D-6E8A-4147-A177-3AD203B41FA5}">
                      <a16:colId xmlns:a16="http://schemas.microsoft.com/office/drawing/2014/main" val="2010500144"/>
                    </a:ext>
                  </a:extLst>
                </a:gridCol>
                <a:gridCol w="787793">
                  <a:extLst>
                    <a:ext uri="{9D8B030D-6E8A-4147-A177-3AD203B41FA5}">
                      <a16:colId xmlns:a16="http://schemas.microsoft.com/office/drawing/2014/main" val="481180358"/>
                    </a:ext>
                  </a:extLst>
                </a:gridCol>
                <a:gridCol w="787793">
                  <a:extLst>
                    <a:ext uri="{9D8B030D-6E8A-4147-A177-3AD203B41FA5}">
                      <a16:colId xmlns:a16="http://schemas.microsoft.com/office/drawing/2014/main" val="1782744025"/>
                    </a:ext>
                  </a:extLst>
                </a:gridCol>
                <a:gridCol w="755888">
                  <a:extLst>
                    <a:ext uri="{9D8B030D-6E8A-4147-A177-3AD203B41FA5}">
                      <a16:colId xmlns:a16="http://schemas.microsoft.com/office/drawing/2014/main" val="1361008230"/>
                    </a:ext>
                  </a:extLst>
                </a:gridCol>
              </a:tblGrid>
              <a:tr h="158395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Расчет бюджета учебных и производственных практик на 2023 г.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extLst>
                  <a:ext uri="{0D108BD9-81ED-4DB2-BD59-A6C34878D82A}">
                    <a16:rowId xmlns:a16="http://schemas.microsoft.com/office/drawing/2014/main" val="1089608107"/>
                  </a:ext>
                </a:extLst>
              </a:tr>
              <a:tr h="7904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Направления подготовки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студентов по курсам на 16.01.2023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Всего студентов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Норматив расходов на практику, 2020, 2021, 2022 гг. набора,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Норматив расходов на практику, 2018, 2019 гг. набора,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Бюджет практики, тыс.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2264051377"/>
                  </a:ext>
                </a:extLst>
              </a:tr>
              <a:tr h="181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49953"/>
                  </a:ext>
                </a:extLst>
              </a:tr>
              <a:tr h="15839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Бакалавриат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6" marR="6366" marT="63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315870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05.03.01 Геология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3658945935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05.03.02 География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320841201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05.03.04 Гидрометеорология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199922764"/>
                  </a:ext>
                </a:extLst>
              </a:tr>
              <a:tr h="31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05.03.06 Экология и природопользование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417945402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44.03.01 Педагогическое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473843443"/>
                  </a:ext>
                </a:extLst>
              </a:tr>
              <a:tr h="15839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Специалитет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09820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21.05.02 Прикладная геология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1606,9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2563093571"/>
                  </a:ext>
                </a:extLst>
              </a:tr>
              <a:tr h="15839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Магистратура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15359"/>
                  </a:ext>
                </a:extLst>
              </a:tr>
              <a:tr h="475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Инженерно-геологические исследования в градостроительстве и недропользовании</a:t>
                      </a:r>
                      <a:endParaRPr lang="ru-RU" sz="8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352288116"/>
                  </a:ext>
                </a:extLst>
              </a:tr>
              <a:tr h="3167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Экологический мониторинг и охраны прнироды</a:t>
                      </a:r>
                      <a:endParaRPr lang="ru-RU" sz="8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973091623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Прикладная геоэкология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214223309"/>
                  </a:ext>
                </a:extLst>
              </a:tr>
              <a:tr h="31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Экология прибрежных территорий и шельфовой зоны Мирового океана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1998408239"/>
                  </a:ext>
                </a:extLst>
              </a:tr>
              <a:tr h="3167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Гидрогеология и нефтегазовая геология</a:t>
                      </a:r>
                      <a:endParaRPr lang="ru-RU" sz="8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2512789975"/>
                  </a:ext>
                </a:extLst>
              </a:tr>
              <a:tr h="4751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Ландшафты: управление и мониторинг с использованием аэрокосмических и ГИС технологий</a:t>
                      </a:r>
                      <a:endParaRPr lang="ru-RU" sz="8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4216919575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Прикладная геоэкология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2564168964"/>
                  </a:ext>
                </a:extLst>
              </a:tr>
              <a:tr h="27304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Технологии географического образования и экологического просвещения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885666049"/>
                  </a:ext>
                </a:extLst>
              </a:tr>
              <a:tr h="15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5941,6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extLst>
                  <a:ext uri="{0D108BD9-81ED-4DB2-BD59-A6C34878D82A}">
                    <a16:rowId xmlns:a16="http://schemas.microsoft.com/office/drawing/2014/main" val="388651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4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56" y="1433183"/>
            <a:ext cx="9143999" cy="6996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r>
              <a:rPr lang="ru-RU" sz="2000" b="1" dirty="0"/>
              <a:t>Сводная таблица стоимости предоставляемых услуг на </a:t>
            </a:r>
            <a:r>
              <a:rPr lang="ru-RU" sz="2000" b="1" dirty="0" err="1"/>
              <a:t>БПиТ</a:t>
            </a:r>
            <a:r>
              <a:rPr lang="ru-RU" sz="2000" b="1" dirty="0"/>
              <a:t> «Белая речка» </a:t>
            </a:r>
            <a:br>
              <a:rPr lang="ru-RU" sz="2000" b="1" dirty="0"/>
            </a:br>
            <a:r>
              <a:rPr lang="ru-RU" sz="2000" b="1" dirty="0"/>
              <a:t>в 2023 году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3B2D294-D73C-240A-A78B-E68F94BDE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16520"/>
              </p:ext>
            </p:extLst>
          </p:nvPr>
        </p:nvGraphicFramePr>
        <p:xfrm>
          <a:off x="179511" y="2708543"/>
          <a:ext cx="8784975" cy="29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940">
                  <a:extLst>
                    <a:ext uri="{9D8B030D-6E8A-4147-A177-3AD203B41FA5}">
                      <a16:colId xmlns:a16="http://schemas.microsoft.com/office/drawing/2014/main" val="2216259283"/>
                    </a:ext>
                  </a:extLst>
                </a:gridCol>
                <a:gridCol w="1382407">
                  <a:extLst>
                    <a:ext uri="{9D8B030D-6E8A-4147-A177-3AD203B41FA5}">
                      <a16:colId xmlns:a16="http://schemas.microsoft.com/office/drawing/2014/main" val="933663614"/>
                    </a:ext>
                  </a:extLst>
                </a:gridCol>
                <a:gridCol w="1382407">
                  <a:extLst>
                    <a:ext uri="{9D8B030D-6E8A-4147-A177-3AD203B41FA5}">
                      <a16:colId xmlns:a16="http://schemas.microsoft.com/office/drawing/2014/main" val="1179660684"/>
                    </a:ext>
                  </a:extLst>
                </a:gridCol>
                <a:gridCol w="1382407">
                  <a:extLst>
                    <a:ext uri="{9D8B030D-6E8A-4147-A177-3AD203B41FA5}">
                      <a16:colId xmlns:a16="http://schemas.microsoft.com/office/drawing/2014/main" val="452526449"/>
                    </a:ext>
                  </a:extLst>
                </a:gridCol>
                <a:gridCol w="1382407">
                  <a:extLst>
                    <a:ext uri="{9D8B030D-6E8A-4147-A177-3AD203B41FA5}">
                      <a16:colId xmlns:a16="http://schemas.microsoft.com/office/drawing/2014/main" val="4120572653"/>
                    </a:ext>
                  </a:extLst>
                </a:gridCol>
                <a:gridCol w="1382407">
                  <a:extLst>
                    <a:ext uri="{9D8B030D-6E8A-4147-A177-3AD203B41FA5}">
                      <a16:colId xmlns:a16="http://schemas.microsoft.com/office/drawing/2014/main" val="3152087811"/>
                    </a:ext>
                  </a:extLst>
                </a:gridCol>
              </a:tblGrid>
              <a:tr h="1024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Наименование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Предоставление питания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Предоставление койко-места без питания (без удобств)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Предоставление койко-места с питанием (без удобств)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Предоставление койко-места без питания (с удобствами)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Предоставление койко-места с питанием (с удобствами)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29788"/>
                  </a:ext>
                </a:extLst>
              </a:tr>
              <a:tr h="269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 = 2 + 3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 = 2 + 5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715257"/>
                  </a:ext>
                </a:extLst>
              </a:tr>
              <a:tr h="539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Стоимость без НДС, без отчислений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780,00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550,00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1 330,00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660,00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1 440,00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9747738"/>
                  </a:ext>
                </a:extLst>
              </a:tr>
              <a:tr h="539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Стоимость без НДС, с отчислениями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975,00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687,50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1 662,50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825,00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1 800,00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0937486"/>
                  </a:ext>
                </a:extLst>
              </a:tr>
              <a:tr h="539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Стоимость с НДС, с отчислениями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1 170,00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825,00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1 995,00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990,00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2 160,00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9294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530904"/>
            <a:ext cx="9143999" cy="6996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r>
              <a:rPr lang="ru-RU" sz="2000" b="1" dirty="0"/>
              <a:t>Сводная таблица стоимости предоставляемых услуг на </a:t>
            </a:r>
            <a:r>
              <a:rPr lang="ru-RU" sz="2000" b="1" dirty="0" err="1"/>
              <a:t>БПиСОТ</a:t>
            </a:r>
            <a:r>
              <a:rPr lang="ru-RU" sz="2000" b="1" dirty="0"/>
              <a:t> «</a:t>
            </a:r>
            <a:r>
              <a:rPr lang="ru-RU" sz="2000" b="1" dirty="0" err="1"/>
              <a:t>Лиманчик</a:t>
            </a:r>
            <a:r>
              <a:rPr lang="ru-RU" sz="2000" b="1" dirty="0"/>
              <a:t>» </a:t>
            </a:r>
            <a:br>
              <a:rPr lang="ru-RU" sz="2000" b="1" dirty="0"/>
            </a:br>
            <a:r>
              <a:rPr lang="ru-RU" sz="2000" b="1" dirty="0"/>
              <a:t>в 2023 году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589F98C-48DA-1E5A-B2E6-B7873E01C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193"/>
              </p:ext>
            </p:extLst>
          </p:nvPr>
        </p:nvGraphicFramePr>
        <p:xfrm>
          <a:off x="179513" y="2699380"/>
          <a:ext cx="8784973" cy="298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9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2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питания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(без удобств)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с питанием (без удобств)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(с удобствами на этаже)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с питанием (с удобствами на этаже)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(с удобствами в номере)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Предоставление койко-места с питанием (с удобствами в номере)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без питания (номера повышенной комфортности)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Предоставление койко-места с питанием (номера повышенной комфортности)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= 2 + 3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= 2 + 5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= 2 + 7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= 2 + 9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Стоимость без НДС, без отчислений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599,97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1 124,97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1 349,97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1 275,00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1 874,97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1 612,50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2 212,47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Стоимость без НДС, с отчислениями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666,67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583,33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833,33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1 416,67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2 083,34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1 791,67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2 458,34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Стоимость с НДС, с отчислениями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1 800,00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1 700,00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2 150,00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2 950,00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28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36" y="1717797"/>
            <a:ext cx="9143999" cy="6996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Стоимость услуг, предоставляемых коммерческим автотранспортом в 2023 году</a:t>
            </a:r>
            <a:r>
              <a:rPr lang="ru-RU" sz="2000" b="1" dirty="0"/>
              <a:t> 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AEE95-872D-E93D-F594-3775080BEC51}"/>
              </a:ext>
            </a:extLst>
          </p:cNvPr>
          <p:cNvSpPr txBox="1"/>
          <p:nvPr/>
        </p:nvSpPr>
        <p:spPr>
          <a:xfrm>
            <a:off x="395536" y="2305615"/>
            <a:ext cx="86399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 вместимостью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 по маршруту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Белая речка или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Лиманчик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90000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Автобус вместимостью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 по маршруту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Белая речка или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Лиманчик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120 000 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автобус везёт пассажиров по маршруту </a:t>
            </a:r>
            <a:r>
              <a:rPr lang="ru-RU" sz="2000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Ростов-Лиманчик-Ростов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тогда стоимость автобуса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 составляет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100 000 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рублей, а вместимостью 50 мест –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130 000 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A246D-0BF1-668E-3DE1-669CEE91352C}"/>
              </a:ext>
            </a:extLst>
          </p:cNvPr>
          <p:cNvSpPr txBox="1"/>
          <p:nvPr/>
        </p:nvSpPr>
        <p:spPr>
          <a:xfrm>
            <a:off x="324561" y="4727367"/>
            <a:ext cx="8639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региональные маршруты от </a:t>
            </a:r>
            <a:r>
              <a:rPr lang="ru-RU" sz="2000" dirty="0" err="1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БПиСОТ«Белая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речка»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19 000 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5F77A-4AB8-407A-B133-359F9FFFB79D}"/>
              </a:ext>
            </a:extLst>
          </p:cNvPr>
          <p:cNvSpPr txBox="1"/>
          <p:nvPr/>
        </p:nvSpPr>
        <p:spPr>
          <a:xfrm>
            <a:off x="395536" y="5368780"/>
            <a:ext cx="8424936" cy="410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р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адиальные маршруты по Ростовской области по </a:t>
            </a:r>
            <a:r>
              <a:rPr lang="ru-RU" sz="2000" b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35 000 </a:t>
            </a:r>
            <a:r>
              <a:rPr lang="ru-RU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809" y="221428"/>
            <a:ext cx="6514382" cy="6996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r>
              <a:rPr lang="ru-RU" sz="2000" b="1" dirty="0"/>
              <a:t>График заполняемости </a:t>
            </a:r>
            <a:r>
              <a:rPr lang="ru-RU" sz="2000" b="1" dirty="0" err="1"/>
              <a:t>БПиСОТ</a:t>
            </a:r>
            <a:r>
              <a:rPr lang="ru-RU" sz="2000" b="1" dirty="0"/>
              <a:t> «Белая речка» и «</a:t>
            </a:r>
            <a:r>
              <a:rPr lang="ru-RU" sz="2000" b="1" dirty="0" err="1"/>
              <a:t>Лиманчик</a:t>
            </a:r>
            <a:r>
              <a:rPr lang="ru-RU" sz="2000" b="1" dirty="0"/>
              <a:t>» в 2023 году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6FF8536-456F-29B7-65DD-429A879D1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06608"/>
              </p:ext>
            </p:extLst>
          </p:nvPr>
        </p:nvGraphicFramePr>
        <p:xfrm>
          <a:off x="431537" y="1599982"/>
          <a:ext cx="8316928" cy="4640763"/>
        </p:xfrm>
        <a:graphic>
          <a:graphicData uri="http://schemas.openxmlformats.org/drawingml/2006/table">
            <a:tbl>
              <a:tblPr firstRow="1" firstCol="1" bandRow="1"/>
              <a:tblGrid>
                <a:gridCol w="1024645">
                  <a:extLst>
                    <a:ext uri="{9D8B030D-6E8A-4147-A177-3AD203B41FA5}">
                      <a16:colId xmlns:a16="http://schemas.microsoft.com/office/drawing/2014/main" val="3317179302"/>
                    </a:ext>
                  </a:extLst>
                </a:gridCol>
                <a:gridCol w="399213">
                  <a:extLst>
                    <a:ext uri="{9D8B030D-6E8A-4147-A177-3AD203B41FA5}">
                      <a16:colId xmlns:a16="http://schemas.microsoft.com/office/drawing/2014/main" val="1157100553"/>
                    </a:ext>
                  </a:extLst>
                </a:gridCol>
                <a:gridCol w="399213">
                  <a:extLst>
                    <a:ext uri="{9D8B030D-6E8A-4147-A177-3AD203B41FA5}">
                      <a16:colId xmlns:a16="http://schemas.microsoft.com/office/drawing/2014/main" val="3298321567"/>
                    </a:ext>
                  </a:extLst>
                </a:gridCol>
                <a:gridCol w="399213">
                  <a:extLst>
                    <a:ext uri="{9D8B030D-6E8A-4147-A177-3AD203B41FA5}">
                      <a16:colId xmlns:a16="http://schemas.microsoft.com/office/drawing/2014/main" val="4294473733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2447335679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2611568840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3417529434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83205176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2687156617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511402754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3053009032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2393657116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2675887093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384960217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844491018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3626004494"/>
                    </a:ext>
                  </a:extLst>
                </a:gridCol>
                <a:gridCol w="397549">
                  <a:extLst>
                    <a:ext uri="{9D8B030D-6E8A-4147-A177-3AD203B41FA5}">
                      <a16:colId xmlns:a16="http://schemas.microsoft.com/office/drawing/2014/main" val="3855817249"/>
                    </a:ext>
                  </a:extLst>
                </a:gridCol>
                <a:gridCol w="462422">
                  <a:extLst>
                    <a:ext uri="{9D8B030D-6E8A-4147-A177-3AD203B41FA5}">
                      <a16:colId xmlns:a16="http://schemas.microsoft.com/office/drawing/2014/main" val="647316081"/>
                    </a:ext>
                  </a:extLst>
                </a:gridCol>
                <a:gridCol w="464085">
                  <a:extLst>
                    <a:ext uri="{9D8B030D-6E8A-4147-A177-3AD203B41FA5}">
                      <a16:colId xmlns:a16="http://schemas.microsoft.com/office/drawing/2014/main" val="2784376383"/>
                    </a:ext>
                  </a:extLst>
                </a:gridCol>
              </a:tblGrid>
              <a:tr h="220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06445"/>
                  </a:ext>
                </a:extLst>
              </a:tr>
              <a:tr h="118358">
                <a:tc gridSpan="1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«Белая речка»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75184"/>
                  </a:ext>
                </a:extLst>
              </a:tr>
              <a:tr h="118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08380"/>
                  </a:ext>
                </a:extLst>
              </a:tr>
              <a:tr h="2421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 2к (пед.)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98091"/>
                  </a:ext>
                </a:extLst>
              </a:tr>
              <a:tr h="118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195226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Саратовский Госуниверситет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652547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Гидромет. 1к (Беспалова Е.В.)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446956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Географы 2к (Михайленко А.В.)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106898"/>
                  </a:ext>
                </a:extLst>
              </a:tr>
              <a:tr h="2421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Геоэкологи 1к (Гибков Е.В.)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69164"/>
                  </a:ext>
                </a:extLst>
              </a:tr>
              <a:tr h="2421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Прикл.геол. 1к (Попов Ю.В.)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885296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Прикл.геол. 2к (Наставкин А.В.)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69177"/>
                  </a:ext>
                </a:extLst>
              </a:tr>
              <a:tr h="31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Геологи 2к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(Леднев А.Н.)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11221"/>
                  </a:ext>
                </a:extLst>
              </a:tr>
              <a:tr h="118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Почвоведы 2 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658"/>
                  </a:ext>
                </a:extLst>
              </a:tr>
              <a:tr h="2421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Питер (Горный)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54986"/>
                  </a:ext>
                </a:extLst>
              </a:tr>
              <a:tr h="118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82542"/>
                  </a:ext>
                </a:extLst>
              </a:tr>
              <a:tr h="118358">
                <a:tc gridSpan="1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«Лиманчик»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05992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Геоэкологи 2к (Решетняк О.С.)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376099"/>
                  </a:ext>
                </a:extLst>
              </a:tr>
              <a:tr h="3660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Гидромет. 2к (Цыганкова А.Е.)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52169"/>
                  </a:ext>
                </a:extLst>
              </a:tr>
              <a:tr h="1183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5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0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5" y="1916832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4800" b="1" dirty="0"/>
              <a:t>Благодарю за внимание!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3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91" y="1854610"/>
            <a:ext cx="9143999" cy="12143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C40A793-D1D9-4154-9A65-385AB118B233}"/>
              </a:ext>
            </a:extLst>
          </p:cNvPr>
          <p:cNvSpPr txBox="1">
            <a:spLocks/>
          </p:cNvSpPr>
          <p:nvPr/>
        </p:nvSpPr>
        <p:spPr>
          <a:xfrm>
            <a:off x="173791" y="1659423"/>
            <a:ext cx="9143999" cy="36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/>
            </a:br>
            <a:endParaRPr lang="ru-RU" sz="1200" b="1" i="0" dirty="0">
              <a:solidFill>
                <a:srgbClr val="333333"/>
              </a:solidFill>
              <a:effectLst/>
              <a:latin typeface="PT Sans" panose="020B0604020202020204" pitchFamily="34" charset="-52"/>
            </a:endParaRPr>
          </a:p>
          <a:p>
            <a:br>
              <a:rPr lang="ru-RU" sz="1050" dirty="0"/>
            </a:b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D945A-FBD7-CFFC-F6C9-0FF742E8EF6C}"/>
              </a:ext>
            </a:extLst>
          </p:cNvPr>
          <p:cNvSpPr txBox="1"/>
          <p:nvPr/>
        </p:nvSpPr>
        <p:spPr>
          <a:xfrm>
            <a:off x="1223628" y="5462969"/>
            <a:ext cx="6696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февраля 2023 года состоялось отчётно-перевыборное Общее собрание членов Ассоциации выпускников ЮФУ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9C9D5A-310A-310F-CC11-016EA9386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759" y="1710853"/>
            <a:ext cx="5547553" cy="36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91" y="1854610"/>
            <a:ext cx="9143999" cy="12143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C40A793-D1D9-4154-9A65-385AB118B233}"/>
              </a:ext>
            </a:extLst>
          </p:cNvPr>
          <p:cNvSpPr txBox="1">
            <a:spLocks/>
          </p:cNvSpPr>
          <p:nvPr/>
        </p:nvSpPr>
        <p:spPr>
          <a:xfrm>
            <a:off x="173791" y="1659423"/>
            <a:ext cx="9143999" cy="36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/>
            </a:br>
            <a:endParaRPr lang="ru-RU" sz="1200" b="1" i="0" dirty="0">
              <a:solidFill>
                <a:srgbClr val="333333"/>
              </a:solidFill>
              <a:effectLst/>
              <a:latin typeface="PT Sans" panose="020B0604020202020204" pitchFamily="34" charset="-52"/>
            </a:endParaRPr>
          </a:p>
          <a:p>
            <a:br>
              <a:rPr lang="ru-RU" sz="1050" dirty="0"/>
            </a:b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D945A-FBD7-CFFC-F6C9-0FF742E8EF6C}"/>
              </a:ext>
            </a:extLst>
          </p:cNvPr>
          <p:cNvSpPr txBox="1"/>
          <p:nvPr/>
        </p:nvSpPr>
        <p:spPr>
          <a:xfrm>
            <a:off x="968739" y="4639269"/>
            <a:ext cx="720652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Президентом Ассоциации выпускников ЮФУ избран </a:t>
            </a:r>
          </a:p>
          <a:p>
            <a:pPr algn="ctr"/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Валерий Анатольевич Костенко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 факультета социологии и политологии, </a:t>
            </a:r>
          </a:p>
          <a:p>
            <a:pPr algn="ctr"/>
            <a:r>
              <a:rPr lang="ru-RU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политолог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специалист в области электоральных технологий</a:t>
            </a:r>
            <a:r>
              <a:rPr lang="ru-RU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член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Ассоциации политических консультантов.</a:t>
            </a:r>
          </a:p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этом посту он сменил </a:t>
            </a: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Романа Хади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EAE35D-DD18-7A52-1C12-C060BBE2C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49" y="1721426"/>
            <a:ext cx="4116581" cy="27502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BE532E-BBE5-B745-7A55-F84755616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758" y="1693837"/>
            <a:ext cx="4121137" cy="27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4731" y="5341986"/>
            <a:ext cx="4848966" cy="15160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28 марта 2023 года в смешанном формате состоялось Заседание членов Рабочей группы по взаимодействию с Ассоциацией выпускников ЮФУ, на котором были рассмотрены итоги работы Ассоциации и перспективы её развития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Определены ближайшие и стратегические цели</a:t>
            </a:r>
            <a:br>
              <a:rPr lang="ru-RU" sz="1500" dirty="0">
                <a:solidFill>
                  <a:schemeClr val="bg1"/>
                </a:solidFill>
              </a:rPr>
            </a:br>
            <a:br>
              <a:rPr lang="ru-RU" sz="1500" dirty="0">
                <a:solidFill>
                  <a:schemeClr val="bg1"/>
                </a:solidFill>
              </a:rPr>
            </a:br>
            <a:endParaRPr lang="en-US" sz="1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D76C06-8FE5-40A3-811A-E20CFF0B00B2}"/>
              </a:ext>
            </a:extLst>
          </p:cNvPr>
          <p:cNvSpPr txBox="1">
            <a:spLocks/>
          </p:cNvSpPr>
          <p:nvPr/>
        </p:nvSpPr>
        <p:spPr>
          <a:xfrm>
            <a:off x="1" y="2244696"/>
            <a:ext cx="9143999" cy="437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br>
              <a:rPr lang="ru-RU" sz="2400" b="1" dirty="0"/>
            </a:br>
            <a:br>
              <a:rPr lang="ru-RU" sz="2400" b="1" dirty="0"/>
            </a:br>
            <a:endParaRPr lang="ru-RU" sz="180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B1EF9-A8E1-F897-B070-786B20C5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1" y="276320"/>
            <a:ext cx="4735865" cy="3155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002558-26B1-FBF3-4FA1-745C839C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23" y="196991"/>
            <a:ext cx="3078308" cy="2853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06E4F2-745E-E3CD-B030-B21A8BEE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7" y="3676446"/>
            <a:ext cx="2969510" cy="29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C40A793-D1D9-4154-9A65-385AB118B233}"/>
              </a:ext>
            </a:extLst>
          </p:cNvPr>
          <p:cNvSpPr txBox="1">
            <a:spLocks/>
          </p:cNvSpPr>
          <p:nvPr/>
        </p:nvSpPr>
        <p:spPr>
          <a:xfrm>
            <a:off x="173791" y="1659423"/>
            <a:ext cx="9143999" cy="36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/>
            </a:br>
            <a:endParaRPr lang="ru-RU" sz="1200" b="1" i="0" dirty="0">
              <a:solidFill>
                <a:srgbClr val="333333"/>
              </a:solidFill>
              <a:effectLst/>
              <a:latin typeface="PT Sans" panose="020B0604020202020204" pitchFamily="34" charset="-52"/>
            </a:endParaRPr>
          </a:p>
          <a:p>
            <a:br>
              <a:rPr lang="ru-RU" sz="1050" dirty="0"/>
            </a:b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D945A-FBD7-CFFC-F6C9-0FF742E8EF6C}"/>
              </a:ext>
            </a:extLst>
          </p:cNvPr>
          <p:cNvSpPr txBox="1"/>
          <p:nvPr/>
        </p:nvSpPr>
        <p:spPr>
          <a:xfrm>
            <a:off x="1223628" y="3641655"/>
            <a:ext cx="669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Стратегической задачей является </a:t>
            </a:r>
          </a:p>
          <a:p>
            <a:pPr algn="ctr"/>
            <a:r>
              <a:rPr lang="ru-RU" sz="20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Празднованию 110-летия университета</a:t>
            </a:r>
            <a:r>
              <a:rPr lang="ru-RU" sz="20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потолок, в помещении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83FF8A4-A04F-34A7-402A-7A857941D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7814"/>
            <a:ext cx="4566078" cy="3424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136C7F-41AB-6960-59AD-8508E43BC98C}"/>
              </a:ext>
            </a:extLst>
          </p:cNvPr>
          <p:cNvSpPr txBox="1"/>
          <p:nvPr/>
        </p:nvSpPr>
        <p:spPr>
          <a:xfrm>
            <a:off x="1223628" y="3634933"/>
            <a:ext cx="66967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Стратегической задачей является </a:t>
            </a:r>
          </a:p>
          <a:p>
            <a:pPr algn="ctr"/>
            <a:r>
              <a:rPr lang="ru-RU" sz="20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Празднованию 110-летия университета</a:t>
            </a:r>
          </a:p>
          <a:p>
            <a:pPr algn="ctr"/>
            <a:endParaRPr lang="ru-RU" sz="2000" b="1" kern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ближайших: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роведение Дня выпускника ЮФУ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вручение дипломов выпускникам бакалавриата и магистратуры</a:t>
            </a:r>
          </a:p>
        </p:txBody>
      </p:sp>
    </p:spTree>
    <p:extLst>
      <p:ext uri="{BB962C8B-B14F-4D97-AF65-F5344CB8AC3E}">
        <p14:creationId xmlns:p14="http://schemas.microsoft.com/office/powerpoint/2010/main" val="81101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91" y="1854610"/>
            <a:ext cx="9143999" cy="12143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C40A793-D1D9-4154-9A65-385AB118B233}"/>
              </a:ext>
            </a:extLst>
          </p:cNvPr>
          <p:cNvSpPr txBox="1">
            <a:spLocks/>
          </p:cNvSpPr>
          <p:nvPr/>
        </p:nvSpPr>
        <p:spPr>
          <a:xfrm>
            <a:off x="173791" y="1659423"/>
            <a:ext cx="9143999" cy="36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/>
            </a:br>
            <a:endParaRPr lang="ru-RU" sz="1200" b="1" i="0" dirty="0">
              <a:solidFill>
                <a:srgbClr val="333333"/>
              </a:solidFill>
              <a:effectLst/>
              <a:latin typeface="PT Sans" panose="020B0604020202020204" pitchFamily="34" charset="-52"/>
            </a:endParaRPr>
          </a:p>
          <a:p>
            <a:br>
              <a:rPr lang="ru-RU" sz="1050" dirty="0"/>
            </a:b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D945A-FBD7-CFFC-F6C9-0FF742E8EF6C}"/>
              </a:ext>
            </a:extLst>
          </p:cNvPr>
          <p:cNvSpPr txBox="1"/>
          <p:nvPr/>
        </p:nvSpPr>
        <p:spPr>
          <a:xfrm>
            <a:off x="211186" y="2005969"/>
            <a:ext cx="879069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деятельности: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единой стратегии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элитарность членства в Ассоциации выпускников ЮФУ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недавно окончившими выпускниками, </a:t>
            </a:r>
          </a:p>
          <a:p>
            <a:pPr algn="ctr"/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состоявшимися в своем деле профессионалами, </a:t>
            </a:r>
          </a:p>
          <a:p>
            <a:pPr algn="ctr"/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ветеранами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kern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3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5" y="1916832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4800" b="1" dirty="0"/>
              <a:t>Благодарю за внимание!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497916"/>
            <a:ext cx="8784977" cy="1862168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 организации и проведении учебных и производственных практик в 2023 году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14 апреля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218" y="3964626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Труфанов Алексей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33183"/>
            <a:ext cx="9143999" cy="3396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A7D676-CF8F-4600-B687-1E5FAA608422}"/>
              </a:ext>
            </a:extLst>
          </p:cNvPr>
          <p:cNvSpPr/>
          <p:nvPr/>
        </p:nvSpPr>
        <p:spPr>
          <a:xfrm>
            <a:off x="240135" y="1670194"/>
            <a:ext cx="873279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Февраль-март 2023 г. - инвентаризация и актуализация договоров о сотрудничестве с действующими контрагентами (потенциальными работодателями), с последующим внесением данных в систему учета 1С.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договоров о сотрудничестве с различными организациями, предоставляющими места для прохождения практики студентам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том числе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долгосрочных.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88FC4E-69D1-12BB-DA4E-D3A571801F52}"/>
              </a:ext>
            </a:extLst>
          </p:cNvPr>
          <p:cNvSpPr/>
          <p:nvPr/>
        </p:nvSpPr>
        <p:spPr>
          <a:xfrm>
            <a:off x="240135" y="3347126"/>
            <a:ext cx="8732799" cy="411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организации – стратегические партнеры, обеспечивающие места прохождения производственных практик 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Кутынская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горно-геологическая компания», Хабаровск;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Геогорминерал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Новосибирск; ООО «Статус», Магаданская область; АО «АЛРОСА», Саха-Якутия; ООО «Агат», Магаданская область; Центр географических исследований ФГБНЦ Федеральный научный центр "Кабардино-Балкарский научный центр Российской академии наук«, Кабардино-Балкария; ЮНЦ РАН; ФГБУ «Северо-Кавказское управление по гидрометеорологии и мониторингу окружающей среды»;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ФГБУ «Астраханский ордена Трудового Красного Знамени государственный природный биосферный заповедник», г. Астрахань;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Северо-Кавказский филиал ФГБУ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Авиаметтелеком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Росгидромета»; 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ВНИГРИуголь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ФГБУ «Гидрохимический институт»;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ДонГео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Групп»; Азово-Черноморский филиал ФГБНУ «ВНИРО»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АзНИИРХ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 ФБУ «Территориальный фонд геологической информации по Южному федеральному округу» и др.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460083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1706</Words>
  <Application>Microsoft Office PowerPoint</Application>
  <PresentationFormat>Экран (4:3)</PresentationFormat>
  <Paragraphs>639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PT Sans</vt:lpstr>
      <vt:lpstr>Times New Roman</vt:lpstr>
      <vt:lpstr>Тема Office</vt:lpstr>
      <vt:lpstr>   О взаимодействии с Ассоциацией выпускников ЮФУ и наполнении Фонда целевого капитала     14 апреля 2023 г.</vt:lpstr>
      <vt:lpstr>  </vt:lpstr>
      <vt:lpstr>  </vt:lpstr>
      <vt:lpstr>28 марта 2023 года в смешанном формате состоялось Заседание членов Рабочей группы по взаимодействию с Ассоциацией выпускников ЮФУ, на котором были рассмотрены итоги работы Ассоциации и перспективы её развития  Определены ближайшие и стратегические цели  </vt:lpstr>
      <vt:lpstr>Презентация PowerPoint</vt:lpstr>
      <vt:lpstr>  </vt:lpstr>
      <vt:lpstr> Благодарю за внимание! </vt:lpstr>
      <vt:lpstr>   Об организации и проведении учебных и производственных практик в 2023 году     14 апреля 2023 г.</vt:lpstr>
      <vt:lpstr>  </vt:lpstr>
      <vt:lpstr>  Педагогическая и научно-педагогическая практика </vt:lpstr>
      <vt:lpstr>Учебные практики студентов Института наук о Земле ЮФУ в 2023 году </vt:lpstr>
      <vt:lpstr>  </vt:lpstr>
      <vt:lpstr>  Сводная таблица стоимости предоставляемых услуг на БПиТ «Белая речка»  в 2023 году</vt:lpstr>
      <vt:lpstr>  Сводная таблица стоимости предоставляемых услуг на БПиСОТ «Лиманчик»  в 2023 году</vt:lpstr>
      <vt:lpstr>Стоимость услуг, предоставляемых коммерческим автотранспортом в 2023 году  </vt:lpstr>
      <vt:lpstr>  График заполняемости БПиСОТ «Белая речка» и «Лиманчик» в 2023 году</vt:lpstr>
      <vt:lpstr> 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учебных и производственных практик, взаимодействии с работодателями и результатах мониторинга трудоустройства выпускников  Института наук о Земле в 2021 году     17 декабря 2021 г.</dc:title>
  <dc:creator>Труфанов Алексей Вячеславич</dc:creator>
  <cp:lastModifiedBy>Труфанов Алексей Вячеславич</cp:lastModifiedBy>
  <cp:revision>37</cp:revision>
  <dcterms:created xsi:type="dcterms:W3CDTF">2021-12-17T08:06:33Z</dcterms:created>
  <dcterms:modified xsi:type="dcterms:W3CDTF">2023-04-14T06:40:38Z</dcterms:modified>
</cp:coreProperties>
</file>