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7" r:id="rId2"/>
    <p:sldId id="29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8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6" indent="0" algn="ctr">
              <a:buNone/>
              <a:defRPr sz="2000"/>
            </a:lvl2pPr>
            <a:lvl3pPr marL="914350" indent="0" algn="ctr">
              <a:buNone/>
              <a:defRPr sz="1801"/>
            </a:lvl3pPr>
            <a:lvl4pPr marL="1371525" indent="0" algn="ctr">
              <a:buNone/>
              <a:defRPr sz="1600"/>
            </a:lvl4pPr>
            <a:lvl5pPr marL="1828700" indent="0" algn="ctr">
              <a:buNone/>
              <a:defRPr sz="1600"/>
            </a:lvl5pPr>
            <a:lvl6pPr marL="2285876" indent="0" algn="ctr">
              <a:buNone/>
              <a:defRPr sz="1600"/>
            </a:lvl6pPr>
            <a:lvl7pPr marL="2743051" indent="0" algn="ctr">
              <a:buNone/>
              <a:defRPr sz="1600"/>
            </a:lvl7pPr>
            <a:lvl8pPr marL="3200226" indent="0" algn="ctr">
              <a:buNone/>
              <a:defRPr sz="1600"/>
            </a:lvl8pPr>
            <a:lvl9pPr marL="3657402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69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15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36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06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3" y="1709740"/>
            <a:ext cx="1051560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3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09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37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91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6" indent="0">
              <a:buNone/>
              <a:defRPr sz="2000" b="1"/>
            </a:lvl2pPr>
            <a:lvl3pPr marL="914350" indent="0">
              <a:buNone/>
              <a:defRPr sz="1801" b="1"/>
            </a:lvl3pPr>
            <a:lvl4pPr marL="1371525" indent="0">
              <a:buNone/>
              <a:defRPr sz="1600" b="1"/>
            </a:lvl4pPr>
            <a:lvl5pPr marL="1828700" indent="0">
              <a:buNone/>
              <a:defRPr sz="1600" b="1"/>
            </a:lvl5pPr>
            <a:lvl6pPr marL="2285876" indent="0">
              <a:buNone/>
              <a:defRPr sz="1600" b="1"/>
            </a:lvl6pPr>
            <a:lvl7pPr marL="2743051" indent="0">
              <a:buNone/>
              <a:defRPr sz="1600" b="1"/>
            </a:lvl7pPr>
            <a:lvl8pPr marL="3200226" indent="0">
              <a:buNone/>
              <a:defRPr sz="1600" b="1"/>
            </a:lvl8pPr>
            <a:lvl9pPr marL="365740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6" indent="0">
              <a:buNone/>
              <a:defRPr sz="2000" b="1"/>
            </a:lvl2pPr>
            <a:lvl3pPr marL="914350" indent="0">
              <a:buNone/>
              <a:defRPr sz="1801" b="1"/>
            </a:lvl3pPr>
            <a:lvl4pPr marL="1371525" indent="0">
              <a:buNone/>
              <a:defRPr sz="1600" b="1"/>
            </a:lvl4pPr>
            <a:lvl5pPr marL="1828700" indent="0">
              <a:buNone/>
              <a:defRPr sz="1600" b="1"/>
            </a:lvl5pPr>
            <a:lvl6pPr marL="2285876" indent="0">
              <a:buNone/>
              <a:defRPr sz="1600" b="1"/>
            </a:lvl6pPr>
            <a:lvl7pPr marL="2743051" indent="0">
              <a:buNone/>
              <a:defRPr sz="1600" b="1"/>
            </a:lvl7pPr>
            <a:lvl8pPr marL="3200226" indent="0">
              <a:buNone/>
              <a:defRPr sz="1600" b="1"/>
            </a:lvl8pPr>
            <a:lvl9pPr marL="365740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09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02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04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90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6" indent="0">
              <a:buNone/>
              <a:defRPr sz="1401"/>
            </a:lvl2pPr>
            <a:lvl3pPr marL="914350" indent="0">
              <a:buNone/>
              <a:defRPr sz="1200"/>
            </a:lvl3pPr>
            <a:lvl4pPr marL="1371525" indent="0">
              <a:buNone/>
              <a:defRPr sz="1001"/>
            </a:lvl4pPr>
            <a:lvl5pPr marL="1828700" indent="0">
              <a:buNone/>
              <a:defRPr sz="1001"/>
            </a:lvl5pPr>
            <a:lvl6pPr marL="2285876" indent="0">
              <a:buNone/>
              <a:defRPr sz="1001"/>
            </a:lvl6pPr>
            <a:lvl7pPr marL="2743051" indent="0">
              <a:buNone/>
              <a:defRPr sz="1001"/>
            </a:lvl7pPr>
            <a:lvl8pPr marL="3200226" indent="0">
              <a:buNone/>
              <a:defRPr sz="1001"/>
            </a:lvl8pPr>
            <a:lvl9pPr marL="3657402" indent="0">
              <a:buNone/>
              <a:defRPr sz="100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50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90" y="987428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6" indent="0">
              <a:buNone/>
              <a:defRPr sz="2800"/>
            </a:lvl2pPr>
            <a:lvl3pPr marL="914350" indent="0">
              <a:buNone/>
              <a:defRPr sz="2400"/>
            </a:lvl3pPr>
            <a:lvl4pPr marL="1371525" indent="0">
              <a:buNone/>
              <a:defRPr sz="2000"/>
            </a:lvl4pPr>
            <a:lvl5pPr marL="1828700" indent="0">
              <a:buNone/>
              <a:defRPr sz="2000"/>
            </a:lvl5pPr>
            <a:lvl6pPr marL="2285876" indent="0">
              <a:buNone/>
              <a:defRPr sz="2000"/>
            </a:lvl6pPr>
            <a:lvl7pPr marL="2743051" indent="0">
              <a:buNone/>
              <a:defRPr sz="2000"/>
            </a:lvl7pPr>
            <a:lvl8pPr marL="3200226" indent="0">
              <a:buNone/>
              <a:defRPr sz="2000"/>
            </a:lvl8pPr>
            <a:lvl9pPr marL="365740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6" indent="0">
              <a:buNone/>
              <a:defRPr sz="1401"/>
            </a:lvl2pPr>
            <a:lvl3pPr marL="914350" indent="0">
              <a:buNone/>
              <a:defRPr sz="1200"/>
            </a:lvl3pPr>
            <a:lvl4pPr marL="1371525" indent="0">
              <a:buNone/>
              <a:defRPr sz="1001"/>
            </a:lvl4pPr>
            <a:lvl5pPr marL="1828700" indent="0">
              <a:buNone/>
              <a:defRPr sz="1001"/>
            </a:lvl5pPr>
            <a:lvl6pPr marL="2285876" indent="0">
              <a:buNone/>
              <a:defRPr sz="1001"/>
            </a:lvl6pPr>
            <a:lvl7pPr marL="2743051" indent="0">
              <a:buNone/>
              <a:defRPr sz="1001"/>
            </a:lvl7pPr>
            <a:lvl8pPr marL="3200226" indent="0">
              <a:buNone/>
              <a:defRPr sz="1001"/>
            </a:lvl8pPr>
            <a:lvl9pPr marL="3657402" indent="0">
              <a:buNone/>
              <a:defRPr sz="100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76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4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F844A-CA2B-42A8-8067-03809273EE62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4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7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5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8" indent="-228588" algn="l" defTabSz="91435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3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8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4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289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463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0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14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5989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6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0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5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0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76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51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26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02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4" y="365127"/>
            <a:ext cx="10515600" cy="51269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присвоения ученого звания доцента: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4" y="1060704"/>
            <a:ext cx="10515600" cy="508882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стажа непрерывной работы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2 лет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доцента;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педагогической деятельности не менее чем на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0,25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ставки (в том числе на условиях совместительства) по образовательным программам высшего образования и (или)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образования по научной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указанной в аттестационном деле, в организации,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представившей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к присвоению ученого звания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стажа научной и педагогической деятельности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организациях, в том числе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 лет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стажа педагогической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научной специальности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указанной в аттестационном деле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20 опубликованных учебных изданий и научных трудов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том числе в соавторстве), включая патенты на изобретения и иные объекты интеллектуальной собственности, которые используются в образовательном процессе. При этом за последние 3 года должно быть опубликовано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 учебных изданий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 научных трудов по научной специальности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указанной в аттестационном деле. Научные труды публикуются в рецензируемых изданиях</a:t>
            </a: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52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0802" y="0"/>
            <a:ext cx="11567160" cy="1166893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Попова Юрия Витальевича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звание доцента по научной специальности 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1.6.1. Общая и региональная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геология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Геотектоника и геодинамика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503868"/>
              </p:ext>
            </p:extLst>
          </p:nvPr>
        </p:nvGraphicFramePr>
        <p:xfrm>
          <a:off x="16764" y="1166893"/>
          <a:ext cx="12175236" cy="5554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3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1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33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</a:t>
                      </a:r>
                      <a:r>
                        <a:rPr lang="ru-RU" sz="1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трудовой деятельности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доцент</a:t>
                      </a:r>
                      <a:r>
                        <a:rPr lang="ru-RU" sz="19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кафедрой общей и инженерной геологии Института наук о Земле ЮФУ</a:t>
                      </a:r>
                    </a:p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(1,0 ст.)</a:t>
                      </a:r>
                      <a:endParaRPr lang="ru-RU" sz="1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89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работы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стаж составляет более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лет, в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 должности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доцента – более 16 лет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89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Ученая степень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кандидат геолого-минералогических наук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79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(баллы) за 2021 г.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2022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219,6 балла</a:t>
                      </a: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202,83 балла (предварительно)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447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Публикации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опубликовано 60 работ, из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них научные труды - 54, учебные издания - 6,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 за последние три года по научной специальности 1.6.1. Общая и региональная геология. Геотектоника и геодинамика опубликовано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два учебных издания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(учебник и учебно-методическое пособие) и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три научных труда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опубликованных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рецензируемых научных изданиях из списка ВАК РФ</a:t>
                      </a:r>
                    </a:p>
                  </a:txBody>
                  <a:tcPr marL="42662" marR="42662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379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Хирша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8447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виды учебной работы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Ведёт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лабораторные и практические занятия по дисциплинам, соответствующим научной специальности 1.6.1. Общая и региональная геология. Геотектоника и геодинамика: «Геотектоника», «Общая геология», «Региональная геология», «Методология современных геологических исследований»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 anchor="ctr"/>
                </a:tc>
                <a:extLst>
                  <a:ext uri="{0D108BD9-81ED-4DB2-BD59-A6C34878D82A}">
                    <a16:rowId xmlns:a16="http://schemas.microsoft.com/office/drawing/2014/main" val="2799684986"/>
                  </a:ext>
                </a:extLst>
              </a:tr>
              <a:tr h="67362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Прочие сведения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действительный член Российского минералогического общества (РМО), ученый секретарь Ростовского отделения РМО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 anchor="ctr"/>
                </a:tc>
                <a:extLst>
                  <a:ext uri="{0D108BD9-81ED-4DB2-BD59-A6C34878D82A}">
                    <a16:rowId xmlns:a16="http://schemas.microsoft.com/office/drawing/2014/main" val="580904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72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5288</TotalTime>
  <Words>379</Words>
  <Application>Microsoft Office PowerPoint</Application>
  <PresentationFormat>Широкоэкранный</PresentationFormat>
  <Paragraphs>29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Критерии присвоения ученого звания доцента:</vt:lpstr>
      <vt:lpstr>Представление Попова Юрия Витальевича на звание доцента по научной специальности  1.6.1. Общая и региональная геология. Геотектоника и геодинамика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Алина Зимовец</cp:lastModifiedBy>
  <cp:revision>325</cp:revision>
  <dcterms:created xsi:type="dcterms:W3CDTF">2016-06-27T18:14:11Z</dcterms:created>
  <dcterms:modified xsi:type="dcterms:W3CDTF">2023-04-13T20:43:56Z</dcterms:modified>
</cp:coreProperties>
</file>