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75" r:id="rId3"/>
    <p:sldId id="276" r:id="rId4"/>
    <p:sldId id="453" r:id="rId5"/>
    <p:sldId id="452" r:id="rId6"/>
    <p:sldId id="451" r:id="rId7"/>
    <p:sldId id="274" r:id="rId8"/>
    <p:sldId id="282" r:id="rId9"/>
    <p:sldId id="278" r:id="rId10"/>
    <p:sldId id="454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E580A-BE1C-4397-9129-DF037FAE26C1}" v="25" dt="2023-03-24T08:28:06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9922" y="1226261"/>
            <a:ext cx="785215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67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08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64602"/>
            <a:ext cx="12192000" cy="718185"/>
          </a:xfrm>
          <a:custGeom>
            <a:avLst/>
            <a:gdLst/>
            <a:ahLst/>
            <a:cxnLst/>
            <a:rect l="l" t="t" r="r" b="b"/>
            <a:pathLst>
              <a:path w="12192000" h="718185">
                <a:moveTo>
                  <a:pt x="12192000" y="0"/>
                </a:moveTo>
                <a:lnTo>
                  <a:pt x="6535039" y="0"/>
                </a:lnTo>
                <a:lnTo>
                  <a:pt x="0" y="0"/>
                </a:lnTo>
                <a:lnTo>
                  <a:pt x="0" y="717715"/>
                </a:lnTo>
                <a:lnTo>
                  <a:pt x="6535039" y="717715"/>
                </a:lnTo>
                <a:lnTo>
                  <a:pt x="12192000" y="7177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782317"/>
            <a:ext cx="12192000" cy="38100"/>
          </a:xfrm>
          <a:custGeom>
            <a:avLst/>
            <a:gdLst/>
            <a:ahLst/>
            <a:cxnLst/>
            <a:rect l="l" t="t" r="r" b="b"/>
            <a:pathLst>
              <a:path w="12192000" h="38100">
                <a:moveTo>
                  <a:pt x="0" y="0"/>
                </a:moveTo>
                <a:lnTo>
                  <a:pt x="0" y="38100"/>
                </a:lnTo>
                <a:lnTo>
                  <a:pt x="12192000" y="381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058291"/>
            <a:ext cx="12192000" cy="5793740"/>
          </a:xfrm>
          <a:custGeom>
            <a:avLst/>
            <a:gdLst/>
            <a:ahLst/>
            <a:cxnLst/>
            <a:rect l="l" t="t" r="r" b="b"/>
            <a:pathLst>
              <a:path w="12192000" h="5793740">
                <a:moveTo>
                  <a:pt x="0" y="0"/>
                </a:moveTo>
                <a:lnTo>
                  <a:pt x="0" y="5793178"/>
                </a:lnTo>
              </a:path>
              <a:path w="12192000" h="5793740">
                <a:moveTo>
                  <a:pt x="12192000" y="0"/>
                </a:moveTo>
                <a:lnTo>
                  <a:pt x="12192000" y="57931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05829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20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1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00125"/>
          </a:xfrm>
          <a:custGeom>
            <a:avLst/>
            <a:gdLst/>
            <a:ahLst/>
            <a:cxnLst/>
            <a:rect l="l" t="t" r="r" b="b"/>
            <a:pathLst>
              <a:path w="12192000" h="1000125">
                <a:moveTo>
                  <a:pt x="0" y="999744"/>
                </a:moveTo>
                <a:lnTo>
                  <a:pt x="12192000" y="999744"/>
                </a:lnTo>
                <a:lnTo>
                  <a:pt x="12192000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631" y="0"/>
            <a:ext cx="1072896" cy="1063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81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20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64602"/>
            <a:ext cx="12192000" cy="718185"/>
          </a:xfrm>
          <a:custGeom>
            <a:avLst/>
            <a:gdLst/>
            <a:ahLst/>
            <a:cxnLst/>
            <a:rect l="l" t="t" r="r" b="b"/>
            <a:pathLst>
              <a:path w="12192000" h="718185">
                <a:moveTo>
                  <a:pt x="12192000" y="0"/>
                </a:moveTo>
                <a:lnTo>
                  <a:pt x="6535039" y="0"/>
                </a:lnTo>
                <a:lnTo>
                  <a:pt x="0" y="0"/>
                </a:lnTo>
                <a:lnTo>
                  <a:pt x="0" y="717715"/>
                </a:lnTo>
                <a:lnTo>
                  <a:pt x="6535039" y="717715"/>
                </a:lnTo>
                <a:lnTo>
                  <a:pt x="12192000" y="7177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782317"/>
            <a:ext cx="12192000" cy="38100"/>
          </a:xfrm>
          <a:custGeom>
            <a:avLst/>
            <a:gdLst/>
            <a:ahLst/>
            <a:cxnLst/>
            <a:rect l="l" t="t" r="r" b="b"/>
            <a:pathLst>
              <a:path w="12192000" h="38100">
                <a:moveTo>
                  <a:pt x="0" y="0"/>
                </a:moveTo>
                <a:lnTo>
                  <a:pt x="0" y="38100"/>
                </a:lnTo>
                <a:lnTo>
                  <a:pt x="12192000" y="381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058291"/>
            <a:ext cx="12192000" cy="5793740"/>
          </a:xfrm>
          <a:custGeom>
            <a:avLst/>
            <a:gdLst/>
            <a:ahLst/>
            <a:cxnLst/>
            <a:rect l="l" t="t" r="r" b="b"/>
            <a:pathLst>
              <a:path w="12192000" h="5793740">
                <a:moveTo>
                  <a:pt x="0" y="0"/>
                </a:moveTo>
                <a:lnTo>
                  <a:pt x="0" y="5793178"/>
                </a:lnTo>
              </a:path>
              <a:path w="12192000" h="5793740">
                <a:moveTo>
                  <a:pt x="12192000" y="0"/>
                </a:moveTo>
                <a:lnTo>
                  <a:pt x="12192000" y="57931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05829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32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90-3B3F-4EE5-947A-B7CEA557E87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0EA3-2570-4FF5-9575-4EBCC4236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0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9922" y="1226261"/>
            <a:ext cx="785215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23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58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00125"/>
          </a:xfrm>
          <a:custGeom>
            <a:avLst/>
            <a:gdLst/>
            <a:ahLst/>
            <a:cxnLst/>
            <a:rect l="l" t="t" r="r" b="b"/>
            <a:pathLst>
              <a:path w="12192000" h="1000125">
                <a:moveTo>
                  <a:pt x="0" y="999744"/>
                </a:moveTo>
                <a:lnTo>
                  <a:pt x="12192000" y="999744"/>
                </a:lnTo>
                <a:lnTo>
                  <a:pt x="12192000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631" y="0"/>
            <a:ext cx="1072896" cy="1063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52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3E0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9922" y="1226261"/>
            <a:ext cx="755840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6754" y="1869297"/>
            <a:ext cx="10578490" cy="4678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6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9922" y="1226261"/>
            <a:ext cx="755840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6754" y="1869297"/>
            <a:ext cx="10578490" cy="4678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56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fedu.ru/op/208" TargetMode="External"/><Relationship Id="rId2" Type="http://schemas.openxmlformats.org/officeDocument/2006/relationships/hyperlink" Target="https://sfedu.ru/op/30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fedu.ru/op/34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6FD79D-3892-EC50-D571-0B5E69F7FD7D}"/>
              </a:ext>
            </a:extLst>
          </p:cNvPr>
          <p:cNvSpPr txBox="1">
            <a:spLocks/>
          </p:cNvSpPr>
          <p:nvPr/>
        </p:nvSpPr>
        <p:spPr>
          <a:xfrm>
            <a:off x="609600" y="30178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ПРОФОРИЕНТАЦИОННЫЕ МЕРОПРИЯТИЯ ИНСТИТУТА НАУК О ЗЕМЛЕ СО ШКОЛЬНИКАМИ И ПОДГОТОВКА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ПРИЕМНОЙ КАМПАНИИ-2023</a:t>
            </a:r>
          </a:p>
        </p:txBody>
      </p:sp>
    </p:spTree>
    <p:extLst>
      <p:ext uri="{BB962C8B-B14F-4D97-AF65-F5344CB8AC3E}">
        <p14:creationId xmlns:p14="http://schemas.microsoft.com/office/powerpoint/2010/main" val="187404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B12479D-DAF0-BC91-59A5-CC2F7C8C6323}"/>
              </a:ext>
            </a:extLst>
          </p:cNvPr>
          <p:cNvSpPr txBox="1">
            <a:spLocks/>
          </p:cNvSpPr>
          <p:nvPr/>
        </p:nvSpPr>
        <p:spPr>
          <a:xfrm>
            <a:off x="609600" y="30178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3839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68BEA4B-D6FC-4F1E-A7BA-78F5F1666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60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59EA86-6735-A1AC-BFF2-563F54CA2036}"/>
              </a:ext>
            </a:extLst>
          </p:cNvPr>
          <p:cNvSpPr txBox="1"/>
          <p:nvPr/>
        </p:nvSpPr>
        <p:spPr>
          <a:xfrm>
            <a:off x="4860608" y="776237"/>
            <a:ext cx="7331392" cy="599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8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48-АЯ ВЕСЕННЯЯ ОТКРЫТАЯ НАУЧНО-ПРАКТИЧЕСКАЯ КОНФЕРЕНЦИЯ ДОНСКОЙ АКАДЕМИИ НАУК ЮНЫХ ИССЛЕДОВАТЕЛЕЙ ИМ. Ю. А. ЖДАНОВА</a:t>
            </a:r>
          </a:p>
          <a:p>
            <a:pPr algn="ctr">
              <a:spcAft>
                <a:spcPts val="800"/>
              </a:spcAft>
            </a:pPr>
            <a:r>
              <a:rPr lang="ru-RU" sz="1600" b="1" i="1" u="sng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МАРТА</a:t>
            </a:r>
          </a:p>
          <a:p>
            <a:pPr algn="ctr">
              <a:spcAft>
                <a:spcPts val="800"/>
              </a:spcAft>
            </a:pPr>
            <a:r>
              <a:rPr lang="ru-RU" sz="1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Лекторий «Горизонты науки»</a:t>
            </a:r>
            <a:endParaRPr lang="ru-RU" sz="16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«Экологические проблемы рек Ростовской области» (Сазонов А.Д.)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«196 лет со дня рождения Петра Петровича Семенова-Тян-Шанского» (Костенко Д.Ф.)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МАРТА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Заседание с</a:t>
            </a:r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екции «География и геоэкология» (с 12:00, ауд. 202)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МАРТА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ОТКРЫТЫХ ДВЕРЕЙ И ОЛИМПИАДА 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ИНСТИТУТА НАУК О ЗЕМЛЕ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ЮЖНОГО ФЕДЕРАЛЬНОГО УНИВЕРСИТЕТА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(СЕКЦИИ: ГЕОЛОГИЯ, ГЕОГРАФИЯ, ГИДРОМЕТЕОРОЛОГИЯ, ЭКОЛОГИЯ И ПРИРОДОПОЛЬЗОВАНИЕ) </a:t>
            </a:r>
          </a:p>
          <a:p>
            <a:pPr algn="ctr"/>
            <a:r>
              <a:rPr lang="ru-RU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АПРЕЛЯ</a:t>
            </a:r>
            <a:endParaRPr lang="ru-RU" sz="1600" b="1" i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КОНФЕРЕНЦИЯ «ЮНЫЙ ИССЛЕДОВАТЕЛЬ ЗЕМЛИ» И КОНКУРС ТВОРЧЕСКИХ РАБОТ ШКОЛЬНИКОВ «РАДУГА» И ОРГ. СОБРАНИЕ ПРОЕКТНОЙ СМЕНЫ ИНСТИТУТА НАУК О ЗЕМЛЕ "ПЛАНЕТА ЗЕМЛЯ«</a:t>
            </a:r>
          </a:p>
          <a:p>
            <a:pPr algn="ctr"/>
            <a:r>
              <a:rPr lang="ru-RU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10-16 АПРЕЛЯ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«НЕДЕЛЯ БЕЗ ТУРНИКЕТОВ» </a:t>
            </a:r>
          </a:p>
        </p:txBody>
      </p:sp>
    </p:spTree>
    <p:extLst>
      <p:ext uri="{BB962C8B-B14F-4D97-AF65-F5344CB8AC3E}">
        <p14:creationId xmlns:p14="http://schemas.microsoft.com/office/powerpoint/2010/main" val="168543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1295401"/>
            <a:ext cx="7179732" cy="14393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НАУК О ЗЕМЛЕ ЮФУ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ПОДГОТОВКУ:</a:t>
            </a:r>
          </a:p>
        </p:txBody>
      </p:sp>
      <p:pic>
        <p:nvPicPr>
          <p:cNvPr id="150532" name="Picture 5" descr="C:\Users\Костя\Desktop\профориентационная работа\герб\Предложение Кузнецов.jpg"/>
          <p:cNvPicPr>
            <a:picLocks noChangeAspect="1" noChangeArrowheads="1"/>
          </p:cNvPicPr>
          <p:nvPr/>
        </p:nvPicPr>
        <p:blipFill rotWithShape="1">
          <a:blip r:embed="rId2" cstate="print"/>
          <a:srcRect t="4936" r="-1" b="-1"/>
          <a:stretch/>
        </p:blipFill>
        <p:spPr bwMode="auto">
          <a:xfrm>
            <a:off x="20" y="-5"/>
            <a:ext cx="4635987" cy="420624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4035"/>
          <a:stretch/>
        </p:blipFill>
        <p:spPr>
          <a:xfrm>
            <a:off x="20" y="4206245"/>
            <a:ext cx="4635987" cy="26602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8CD560-480F-4E00-B992-14912684D174}"/>
              </a:ext>
            </a:extLst>
          </p:cNvPr>
          <p:cNvSpPr txBox="1"/>
          <p:nvPr/>
        </p:nvSpPr>
        <p:spPr>
          <a:xfrm>
            <a:off x="4792133" y="2103115"/>
            <a:ext cx="7399867" cy="4744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	БАКАЛАВРОВ ОЧНОЙ ФОРМЫ ОБУЧЕНИЯ ПО НАПРАВЛЕНИЯМ ПОДГОТОВКИ: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05.03.01 ГЕОЛОГИЯ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ЕГЭ: 1. математика – 39; 2. география - 40 или информатика и ИКТ – 44, или физика – 39, или химия – 39, или биология – 39, или иностранный язык – 50; 3. русский язык – 40;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Вступительные экзамены на базе профессионального образования: 1. геология – 50; 2. страноведение – 50; 3. русский язык – 40.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05.03.02 ГЕОГРАФИЯ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ЕГЭ: 1. география – 40; 2. математика - 39 или информатика и ИКТ – 44, или биология 39, или иностранный язык –50; 3. русский язык – 40;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Вступительные экзамены на базе профессионального образования: 1. страноведение – 50; 2. экология и природопользование – 50; 3. русский язык – 40.</a:t>
            </a:r>
          </a:p>
        </p:txBody>
      </p:sp>
    </p:spTree>
    <p:extLst>
      <p:ext uri="{BB962C8B-B14F-4D97-AF65-F5344CB8AC3E}">
        <p14:creationId xmlns:p14="http://schemas.microsoft.com/office/powerpoint/2010/main" val="2884938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7D65B-25F6-283A-8CD2-B594CC03883D}"/>
              </a:ext>
            </a:extLst>
          </p:cNvPr>
          <p:cNvSpPr txBox="1"/>
          <p:nvPr/>
        </p:nvSpPr>
        <p:spPr>
          <a:xfrm>
            <a:off x="-95793" y="1079862"/>
            <a:ext cx="12355526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05.03.04 ГИДРОМЕТЕОРОЛОГИЯ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ЕГЭ: 1. география – 40; 2. математика - 39 или информатика и ИКТ – 44, или биология – 39, или иностранный язык – 50; 3. русский язык – 40;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Вступительные экзамены на базе профессионального образования: 1. метеорология – 50; 2. гидрология – 50; 3. русский язык – 40.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05.03.06 ЭКОЛОГИЯ И ПРИРОДОПОЛЬЗОВАНИЕ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ЕГЭ: 1. география – 40; 2. математика - 39 или биология – 39, или информатика и ИКТ – 44, или химия – 39, или иностранный язык – 50; 3. русский язык – 40.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Вступительные экзамены на базе профессионального образования: 1. экология и природопользование – 50; 2. страноведение – 50; 3. русский язык – 40.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44.03.05 ПЕДАГОГИЧЕСКОЕ ОБРАЗОВАНИЕ С ДВУМЯ ПРОФИЛЯМИ ПОДГОТОВКИ: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ГЕОГРАФИЯ И ЭКОНОМИКА  (очная и заочная формы обучения)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ЕГЭ: 1.обществознание – 50; 2. русский язык – 50; 3. география – 50 или история – 50, или химия – 50, или математика – 50, или физика – 50, или биология – 50, или иностранный язык – 50;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Вступительные экзамены на базе профессионального образования: 1. педагогика – 50; 2. русский язык – 50; 3. основы географического образования – 50.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 ОЧНОЙ ФОРМЫ ОБУЧЕНИЯ ПО СПЕЦИАЛЬНОСТИ: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21.05.02 ПРИКЛАДНАЯ ГЕОЛОГИЯ. ГЕОЛОГИЧЕСКАЯ СЪЕМКА, ПОИСКИ И РАЗВЕДКА МЕСТОРОЖДЕНИЙ ТВЕРДЫХ ПОЛЕЗНЫХ ИСКОПАЕМЫХ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ЕГЭ: 1. математика – 39; 2. физика - 39 или химия – 39, или информатика и ИКТ – 44, или иностранный язык – 50; 3. русский язык – 40;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Вступительные экзамены на базе профессионального образования: 1. геология – 50; 2. страноведение – 50; 3. русский язык – 40.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1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BD6C0-BF45-7035-D24C-9FFD5AEA6DA9}"/>
              </a:ext>
            </a:extLst>
          </p:cNvPr>
          <p:cNvSpPr txBox="1"/>
          <p:nvPr/>
        </p:nvSpPr>
        <p:spPr>
          <a:xfrm>
            <a:off x="76200" y="1401073"/>
            <a:ext cx="12115799" cy="408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МАГИСТРОВ ОЧНОЙ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ФОРМЫ ОБУЧЕНИЯ ПО НАПРАВЛЕНИЯМ: 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05.04.01 ГЕОЛОГИЯ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05.04.02 ГЕОГРАФИЯ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u="sng" kern="0" dirty="0">
                <a:solidFill>
                  <a:srgbClr val="60C98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«УПРАВЛЕНИЕ, МОНИТОРИНГ ЛАНДШАФТОВ И ГЕОЛОГИЧЕСКОЙ СРЕДЫ С ИСПОЛЬЗОВАНИЕМ ГИС И ИНСТРУМЕНТАЛЬНЫХ МЕТОДОВ</a:t>
            </a:r>
            <a:r>
              <a:rPr lang="ru-RU" sz="2000" kern="0" dirty="0">
                <a:solidFill>
                  <a:srgbClr val="6B6B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05.04.06 ЭКОЛОГИЯ И ПРИРОДОПОЛЬЗОВАНИЕ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6B6B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u="sng" kern="0" dirty="0">
                <a:solidFill>
                  <a:srgbClr val="60C98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ПРИКЛАДНАЯ ГЕОЭКОЛОГИЯ</a:t>
            </a:r>
            <a:r>
              <a:rPr lang="ru-RU" sz="2000" kern="0" dirty="0">
                <a:solidFill>
                  <a:srgbClr val="6B6B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44.04.01 ПЕДАГОГИЧЕСКОЕ ОБРАЗОВАНИЕ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u="sng" kern="0" dirty="0">
                <a:solidFill>
                  <a:srgbClr val="60C98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«ТЕОРИЯ И ПРАКТИКА ГЕОГРАФИЧЕСКОГО ОБРАЗОВАНИЯ И ЭКОЛОГИЧЕСКОГО ПРОСВЕЩЕНИЯ»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6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C8963-04EA-F01F-E496-2CA2AF9A650C}"/>
              </a:ext>
            </a:extLst>
          </p:cNvPr>
          <p:cNvSpPr txBox="1"/>
          <p:nvPr/>
        </p:nvSpPr>
        <p:spPr>
          <a:xfrm>
            <a:off x="0" y="2224544"/>
            <a:ext cx="1219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мая – география, литература, химия;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 мая – русский язык;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июня – математика базового и профильного уровней;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июня – история, физика;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июня – обществознание;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июня – иностранные языки (английский, французский, немецкий, испанский, китайский) (за исключением раздела «Говорение»), биология;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июня – иностранные языки (английский, французский, немецкий, испанский, китайский) (раздел «Говорение»);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 июня – иностранные языки (английский, французский, немецкий, испанский, китайский) (раздел «Говорение»);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июня – информатика и информационно-коммуникационные технологии (ИКТ);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июня – информатика и информационно-коммуникационные технологии (ИКТ).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9AE56C-0E67-E243-DF2A-B8AC8FA6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" y="1269999"/>
            <a:ext cx="11878733" cy="553998"/>
          </a:xfrm>
        </p:spPr>
        <p:txBody>
          <a:bodyPr/>
          <a:lstStyle/>
          <a:p>
            <a:pPr algn="ctr"/>
            <a:r>
              <a:rPr lang="ru-RU" dirty="0"/>
              <a:t>Расписание ЕГЭ 2023 (проект)</a:t>
            </a:r>
          </a:p>
        </p:txBody>
      </p:sp>
    </p:spTree>
    <p:extLst>
      <p:ext uri="{BB962C8B-B14F-4D97-AF65-F5344CB8AC3E}">
        <p14:creationId xmlns:p14="http://schemas.microsoft.com/office/powerpoint/2010/main" val="255835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922" y="1226261"/>
            <a:ext cx="7558405" cy="369332"/>
          </a:xfrm>
        </p:spPr>
        <p:txBody>
          <a:bodyPr/>
          <a:lstStyle/>
          <a:p>
            <a:pPr algn="ctr"/>
            <a:r>
              <a:rPr lang="ru-RU" sz="2400" dirty="0"/>
              <a:t>Экзаменационные комиссии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</p:nvPr>
        </p:nvGraphicFramePr>
        <p:xfrm>
          <a:off x="533400" y="1701000"/>
          <a:ext cx="11430000" cy="173574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3976778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9266405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38389365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235542755"/>
                    </a:ext>
                  </a:extLst>
                </a:gridCol>
              </a:tblGrid>
              <a:tr h="433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Доценко Ирина Владимировна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председатель, доцент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1003792527"/>
                  </a:ext>
                </a:extLst>
              </a:tr>
              <a:tr h="433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Латун Владимир Владимирович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кафедрой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2848098279"/>
                  </a:ext>
                </a:extLst>
              </a:tr>
              <a:tr h="433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Меринова Юлия Юрьевна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4276801865"/>
                  </a:ext>
                </a:extLst>
              </a:tr>
              <a:tr h="433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Талпа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Борис Васильевич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2554669922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3"/>
          </p:nvPr>
        </p:nvGraphicFramePr>
        <p:xfrm>
          <a:off x="568036" y="3440224"/>
          <a:ext cx="11430000" cy="341387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28780">
                  <a:extLst>
                    <a:ext uri="{9D8B030D-6E8A-4147-A177-3AD203B41FA5}">
                      <a16:colId xmlns:a16="http://schemas.microsoft.com/office/drawing/2014/main" val="3586731665"/>
                    </a:ext>
                  </a:extLst>
                </a:gridCol>
                <a:gridCol w="1646311">
                  <a:extLst>
                    <a:ext uri="{9D8B030D-6E8A-4147-A177-3AD203B41FA5}">
                      <a16:colId xmlns:a16="http://schemas.microsoft.com/office/drawing/2014/main" val="1970594611"/>
                    </a:ext>
                  </a:extLst>
                </a:gridCol>
                <a:gridCol w="3876211">
                  <a:extLst>
                    <a:ext uri="{9D8B030D-6E8A-4147-A177-3AD203B41FA5}">
                      <a16:colId xmlns:a16="http://schemas.microsoft.com/office/drawing/2014/main" val="2585217791"/>
                    </a:ext>
                  </a:extLst>
                </a:gridCol>
                <a:gridCol w="3878698">
                  <a:extLst>
                    <a:ext uri="{9D8B030D-6E8A-4147-A177-3AD203B41FA5}">
                      <a16:colId xmlns:a16="http://schemas.microsoft.com/office/drawing/2014/main" val="2305910168"/>
                    </a:ext>
                  </a:extLst>
                </a:gridCol>
              </a:tblGrid>
              <a:tr h="445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Бойко Николай Иванович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председатель, профессор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2987915814"/>
                  </a:ext>
                </a:extLst>
              </a:tr>
              <a:tr h="381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Наставкин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Алексей Валерьевич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кафедрой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3118086388"/>
                  </a:ext>
                </a:extLst>
              </a:tr>
              <a:tr h="397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Ревинский Юрий Алексеевич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695588912"/>
                  </a:ext>
                </a:extLst>
              </a:tr>
              <a:tr h="254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Гидрометеорология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Цыганкова Алла Евгеньевна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председатель, доцент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2843473264"/>
                  </a:ext>
                </a:extLst>
              </a:tr>
              <a:tr h="254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Беспалова Людмила Александровна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профессор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3070055932"/>
                  </a:ext>
                </a:extLst>
              </a:tr>
              <a:tr h="254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Иошпа Александр Рувимович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706958268"/>
                  </a:ext>
                </a:extLst>
              </a:tr>
              <a:tr h="254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Гибков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Евгений Викторович </a:t>
                      </a: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председатель, доцент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1880269582"/>
                  </a:ext>
                </a:extLst>
              </a:tr>
              <a:tr h="254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природопользование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Богачев Иван Викторович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1344984201"/>
                  </a:ext>
                </a:extLst>
              </a:tr>
              <a:tr h="254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Скляренко Григорий Юрьевич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6" marR="40816" marT="0" marB="0" anchor="ctr"/>
                </a:tc>
                <a:extLst>
                  <a:ext uri="{0D108BD9-81ED-4DB2-BD59-A6C34878D82A}">
                    <a16:rowId xmlns:a16="http://schemas.microsoft.com/office/drawing/2014/main" val="415400096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105" y="1133932"/>
            <a:ext cx="908431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5475" marR="5080" indent="-61341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Возможности </a:t>
            </a:r>
            <a:r>
              <a:rPr sz="3000" spc="-15" dirty="0"/>
              <a:t>перезачета </a:t>
            </a:r>
            <a:r>
              <a:rPr sz="3000" spc="-5" dirty="0"/>
              <a:t>вступительных </a:t>
            </a:r>
            <a:r>
              <a:rPr sz="3000" dirty="0"/>
              <a:t>испытаний  </a:t>
            </a:r>
            <a:r>
              <a:rPr sz="3000" spc="-5" dirty="0"/>
              <a:t>для </a:t>
            </a:r>
            <a:r>
              <a:rPr sz="3000" spc="-10" dirty="0"/>
              <a:t>поступающих </a:t>
            </a:r>
            <a:r>
              <a:rPr sz="3000" dirty="0"/>
              <a:t>в </a:t>
            </a:r>
            <a:r>
              <a:rPr sz="3000" spc="-15" dirty="0"/>
              <a:t>магистратуру </a:t>
            </a:r>
            <a:r>
              <a:rPr sz="3000" dirty="0"/>
              <a:t>в 202</a:t>
            </a:r>
            <a:r>
              <a:rPr lang="ru-RU" sz="3000" dirty="0"/>
              <a:t>3</a:t>
            </a:r>
            <a:r>
              <a:rPr sz="3000" spc="-50" dirty="0"/>
              <a:t> </a:t>
            </a:r>
            <a:r>
              <a:rPr sz="3000" spc="-40" dirty="0"/>
              <a:t>году</a:t>
            </a:r>
            <a:endParaRPr sz="3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255775" y="2234183"/>
            <a:ext cx="9890760" cy="1405255"/>
            <a:chOff x="1255775" y="2234183"/>
            <a:chExt cx="9890760" cy="1405255"/>
          </a:xfrm>
        </p:grpSpPr>
        <p:sp>
          <p:nvSpPr>
            <p:cNvPr id="4" name="object 4"/>
            <p:cNvSpPr/>
            <p:nvPr/>
          </p:nvSpPr>
          <p:spPr>
            <a:xfrm>
              <a:off x="1258823" y="2237231"/>
              <a:ext cx="9884664" cy="13990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58823" y="2237231"/>
              <a:ext cx="9885045" cy="1399540"/>
            </a:xfrm>
            <a:custGeom>
              <a:avLst/>
              <a:gdLst/>
              <a:ahLst/>
              <a:cxnLst/>
              <a:rect l="l" t="t" r="r" b="b"/>
              <a:pathLst>
                <a:path w="9885045" h="1399539">
                  <a:moveTo>
                    <a:pt x="0" y="233171"/>
                  </a:moveTo>
                  <a:lnTo>
                    <a:pt x="4737" y="186179"/>
                  </a:lnTo>
                  <a:lnTo>
                    <a:pt x="18323" y="142410"/>
                  </a:lnTo>
                  <a:lnTo>
                    <a:pt x="39821" y="102803"/>
                  </a:lnTo>
                  <a:lnTo>
                    <a:pt x="68294" y="68294"/>
                  </a:lnTo>
                  <a:lnTo>
                    <a:pt x="102803" y="39821"/>
                  </a:lnTo>
                  <a:lnTo>
                    <a:pt x="142410" y="18323"/>
                  </a:lnTo>
                  <a:lnTo>
                    <a:pt x="186179" y="4737"/>
                  </a:lnTo>
                  <a:lnTo>
                    <a:pt x="233172" y="0"/>
                  </a:lnTo>
                  <a:lnTo>
                    <a:pt x="9651492" y="0"/>
                  </a:lnTo>
                  <a:lnTo>
                    <a:pt x="9698484" y="4737"/>
                  </a:lnTo>
                  <a:lnTo>
                    <a:pt x="9742253" y="18323"/>
                  </a:lnTo>
                  <a:lnTo>
                    <a:pt x="9781860" y="39821"/>
                  </a:lnTo>
                  <a:lnTo>
                    <a:pt x="9816369" y="68294"/>
                  </a:lnTo>
                  <a:lnTo>
                    <a:pt x="9844842" y="102803"/>
                  </a:lnTo>
                  <a:lnTo>
                    <a:pt x="9866340" y="142410"/>
                  </a:lnTo>
                  <a:lnTo>
                    <a:pt x="9879926" y="186179"/>
                  </a:lnTo>
                  <a:lnTo>
                    <a:pt x="9884664" y="233171"/>
                  </a:lnTo>
                  <a:lnTo>
                    <a:pt x="9884664" y="1165859"/>
                  </a:lnTo>
                  <a:lnTo>
                    <a:pt x="9879926" y="1212852"/>
                  </a:lnTo>
                  <a:lnTo>
                    <a:pt x="9866340" y="1256621"/>
                  </a:lnTo>
                  <a:lnTo>
                    <a:pt x="9844842" y="1296228"/>
                  </a:lnTo>
                  <a:lnTo>
                    <a:pt x="9816369" y="1330737"/>
                  </a:lnTo>
                  <a:lnTo>
                    <a:pt x="9781860" y="1359210"/>
                  </a:lnTo>
                  <a:lnTo>
                    <a:pt x="9742253" y="1380708"/>
                  </a:lnTo>
                  <a:lnTo>
                    <a:pt x="9698484" y="1394294"/>
                  </a:lnTo>
                  <a:lnTo>
                    <a:pt x="9651492" y="1399031"/>
                  </a:lnTo>
                  <a:lnTo>
                    <a:pt x="233172" y="1399031"/>
                  </a:lnTo>
                  <a:lnTo>
                    <a:pt x="186179" y="1394294"/>
                  </a:lnTo>
                  <a:lnTo>
                    <a:pt x="142410" y="1380708"/>
                  </a:lnTo>
                  <a:lnTo>
                    <a:pt x="102803" y="1359210"/>
                  </a:lnTo>
                  <a:lnTo>
                    <a:pt x="68294" y="1330737"/>
                  </a:lnTo>
                  <a:lnTo>
                    <a:pt x="39821" y="1296228"/>
                  </a:lnTo>
                  <a:lnTo>
                    <a:pt x="18323" y="1256621"/>
                  </a:lnTo>
                  <a:lnTo>
                    <a:pt x="4737" y="1212852"/>
                  </a:lnTo>
                  <a:lnTo>
                    <a:pt x="0" y="1165859"/>
                  </a:lnTo>
                  <a:lnTo>
                    <a:pt x="0" y="233171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60926" y="2486660"/>
            <a:ext cx="367792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Конкурс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портфолио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55775" y="3904488"/>
            <a:ext cx="4246245" cy="2478405"/>
            <a:chOff x="1255775" y="3904488"/>
            <a:chExt cx="4246245" cy="2478405"/>
          </a:xfrm>
        </p:grpSpPr>
        <p:sp>
          <p:nvSpPr>
            <p:cNvPr id="8" name="object 8"/>
            <p:cNvSpPr/>
            <p:nvPr/>
          </p:nvSpPr>
          <p:spPr>
            <a:xfrm>
              <a:off x="1258823" y="3907536"/>
              <a:ext cx="4239768" cy="2471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58823" y="3907536"/>
              <a:ext cx="4239895" cy="2472055"/>
            </a:xfrm>
            <a:custGeom>
              <a:avLst/>
              <a:gdLst/>
              <a:ahLst/>
              <a:cxnLst/>
              <a:rect l="l" t="t" r="r" b="b"/>
              <a:pathLst>
                <a:path w="4239895" h="2472054">
                  <a:moveTo>
                    <a:pt x="0" y="411988"/>
                  </a:moveTo>
                  <a:lnTo>
                    <a:pt x="2771" y="363932"/>
                  </a:lnTo>
                  <a:lnTo>
                    <a:pt x="10878" y="317507"/>
                  </a:lnTo>
                  <a:lnTo>
                    <a:pt x="24012" y="273021"/>
                  </a:lnTo>
                  <a:lnTo>
                    <a:pt x="41866" y="230784"/>
                  </a:lnTo>
                  <a:lnTo>
                    <a:pt x="64129" y="191104"/>
                  </a:lnTo>
                  <a:lnTo>
                    <a:pt x="90493" y="154289"/>
                  </a:lnTo>
                  <a:lnTo>
                    <a:pt x="120650" y="120650"/>
                  </a:lnTo>
                  <a:lnTo>
                    <a:pt x="154289" y="90493"/>
                  </a:lnTo>
                  <a:lnTo>
                    <a:pt x="191104" y="64129"/>
                  </a:lnTo>
                  <a:lnTo>
                    <a:pt x="230784" y="41866"/>
                  </a:lnTo>
                  <a:lnTo>
                    <a:pt x="273021" y="24012"/>
                  </a:lnTo>
                  <a:lnTo>
                    <a:pt x="317507" y="10878"/>
                  </a:lnTo>
                  <a:lnTo>
                    <a:pt x="363932" y="2771"/>
                  </a:lnTo>
                  <a:lnTo>
                    <a:pt x="411988" y="0"/>
                  </a:lnTo>
                  <a:lnTo>
                    <a:pt x="3827779" y="0"/>
                  </a:lnTo>
                  <a:lnTo>
                    <a:pt x="3875835" y="2771"/>
                  </a:lnTo>
                  <a:lnTo>
                    <a:pt x="3922260" y="10878"/>
                  </a:lnTo>
                  <a:lnTo>
                    <a:pt x="3966746" y="24012"/>
                  </a:lnTo>
                  <a:lnTo>
                    <a:pt x="4008983" y="41866"/>
                  </a:lnTo>
                  <a:lnTo>
                    <a:pt x="4048663" y="64129"/>
                  </a:lnTo>
                  <a:lnTo>
                    <a:pt x="4085478" y="90493"/>
                  </a:lnTo>
                  <a:lnTo>
                    <a:pt x="4119118" y="120649"/>
                  </a:lnTo>
                  <a:lnTo>
                    <a:pt x="4149274" y="154289"/>
                  </a:lnTo>
                  <a:lnTo>
                    <a:pt x="4175638" y="191104"/>
                  </a:lnTo>
                  <a:lnTo>
                    <a:pt x="4197901" y="230784"/>
                  </a:lnTo>
                  <a:lnTo>
                    <a:pt x="4215755" y="273021"/>
                  </a:lnTo>
                  <a:lnTo>
                    <a:pt x="4228889" y="317507"/>
                  </a:lnTo>
                  <a:lnTo>
                    <a:pt x="4236996" y="363932"/>
                  </a:lnTo>
                  <a:lnTo>
                    <a:pt x="4239768" y="411988"/>
                  </a:lnTo>
                  <a:lnTo>
                    <a:pt x="4239768" y="2059927"/>
                  </a:lnTo>
                  <a:lnTo>
                    <a:pt x="4236996" y="2107976"/>
                  </a:lnTo>
                  <a:lnTo>
                    <a:pt x="4228889" y="2154396"/>
                  </a:lnTo>
                  <a:lnTo>
                    <a:pt x="4215755" y="2198879"/>
                  </a:lnTo>
                  <a:lnTo>
                    <a:pt x="4197901" y="2241116"/>
                  </a:lnTo>
                  <a:lnTo>
                    <a:pt x="4175638" y="2280797"/>
                  </a:lnTo>
                  <a:lnTo>
                    <a:pt x="4149274" y="2317614"/>
                  </a:lnTo>
                  <a:lnTo>
                    <a:pt x="4119117" y="2351257"/>
                  </a:lnTo>
                  <a:lnTo>
                    <a:pt x="4085478" y="2381417"/>
                  </a:lnTo>
                  <a:lnTo>
                    <a:pt x="4048663" y="2407785"/>
                  </a:lnTo>
                  <a:lnTo>
                    <a:pt x="4008983" y="2430052"/>
                  </a:lnTo>
                  <a:lnTo>
                    <a:pt x="3966746" y="2447909"/>
                  </a:lnTo>
                  <a:lnTo>
                    <a:pt x="3922260" y="2461046"/>
                  </a:lnTo>
                  <a:lnTo>
                    <a:pt x="3875835" y="2469156"/>
                  </a:lnTo>
                  <a:lnTo>
                    <a:pt x="3827779" y="2471928"/>
                  </a:lnTo>
                  <a:lnTo>
                    <a:pt x="411988" y="2471928"/>
                  </a:lnTo>
                  <a:lnTo>
                    <a:pt x="363932" y="2469156"/>
                  </a:lnTo>
                  <a:lnTo>
                    <a:pt x="317507" y="2461046"/>
                  </a:lnTo>
                  <a:lnTo>
                    <a:pt x="273021" y="2447909"/>
                  </a:lnTo>
                  <a:lnTo>
                    <a:pt x="230784" y="2430052"/>
                  </a:lnTo>
                  <a:lnTo>
                    <a:pt x="191104" y="2407785"/>
                  </a:lnTo>
                  <a:lnTo>
                    <a:pt x="154289" y="2381417"/>
                  </a:lnTo>
                  <a:lnTo>
                    <a:pt x="120650" y="2351257"/>
                  </a:lnTo>
                  <a:lnTo>
                    <a:pt x="90493" y="2317614"/>
                  </a:lnTo>
                  <a:lnTo>
                    <a:pt x="64129" y="2280797"/>
                  </a:lnTo>
                  <a:lnTo>
                    <a:pt x="41866" y="2241116"/>
                  </a:lnTo>
                  <a:lnTo>
                    <a:pt x="24012" y="2198879"/>
                  </a:lnTo>
                  <a:lnTo>
                    <a:pt x="10878" y="2154396"/>
                  </a:lnTo>
                  <a:lnTo>
                    <a:pt x="2771" y="2107976"/>
                  </a:lnTo>
                  <a:lnTo>
                    <a:pt x="0" y="2059927"/>
                  </a:lnTo>
                  <a:lnTo>
                    <a:pt x="0" y="411988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65079" y="4595096"/>
            <a:ext cx="37382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lvl="0" indent="-63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Олимпиада федеральных 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университетов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для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поступающих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  </a:t>
            </a:r>
            <a:r>
              <a:rPr kumimoji="0" sz="1800" b="1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магистратуру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32703" y="3980688"/>
            <a:ext cx="5550535" cy="1039494"/>
            <a:chOff x="5632703" y="3980688"/>
            <a:chExt cx="5550535" cy="1039494"/>
          </a:xfrm>
        </p:grpSpPr>
        <p:sp>
          <p:nvSpPr>
            <p:cNvPr id="12" name="object 12"/>
            <p:cNvSpPr/>
            <p:nvPr/>
          </p:nvSpPr>
          <p:spPr>
            <a:xfrm>
              <a:off x="5635751" y="3983736"/>
              <a:ext cx="5544312" cy="10332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35751" y="3983736"/>
              <a:ext cx="5544820" cy="1033780"/>
            </a:xfrm>
            <a:custGeom>
              <a:avLst/>
              <a:gdLst/>
              <a:ahLst/>
              <a:cxnLst/>
              <a:rect l="l" t="t" r="r" b="b"/>
              <a:pathLst>
                <a:path w="5544820" h="1033779">
                  <a:moveTo>
                    <a:pt x="0" y="172212"/>
                  </a:moveTo>
                  <a:lnTo>
                    <a:pt x="6150" y="126426"/>
                  </a:lnTo>
                  <a:lnTo>
                    <a:pt x="23509" y="85287"/>
                  </a:lnTo>
                  <a:lnTo>
                    <a:pt x="50434" y="50434"/>
                  </a:lnTo>
                  <a:lnTo>
                    <a:pt x="85287" y="23509"/>
                  </a:lnTo>
                  <a:lnTo>
                    <a:pt x="126426" y="6150"/>
                  </a:lnTo>
                  <a:lnTo>
                    <a:pt x="172212" y="0"/>
                  </a:lnTo>
                  <a:lnTo>
                    <a:pt x="5372100" y="0"/>
                  </a:lnTo>
                  <a:lnTo>
                    <a:pt x="5417885" y="6150"/>
                  </a:lnTo>
                  <a:lnTo>
                    <a:pt x="5459024" y="23509"/>
                  </a:lnTo>
                  <a:lnTo>
                    <a:pt x="5493877" y="50434"/>
                  </a:lnTo>
                  <a:lnTo>
                    <a:pt x="5520802" y="85287"/>
                  </a:lnTo>
                  <a:lnTo>
                    <a:pt x="5538161" y="126426"/>
                  </a:lnTo>
                  <a:lnTo>
                    <a:pt x="5544312" y="172212"/>
                  </a:lnTo>
                  <a:lnTo>
                    <a:pt x="5544312" y="861059"/>
                  </a:lnTo>
                  <a:lnTo>
                    <a:pt x="5538161" y="906845"/>
                  </a:lnTo>
                  <a:lnTo>
                    <a:pt x="5520802" y="947984"/>
                  </a:lnTo>
                  <a:lnTo>
                    <a:pt x="5493877" y="982837"/>
                  </a:lnTo>
                  <a:lnTo>
                    <a:pt x="5459024" y="1009762"/>
                  </a:lnTo>
                  <a:lnTo>
                    <a:pt x="5417885" y="1027121"/>
                  </a:lnTo>
                  <a:lnTo>
                    <a:pt x="5372100" y="1033271"/>
                  </a:lnTo>
                  <a:lnTo>
                    <a:pt x="172212" y="1033271"/>
                  </a:lnTo>
                  <a:lnTo>
                    <a:pt x="126426" y="1027121"/>
                  </a:lnTo>
                  <a:lnTo>
                    <a:pt x="85287" y="1009762"/>
                  </a:lnTo>
                  <a:lnTo>
                    <a:pt x="50434" y="982837"/>
                  </a:lnTo>
                  <a:lnTo>
                    <a:pt x="23509" y="947984"/>
                  </a:lnTo>
                  <a:lnTo>
                    <a:pt x="6150" y="906845"/>
                  </a:lnTo>
                  <a:lnTo>
                    <a:pt x="0" y="861059"/>
                  </a:lnTo>
                  <a:lnTo>
                    <a:pt x="0" y="172212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11315" y="4207002"/>
            <a:ext cx="4400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ФИЭБ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11367" y="5242559"/>
            <a:ext cx="5593080" cy="1140460"/>
            <a:chOff x="5611367" y="5242559"/>
            <a:chExt cx="5593080" cy="1140460"/>
          </a:xfrm>
        </p:grpSpPr>
        <p:sp>
          <p:nvSpPr>
            <p:cNvPr id="16" name="object 16"/>
            <p:cNvSpPr/>
            <p:nvPr/>
          </p:nvSpPr>
          <p:spPr>
            <a:xfrm>
              <a:off x="5614415" y="5245607"/>
              <a:ext cx="5586984" cy="1133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614415" y="5245607"/>
              <a:ext cx="5587365" cy="1134110"/>
            </a:xfrm>
            <a:custGeom>
              <a:avLst/>
              <a:gdLst/>
              <a:ahLst/>
              <a:cxnLst/>
              <a:rect l="l" t="t" r="r" b="b"/>
              <a:pathLst>
                <a:path w="5587365" h="113411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5398008" y="0"/>
                  </a:lnTo>
                  <a:lnTo>
                    <a:pt x="5448254" y="6748"/>
                  </a:lnTo>
                  <a:lnTo>
                    <a:pt x="5493399" y="25795"/>
                  </a:lnTo>
                  <a:lnTo>
                    <a:pt x="5531643" y="55340"/>
                  </a:lnTo>
                  <a:lnTo>
                    <a:pt x="5561188" y="93584"/>
                  </a:lnTo>
                  <a:lnTo>
                    <a:pt x="5580235" y="138729"/>
                  </a:lnTo>
                  <a:lnTo>
                    <a:pt x="5586984" y="188975"/>
                  </a:lnTo>
                  <a:lnTo>
                    <a:pt x="5586984" y="944879"/>
                  </a:lnTo>
                  <a:lnTo>
                    <a:pt x="5580235" y="995117"/>
                  </a:lnTo>
                  <a:lnTo>
                    <a:pt x="5561188" y="1040259"/>
                  </a:lnTo>
                  <a:lnTo>
                    <a:pt x="5531643" y="1078506"/>
                  </a:lnTo>
                  <a:lnTo>
                    <a:pt x="5493399" y="1108055"/>
                  </a:lnTo>
                  <a:lnTo>
                    <a:pt x="5448254" y="1127105"/>
                  </a:lnTo>
                  <a:lnTo>
                    <a:pt x="5398008" y="1133855"/>
                  </a:lnTo>
                  <a:lnTo>
                    <a:pt x="188975" y="1133855"/>
                  </a:lnTo>
                  <a:lnTo>
                    <a:pt x="138729" y="1127105"/>
                  </a:lnTo>
                  <a:lnTo>
                    <a:pt x="93584" y="1108055"/>
                  </a:lnTo>
                  <a:lnTo>
                    <a:pt x="55340" y="1078506"/>
                  </a:lnTo>
                  <a:lnTo>
                    <a:pt x="25795" y="1040259"/>
                  </a:lnTo>
                  <a:lnTo>
                    <a:pt x="6748" y="995117"/>
                  </a:lnTo>
                  <a:lnTo>
                    <a:pt x="0" y="944879"/>
                  </a:lnTo>
                  <a:lnTo>
                    <a:pt x="0" y="188975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65952" y="5518810"/>
            <a:ext cx="4879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5925" marR="5080" lvl="0" indent="-167386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Медаль Ю.А.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Жданова «Лучшему выпускнику 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университета»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0016E4C-5A67-118C-F32A-240214FC3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754" y="1869297"/>
            <a:ext cx="10578490" cy="984885"/>
          </a:xfrm>
        </p:spPr>
        <p:txBody>
          <a:bodyPr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Достижения, учитываемые в качестве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максимального результата (100 баллов)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5AA0C-964B-C494-98F1-569959890384}"/>
              </a:ext>
            </a:extLst>
          </p:cNvPr>
          <p:cNvSpPr txBox="1"/>
          <p:nvPr/>
        </p:nvSpPr>
        <p:spPr>
          <a:xfrm>
            <a:off x="806754" y="3327399"/>
            <a:ext cx="110320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дипломанты (медалисты, победители, призеры) Всероссийской олимпиады студентов «Я – профессионал»;</a:t>
            </a:r>
          </a:p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победители и призёры Южно-Российской многопрофильной олимпиады Образовательного кластера Южного федерального округа для поступающих в магистратуру;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победители «Конкурса на лучший научный доклад студентов» в рамках университетской «Недели науки-2023».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0948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6F18CDEB18E94D86383E5D395190E2" ma:contentTypeVersion="12" ma:contentTypeDescription="Создание документа." ma:contentTypeScope="" ma:versionID="3e23c0b100524fd0c113336c25f87c98">
  <xsd:schema xmlns:xsd="http://www.w3.org/2001/XMLSchema" xmlns:xs="http://www.w3.org/2001/XMLSchema" xmlns:p="http://schemas.microsoft.com/office/2006/metadata/properties" xmlns:ns2="cb3a3ff9-9128-444f-b88c-7b39630c4d3b" xmlns:ns3="66045dc1-363a-41e7-b312-6831ddefa340" targetNamespace="http://schemas.microsoft.com/office/2006/metadata/properties" ma:root="true" ma:fieldsID="009efce72fbb4382b2d1ef400dbe8cd1" ns2:_="" ns3:_="">
    <xsd:import namespace="cb3a3ff9-9128-444f-b88c-7b39630c4d3b"/>
    <xsd:import namespace="66045dc1-363a-41e7-b312-6831ddefa3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a3ff9-9128-444f-b88c-7b39630c4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45dc1-363a-41e7-b312-6831ddefa34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8e74758-e1bc-45d4-b6a9-72d1bf8ea6c9}" ma:internalName="TaxCatchAll" ma:showField="CatchAllData" ma:web="66045dc1-363a-41e7-b312-6831ddefa3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045dc1-363a-41e7-b312-6831ddefa340" xsi:nil="true"/>
    <lcf76f155ced4ddcb4097134ff3c332f xmlns="cb3a3ff9-9128-444f-b88c-7b39630c4d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7A774A-077B-4445-AB35-DAD3C1ACC3DA}"/>
</file>

<file path=customXml/itemProps2.xml><?xml version="1.0" encoding="utf-8"?>
<ds:datastoreItem xmlns:ds="http://schemas.openxmlformats.org/officeDocument/2006/customXml" ds:itemID="{64E275CA-5192-4D2D-8358-041F9B86C692}"/>
</file>

<file path=customXml/itemProps3.xml><?xml version="1.0" encoding="utf-8"?>
<ds:datastoreItem xmlns:ds="http://schemas.openxmlformats.org/officeDocument/2006/customXml" ds:itemID="{0CE6E557-3732-4188-8676-A7F357E22CF0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1008</Words>
  <Application>Microsoft Office PowerPoint</Application>
  <PresentationFormat>Широкоэкранный</PresentationFormat>
  <Paragraphs>119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Symbol</vt:lpstr>
      <vt:lpstr>Times New Roman</vt:lpstr>
      <vt:lpstr>Wingdings</vt:lpstr>
      <vt:lpstr>1_Office Theme</vt:lpstr>
      <vt:lpstr>Office Theme</vt:lpstr>
      <vt:lpstr>Презентация PowerPoint</vt:lpstr>
      <vt:lpstr>Презентация PowerPoint</vt:lpstr>
      <vt:lpstr>ИНСТИТУТ НАУК О ЗЕМЛЕ ЮФУ ОСУЩЕСТВЛЯЕТ ПОДГОТОВКУ:</vt:lpstr>
      <vt:lpstr>Презентация PowerPoint</vt:lpstr>
      <vt:lpstr>Презентация PowerPoint</vt:lpstr>
      <vt:lpstr>Расписание ЕГЭ 2023 (проект)</vt:lpstr>
      <vt:lpstr>Экзаменационные комиссии</vt:lpstr>
      <vt:lpstr>Возможности перезачета вступительных испытаний  для поступающих в магистратуру в 2023 году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Баранникова Наталья Николаевна</dc:creator>
  <cp:lastModifiedBy>Баранникова Наталья Николаевна</cp:lastModifiedBy>
  <cp:revision>2</cp:revision>
  <dcterms:created xsi:type="dcterms:W3CDTF">2023-03-24T07:34:18Z</dcterms:created>
  <dcterms:modified xsi:type="dcterms:W3CDTF">2023-03-24T09:10:08Z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0x0101008A6F18CDEB18E94D86383E5D395190E2</vt:lpwstr>
  </property>
</Properties>
</file>