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77" r:id="rId6"/>
    <p:sldId id="279" r:id="rId7"/>
    <p:sldId id="280" r:id="rId8"/>
    <p:sldId id="270" r:id="rId9"/>
    <p:sldId id="275" r:id="rId10"/>
    <p:sldId id="27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A875"/>
    <a:srgbClr val="FFD13F"/>
    <a:srgbClr val="EB6C15"/>
    <a:srgbClr val="F09252"/>
    <a:srgbClr val="83C937"/>
    <a:srgbClr val="6FA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D55287-B914-4FAB-AAA9-E446E3AF9F45}" v="3" dt="2023-02-16T09:36:01.8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узнецов Андрей Николаевич" userId="abd6630e-6548-46f7-8ea2-612a858287f5" providerId="ADAL" clId="{DAD55287-B914-4FAB-AAA9-E446E3AF9F45}"/>
    <pc:docChg chg="undo redo custSel modSld">
      <pc:chgData name="Кузнецов Андрей Николаевич" userId="abd6630e-6548-46f7-8ea2-612a858287f5" providerId="ADAL" clId="{DAD55287-B914-4FAB-AAA9-E446E3AF9F45}" dt="2023-02-16T15:46:14.806" v="102" actId="207"/>
      <pc:docMkLst>
        <pc:docMk/>
      </pc:docMkLst>
      <pc:sldChg chg="modSp mod">
        <pc:chgData name="Кузнецов Андрей Николаевич" userId="abd6630e-6548-46f7-8ea2-612a858287f5" providerId="ADAL" clId="{DAD55287-B914-4FAB-AAA9-E446E3AF9F45}" dt="2023-02-16T15:46:14.806" v="102" actId="207"/>
        <pc:sldMkLst>
          <pc:docMk/>
          <pc:sldMk cId="3372080640" sldId="270"/>
        </pc:sldMkLst>
        <pc:graphicFrameChg chg="mod modGraphic">
          <ac:chgData name="Кузнецов Андрей Николаевич" userId="abd6630e-6548-46f7-8ea2-612a858287f5" providerId="ADAL" clId="{DAD55287-B914-4FAB-AAA9-E446E3AF9F45}" dt="2023-02-16T15:46:14.806" v="102" actId="207"/>
          <ac:graphicFrameMkLst>
            <pc:docMk/>
            <pc:sldMk cId="3372080640" sldId="270"/>
            <ac:graphicFrameMk id="7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fedu-my.sharepoint.com/personal/ankuznecov_sfedu_ru/Documents/Documents/&#1056;&#1072;&#1073;&#1086;&#1090;&#1072;/&#1048;&#1085;&#1089;&#1090;&#1080;&#1090;&#1091;&#1090;%20&#1085;&#1072;&#1091;&#1082;%20&#1086;%20&#1047;&#1077;&#1084;&#1083;&#1077;/&#1044;&#1080;&#1088;&#1077;&#1082;&#1094;&#1080;&#1103;%20&#1080;&#1085;&#1089;&#1090;&#1080;&#1090;&#1091;&#1090;&#1072;/&#1044;&#1080;&#1088;&#1077;&#1082;&#1090;&#1086;&#1088;/&#1042;&#1099;&#1073;&#1086;&#1088;&#1099;%20&#1076;&#1080;&#1088;&#1077;&#1082;&#1090;&#1086;&#1088;&#1072;%20&#1080;&#1085;&#1089;&#1090;&#1080;&#1090;&#1091;&#1090;&#1072;%202019/&#1042;&#1099;&#1087;&#1086;&#1083;&#1085;&#1077;&#1085;&#1080;&#1077;%20&#1087;&#1086;&#1082;&#1072;&#1079;&#1072;&#1090;&#1077;&#1083;&#1077;&#1081;%202015-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sfedu-my.sharepoint.com/personal/ankuznecov_sfedu_ru/Documents/Documents/&#1056;&#1072;&#1073;&#1086;&#1090;&#1072;/&#1048;&#1085;&#1089;&#1090;&#1080;&#1090;&#1091;&#1090;%20&#1085;&#1072;&#1091;&#1082;%20&#1086;%20&#1047;&#1077;&#1084;&#1083;&#1077;/&#1044;&#1080;&#1088;&#1077;&#1082;&#1094;&#1080;&#1103;%20&#1080;&#1085;&#1089;&#1090;&#1080;&#1090;&#1091;&#1090;&#1072;/&#1055;&#1088;&#1086;&#1075;&#1088;&#1072;&#1084;&#1084;&#1072;%20&#1088;&#1072;&#1079;&#1074;&#1080;&#1090;&#1080;&#1103;/&#1054;&#1090;&#1095;&#1077;&#1090;%20&#1076;&#1077;&#1082;&#1072;&#1073;&#1088;&#1100;%202022/&#1057;&#1090;&#1088;&#1091;&#1082;&#1090;&#1091;&#1088;&#1072;%20&#1073;&#1102;&#1076;&#1078;&#1077;&#1090;&#1072;%20202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sfedu-my.sharepoint.com/personal/ankuznecov_sfedu_ru/Documents/Documents/&#1056;&#1072;&#1073;&#1086;&#1090;&#1072;/&#1048;&#1085;&#1089;&#1090;&#1080;&#1090;&#1091;&#1090;%20&#1085;&#1072;&#1091;&#1082;%20&#1086;%20&#1047;&#1077;&#1084;&#1083;&#1077;/&#1044;&#1080;&#1088;&#1077;&#1082;&#1094;&#1080;&#1103;%20&#1080;&#1085;&#1089;&#1090;&#1080;&#1090;&#1091;&#1090;&#1072;/&#1055;&#1088;&#1086;&#1075;&#1088;&#1072;&#1084;&#1084;&#1072;%20&#1088;&#1072;&#1079;&#1074;&#1080;&#1090;&#1080;&#1103;/&#1054;&#1090;&#1095;&#1077;&#1090;%20&#1076;&#1077;&#1082;&#1072;&#1073;&#1088;&#1100;%202022/&#1057;&#1090;&#1088;&#1091;&#1082;&#1090;&#1091;&#1088;&#1072;%20&#1073;&#1102;&#1076;&#1078;&#1077;&#1090;&#1072;%20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02739052544851E-2"/>
          <c:y val="4.8558956531215919E-2"/>
          <c:w val="0.9554952411682045"/>
          <c:h val="0.45172215353506495"/>
        </c:manualLayout>
      </c:layout>
      <c:barChart>
        <c:barDir val="col"/>
        <c:grouping val="clustered"/>
        <c:varyColors val="0"/>
        <c:ser>
          <c:idx val="0"/>
          <c:order val="0"/>
          <c:tx>
            <c:v>2015</c:v>
          </c:tx>
          <c:spPr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4"/>
              <c:layout>
                <c:manualLayout>
                  <c:x val="-1.0368066355624714E-2"/>
                  <c:y val="1.3946998331411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F14-4B84-9230-DCBD6AC10367}"/>
                </c:ext>
              </c:extLst>
            </c:dLbl>
            <c:dLbl>
              <c:idx val="6"/>
              <c:layout>
                <c:manualLayout>
                  <c:x val="-4.1472265422498704E-3"/>
                  <c:y val="2.78939966628237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14-4B84-9230-DCBD6AC103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Лист2!$A$67:$A$77</c:f>
              <c:strCache>
                <c:ptCount val="11"/>
                <c:pt idx="0">
                  <c:v>Магистранты и аспиранты, %</c:v>
                </c:pt>
                <c:pt idx="1">
                  <c:v>Средний балл ЕГЭ</c:v>
                </c:pt>
                <c:pt idx="2">
                  <c:v>Бакалавры и магистры других вузов, %</c:v>
                </c:pt>
                <c:pt idx="3">
                  <c:v>Статьи Scopus, WoS/100 НПР, ед.</c:v>
                </c:pt>
                <c:pt idx="4">
                  <c:v>Цитирования WoS/100 НПР, ед.</c:v>
                </c:pt>
                <c:pt idx="5">
                  <c:v>Цитирования Scopus/100 НПР, ед.</c:v>
                </c:pt>
                <c:pt idx="6">
                  <c:v>Объём НИР/1 НПР, тыс. руб.</c:v>
                </c:pt>
                <c:pt idx="7">
                  <c:v>Доля иностранных студентов, %</c:v>
                </c:pt>
                <c:pt idx="8">
                  <c:v>Доля ПДД в общих доходах, %</c:v>
                </c:pt>
                <c:pt idx="9">
                  <c:v>Общие доходы/1 НПР, тыс. руб.</c:v>
                </c:pt>
                <c:pt idx="10">
                  <c:v>Зарплата НПР, тыс. руб.</c:v>
                </c:pt>
              </c:strCache>
            </c:strRef>
          </c:cat>
          <c:val>
            <c:numRef>
              <c:f>Лист2!$B$67:$B$77</c:f>
              <c:numCache>
                <c:formatCode>0</c:formatCode>
                <c:ptCount val="11"/>
                <c:pt idx="0">
                  <c:v>17.506791427709025</c:v>
                </c:pt>
                <c:pt idx="1">
                  <c:v>65.53</c:v>
                </c:pt>
                <c:pt idx="2">
                  <c:v>16.666666666666668</c:v>
                </c:pt>
                <c:pt idx="3">
                  <c:v>35.97122302158273</c:v>
                </c:pt>
                <c:pt idx="4">
                  <c:v>21.582733812949641</c:v>
                </c:pt>
                <c:pt idx="5">
                  <c:v>82.733812949640281</c:v>
                </c:pt>
                <c:pt idx="6">
                  <c:v>310.75539568345323</c:v>
                </c:pt>
                <c:pt idx="7">
                  <c:v>8.7010565568676181</c:v>
                </c:pt>
                <c:pt idx="8">
                  <c:v>19.770844764965638</c:v>
                </c:pt>
                <c:pt idx="9">
                  <c:v>1376.6546762589928</c:v>
                </c:pt>
                <c:pt idx="1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14-4B84-9230-DCBD6AC10367}"/>
            </c:ext>
          </c:extLst>
        </c:ser>
        <c:ser>
          <c:idx val="1"/>
          <c:order val="1"/>
          <c:tx>
            <c:v>2016</c:v>
          </c:tx>
          <c:spPr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Лист2!$A$67:$A$77</c:f>
              <c:strCache>
                <c:ptCount val="11"/>
                <c:pt idx="0">
                  <c:v>Магистранты и аспиранты, %</c:v>
                </c:pt>
                <c:pt idx="1">
                  <c:v>Средний балл ЕГЭ</c:v>
                </c:pt>
                <c:pt idx="2">
                  <c:v>Бакалавры и магистры других вузов, %</c:v>
                </c:pt>
                <c:pt idx="3">
                  <c:v>Статьи Scopus, WoS/100 НПР, ед.</c:v>
                </c:pt>
                <c:pt idx="4">
                  <c:v>Цитирования WoS/100 НПР, ед.</c:v>
                </c:pt>
                <c:pt idx="5">
                  <c:v>Цитирования Scopus/100 НПР, ед.</c:v>
                </c:pt>
                <c:pt idx="6">
                  <c:v>Объём НИР/1 НПР, тыс. руб.</c:v>
                </c:pt>
                <c:pt idx="7">
                  <c:v>Доля иностранных студентов, %</c:v>
                </c:pt>
                <c:pt idx="8">
                  <c:v>Доля ПДД в общих доходах, %</c:v>
                </c:pt>
                <c:pt idx="9">
                  <c:v>Общие доходы/1 НПР, тыс. руб.</c:v>
                </c:pt>
                <c:pt idx="10">
                  <c:v>Зарплата НПР, тыс. руб.</c:v>
                </c:pt>
              </c:strCache>
            </c:strRef>
          </c:cat>
          <c:val>
            <c:numRef>
              <c:f>Лист2!$C$67:$C$77</c:f>
              <c:numCache>
                <c:formatCode>0</c:formatCode>
                <c:ptCount val="11"/>
                <c:pt idx="0">
                  <c:v>27.873989774039256</c:v>
                </c:pt>
                <c:pt idx="1">
                  <c:v>68.98</c:v>
                </c:pt>
                <c:pt idx="2">
                  <c:v>18.420000000000002</c:v>
                </c:pt>
                <c:pt idx="3">
                  <c:v>69.767441860465112</c:v>
                </c:pt>
                <c:pt idx="4">
                  <c:v>75.581395348837205</c:v>
                </c:pt>
                <c:pt idx="5">
                  <c:v>110.46511627906976</c:v>
                </c:pt>
                <c:pt idx="6">
                  <c:v>337.55813953488371</c:v>
                </c:pt>
                <c:pt idx="7">
                  <c:v>10.258947715652319</c:v>
                </c:pt>
                <c:pt idx="8">
                  <c:v>24.558020882771714</c:v>
                </c:pt>
                <c:pt idx="9">
                  <c:v>1306.6666666666667</c:v>
                </c:pt>
                <c:pt idx="10">
                  <c:v>56.1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14-4B84-9230-DCBD6AC10367}"/>
            </c:ext>
          </c:extLst>
        </c:ser>
        <c:ser>
          <c:idx val="2"/>
          <c:order val="2"/>
          <c:tx>
            <c:v>2017</c:v>
          </c:tx>
          <c:spPr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Лист2!$A$67:$A$77</c:f>
              <c:strCache>
                <c:ptCount val="11"/>
                <c:pt idx="0">
                  <c:v>Магистранты и аспиранты, %</c:v>
                </c:pt>
                <c:pt idx="1">
                  <c:v>Средний балл ЕГЭ</c:v>
                </c:pt>
                <c:pt idx="2">
                  <c:v>Бакалавры и магистры других вузов, %</c:v>
                </c:pt>
                <c:pt idx="3">
                  <c:v>Статьи Scopus, WoS/100 НПР, ед.</c:v>
                </c:pt>
                <c:pt idx="4">
                  <c:v>Цитирования WoS/100 НПР, ед.</c:v>
                </c:pt>
                <c:pt idx="5">
                  <c:v>Цитирования Scopus/100 НПР, ед.</c:v>
                </c:pt>
                <c:pt idx="6">
                  <c:v>Объём НИР/1 НПР, тыс. руб.</c:v>
                </c:pt>
                <c:pt idx="7">
                  <c:v>Доля иностранных студентов, %</c:v>
                </c:pt>
                <c:pt idx="8">
                  <c:v>Доля ПДД в общих доходах, %</c:v>
                </c:pt>
                <c:pt idx="9">
                  <c:v>Общие доходы/1 НПР, тыс. руб.</c:v>
                </c:pt>
                <c:pt idx="10">
                  <c:v>Зарплата НПР, тыс. руб.</c:v>
                </c:pt>
              </c:strCache>
            </c:strRef>
          </c:cat>
          <c:val>
            <c:numRef>
              <c:f>Лист2!$D$67:$D$77</c:f>
              <c:numCache>
                <c:formatCode>0</c:formatCode>
                <c:ptCount val="11"/>
                <c:pt idx="0">
                  <c:v>28.554342951113771</c:v>
                </c:pt>
                <c:pt idx="1">
                  <c:v>66.44</c:v>
                </c:pt>
                <c:pt idx="2">
                  <c:v>19.3717277486911</c:v>
                </c:pt>
                <c:pt idx="3">
                  <c:v>82.494969818913475</c:v>
                </c:pt>
                <c:pt idx="4">
                  <c:v>156.94164989939637</c:v>
                </c:pt>
                <c:pt idx="5">
                  <c:v>197.18309859154928</c:v>
                </c:pt>
                <c:pt idx="6">
                  <c:v>318.41046277665993</c:v>
                </c:pt>
                <c:pt idx="7">
                  <c:v>13.335326655703394</c:v>
                </c:pt>
                <c:pt idx="8">
                  <c:v>28.434758340718265</c:v>
                </c:pt>
                <c:pt idx="9">
                  <c:v>1364.7804828973842</c:v>
                </c:pt>
                <c:pt idx="10">
                  <c:v>54.9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14-4B84-9230-DCBD6AC10367}"/>
            </c:ext>
          </c:extLst>
        </c:ser>
        <c:ser>
          <c:idx val="3"/>
          <c:order val="3"/>
          <c:tx>
            <c:v>2018</c:v>
          </c:tx>
          <c:spPr>
            <a:solidFill>
              <a:srgbClr val="FFD13F"/>
            </a:soli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Лист2!$A$67:$A$77</c:f>
              <c:strCache>
                <c:ptCount val="11"/>
                <c:pt idx="0">
                  <c:v>Магистранты и аспиранты, %</c:v>
                </c:pt>
                <c:pt idx="1">
                  <c:v>Средний балл ЕГЭ</c:v>
                </c:pt>
                <c:pt idx="2">
                  <c:v>Бакалавры и магистры других вузов, %</c:v>
                </c:pt>
                <c:pt idx="3">
                  <c:v>Статьи Scopus, WoS/100 НПР, ед.</c:v>
                </c:pt>
                <c:pt idx="4">
                  <c:v>Цитирования WoS/100 НПР, ед.</c:v>
                </c:pt>
                <c:pt idx="5">
                  <c:v>Цитирования Scopus/100 НПР, ед.</c:v>
                </c:pt>
                <c:pt idx="6">
                  <c:v>Объём НИР/1 НПР, тыс. руб.</c:v>
                </c:pt>
                <c:pt idx="7">
                  <c:v>Доля иностранных студентов, %</c:v>
                </c:pt>
                <c:pt idx="8">
                  <c:v>Доля ПДД в общих доходах, %</c:v>
                </c:pt>
                <c:pt idx="9">
                  <c:v>Общие доходы/1 НПР, тыс. руб.</c:v>
                </c:pt>
                <c:pt idx="10">
                  <c:v>Зарплата НПР, тыс. руб.</c:v>
                </c:pt>
              </c:strCache>
            </c:strRef>
          </c:cat>
          <c:val>
            <c:numRef>
              <c:f>Лист2!$E$67:$E$77</c:f>
              <c:numCache>
                <c:formatCode>0</c:formatCode>
                <c:ptCount val="11"/>
                <c:pt idx="0">
                  <c:v>31.235988641458675</c:v>
                </c:pt>
                <c:pt idx="1">
                  <c:v>68.16</c:v>
                </c:pt>
                <c:pt idx="2">
                  <c:v>24.4</c:v>
                </c:pt>
                <c:pt idx="3">
                  <c:v>78</c:v>
                </c:pt>
                <c:pt idx="4">
                  <c:v>216</c:v>
                </c:pt>
                <c:pt idx="5">
                  <c:v>359</c:v>
                </c:pt>
                <c:pt idx="6">
                  <c:v>451</c:v>
                </c:pt>
                <c:pt idx="7">
                  <c:v>14.243013002540726</c:v>
                </c:pt>
                <c:pt idx="8">
                  <c:v>32</c:v>
                </c:pt>
                <c:pt idx="9">
                  <c:v>1615</c:v>
                </c:pt>
                <c:pt idx="10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14-4B84-9230-DCBD6AC10367}"/>
            </c:ext>
          </c:extLst>
        </c:ser>
        <c:ser>
          <c:idx val="6"/>
          <c:order val="4"/>
          <c:tx>
            <c:v>2019</c:v>
          </c:tx>
          <c:spPr>
            <a:solidFill>
              <a:srgbClr val="F3A875"/>
            </a:solidFill>
            <a:ln>
              <a:noFill/>
            </a:ln>
            <a:effectLst/>
          </c:spPr>
          <c:invertIfNegative val="0"/>
          <c:cat>
            <c:strRef>
              <c:f>Лист2!$A$67:$A$77</c:f>
              <c:strCache>
                <c:ptCount val="11"/>
                <c:pt idx="0">
                  <c:v>Магистранты и аспиранты, %</c:v>
                </c:pt>
                <c:pt idx="1">
                  <c:v>Средний балл ЕГЭ</c:v>
                </c:pt>
                <c:pt idx="2">
                  <c:v>Бакалавры и магистры других вузов, %</c:v>
                </c:pt>
                <c:pt idx="3">
                  <c:v>Статьи Scopus, WoS/100 НПР, ед.</c:v>
                </c:pt>
                <c:pt idx="4">
                  <c:v>Цитирования WoS/100 НПР, ед.</c:v>
                </c:pt>
                <c:pt idx="5">
                  <c:v>Цитирования Scopus/100 НПР, ед.</c:v>
                </c:pt>
                <c:pt idx="6">
                  <c:v>Объём НИР/1 НПР, тыс. руб.</c:v>
                </c:pt>
                <c:pt idx="7">
                  <c:v>Доля иностранных студентов, %</c:v>
                </c:pt>
                <c:pt idx="8">
                  <c:v>Доля ПДД в общих доходах, %</c:v>
                </c:pt>
                <c:pt idx="9">
                  <c:v>Общие доходы/1 НПР, тыс. руб.</c:v>
                </c:pt>
                <c:pt idx="10">
                  <c:v>Зарплата НПР, тыс. руб.</c:v>
                </c:pt>
              </c:strCache>
            </c:strRef>
          </c:cat>
          <c:val>
            <c:numRef>
              <c:f>Лист2!$F$67:$F$77</c:f>
              <c:numCache>
                <c:formatCode>0</c:formatCode>
                <c:ptCount val="11"/>
                <c:pt idx="0">
                  <c:v>25</c:v>
                </c:pt>
                <c:pt idx="1">
                  <c:v>70.400000000000006</c:v>
                </c:pt>
                <c:pt idx="2">
                  <c:v>25.7</c:v>
                </c:pt>
                <c:pt idx="3">
                  <c:v>85</c:v>
                </c:pt>
                <c:pt idx="4">
                  <c:v>333</c:v>
                </c:pt>
                <c:pt idx="5">
                  <c:v>585</c:v>
                </c:pt>
                <c:pt idx="6">
                  <c:v>519</c:v>
                </c:pt>
                <c:pt idx="7">
                  <c:v>20.9</c:v>
                </c:pt>
                <c:pt idx="8">
                  <c:v>34</c:v>
                </c:pt>
                <c:pt idx="9">
                  <c:v>2150</c:v>
                </c:pt>
                <c:pt idx="10">
                  <c:v>69.875159999999994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14-4B84-9230-DCBD6AC10367}"/>
            </c:ext>
          </c:extLst>
        </c:ser>
        <c:ser>
          <c:idx val="7"/>
          <c:order val="5"/>
          <c:tx>
            <c:v>2020</c:v>
          </c:tx>
          <c:spPr>
            <a:solidFill>
              <a:srgbClr val="F09252"/>
            </a:solidFill>
            <a:ln>
              <a:noFill/>
            </a:ln>
            <a:effectLst/>
          </c:spPr>
          <c:invertIfNegative val="0"/>
          <c:cat>
            <c:strRef>
              <c:f>Лист2!$A$67:$A$77</c:f>
              <c:strCache>
                <c:ptCount val="11"/>
                <c:pt idx="0">
                  <c:v>Магистранты и аспиранты, %</c:v>
                </c:pt>
                <c:pt idx="1">
                  <c:v>Средний балл ЕГЭ</c:v>
                </c:pt>
                <c:pt idx="2">
                  <c:v>Бакалавры и магистры других вузов, %</c:v>
                </c:pt>
                <c:pt idx="3">
                  <c:v>Статьи Scopus, WoS/100 НПР, ед.</c:v>
                </c:pt>
                <c:pt idx="4">
                  <c:v>Цитирования WoS/100 НПР, ед.</c:v>
                </c:pt>
                <c:pt idx="5">
                  <c:v>Цитирования Scopus/100 НПР, ед.</c:v>
                </c:pt>
                <c:pt idx="6">
                  <c:v>Объём НИР/1 НПР, тыс. руб.</c:v>
                </c:pt>
                <c:pt idx="7">
                  <c:v>Доля иностранных студентов, %</c:v>
                </c:pt>
                <c:pt idx="8">
                  <c:v>Доля ПДД в общих доходах, %</c:v>
                </c:pt>
                <c:pt idx="9">
                  <c:v>Общие доходы/1 НПР, тыс. руб.</c:v>
                </c:pt>
                <c:pt idx="10">
                  <c:v>Зарплата НПР, тыс. руб.</c:v>
                </c:pt>
              </c:strCache>
            </c:strRef>
          </c:cat>
          <c:val>
            <c:numRef>
              <c:f>Лист2!$G$67:$G$77</c:f>
              <c:numCache>
                <c:formatCode>0</c:formatCode>
                <c:ptCount val="11"/>
                <c:pt idx="0">
                  <c:v>21</c:v>
                </c:pt>
                <c:pt idx="1">
                  <c:v>70</c:v>
                </c:pt>
                <c:pt idx="2">
                  <c:v>25</c:v>
                </c:pt>
                <c:pt idx="3">
                  <c:v>88</c:v>
                </c:pt>
                <c:pt idx="4">
                  <c:v>302</c:v>
                </c:pt>
                <c:pt idx="5">
                  <c:v>550</c:v>
                </c:pt>
                <c:pt idx="6">
                  <c:v>352</c:v>
                </c:pt>
                <c:pt idx="7">
                  <c:v>22</c:v>
                </c:pt>
                <c:pt idx="8">
                  <c:v>28</c:v>
                </c:pt>
                <c:pt idx="9">
                  <c:v>2167</c:v>
                </c:pt>
                <c:pt idx="10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14-4B84-9230-DCBD6AC10367}"/>
            </c:ext>
          </c:extLst>
        </c:ser>
        <c:ser>
          <c:idx val="4"/>
          <c:order val="6"/>
          <c:tx>
            <c:v>2021</c:v>
          </c:tx>
          <c:spPr>
            <a:solidFill>
              <a:srgbClr val="EB6C15"/>
            </a:solidFill>
            <a:ln>
              <a:noFill/>
            </a:ln>
            <a:effectLst/>
          </c:spPr>
          <c:invertIfNegative val="0"/>
          <c:cat>
            <c:strRef>
              <c:f>Лист2!$A$67:$A$77</c:f>
              <c:strCache>
                <c:ptCount val="11"/>
                <c:pt idx="0">
                  <c:v>Магистранты и аспиранты, %</c:v>
                </c:pt>
                <c:pt idx="1">
                  <c:v>Средний балл ЕГЭ</c:v>
                </c:pt>
                <c:pt idx="2">
                  <c:v>Бакалавры и магистры других вузов, %</c:v>
                </c:pt>
                <c:pt idx="3">
                  <c:v>Статьи Scopus, WoS/100 НПР, ед.</c:v>
                </c:pt>
                <c:pt idx="4">
                  <c:v>Цитирования WoS/100 НПР, ед.</c:v>
                </c:pt>
                <c:pt idx="5">
                  <c:v>Цитирования Scopus/100 НПР, ед.</c:v>
                </c:pt>
                <c:pt idx="6">
                  <c:v>Объём НИР/1 НПР, тыс. руб.</c:v>
                </c:pt>
                <c:pt idx="7">
                  <c:v>Доля иностранных студентов, %</c:v>
                </c:pt>
                <c:pt idx="8">
                  <c:v>Доля ПДД в общих доходах, %</c:v>
                </c:pt>
                <c:pt idx="9">
                  <c:v>Общие доходы/1 НПР, тыс. руб.</c:v>
                </c:pt>
                <c:pt idx="10">
                  <c:v>Зарплата НПР, тыс. руб.</c:v>
                </c:pt>
              </c:strCache>
            </c:strRef>
          </c:cat>
          <c:val>
            <c:numRef>
              <c:f>Лист2!$H$67:$H$77</c:f>
              <c:numCache>
                <c:formatCode>0</c:formatCode>
                <c:ptCount val="11"/>
                <c:pt idx="0">
                  <c:v>20</c:v>
                </c:pt>
                <c:pt idx="1">
                  <c:v>71</c:v>
                </c:pt>
                <c:pt idx="2">
                  <c:v>23</c:v>
                </c:pt>
                <c:pt idx="3">
                  <c:v>114</c:v>
                </c:pt>
                <c:pt idx="4">
                  <c:v>448</c:v>
                </c:pt>
                <c:pt idx="5">
                  <c:v>1137</c:v>
                </c:pt>
                <c:pt idx="6">
                  <c:v>152</c:v>
                </c:pt>
                <c:pt idx="7">
                  <c:v>19</c:v>
                </c:pt>
                <c:pt idx="8">
                  <c:v>25</c:v>
                </c:pt>
                <c:pt idx="9">
                  <c:v>1910</c:v>
                </c:pt>
                <c:pt idx="10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14-4B84-9230-DCBD6AC10367}"/>
            </c:ext>
          </c:extLst>
        </c:ser>
        <c:ser>
          <c:idx val="5"/>
          <c:order val="7"/>
          <c:tx>
            <c:v>2022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7.7980328686317307E-17"/>
                  <c:y val="-3.0393760276993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C6F-481E-990D-5F421ECFB9CB}"/>
                </c:ext>
              </c:extLst>
            </c:dLbl>
            <c:dLbl>
              <c:idx val="4"/>
              <c:layout>
                <c:manualLayout>
                  <c:x val="7.4436628179831077E-3"/>
                  <c:y val="-7.0139446793062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C6F-481E-990D-5F421ECFB9CB}"/>
                </c:ext>
              </c:extLst>
            </c:dLbl>
            <c:dLbl>
              <c:idx val="6"/>
              <c:layout>
                <c:manualLayout>
                  <c:x val="5.316902012845055E-3"/>
                  <c:y val="2.143125005558409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C6F-481E-990D-5F421ECFB9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Лист2!$A$67:$A$77</c:f>
              <c:strCache>
                <c:ptCount val="11"/>
                <c:pt idx="0">
                  <c:v>Магистранты и аспиранты, %</c:v>
                </c:pt>
                <c:pt idx="1">
                  <c:v>Средний балл ЕГЭ</c:v>
                </c:pt>
                <c:pt idx="2">
                  <c:v>Бакалавры и магистры других вузов, %</c:v>
                </c:pt>
                <c:pt idx="3">
                  <c:v>Статьи Scopus, WoS/100 НПР, ед.</c:v>
                </c:pt>
                <c:pt idx="4">
                  <c:v>Цитирования WoS/100 НПР, ед.</c:v>
                </c:pt>
                <c:pt idx="5">
                  <c:v>Цитирования Scopus/100 НПР, ед.</c:v>
                </c:pt>
                <c:pt idx="6">
                  <c:v>Объём НИР/1 НПР, тыс. руб.</c:v>
                </c:pt>
                <c:pt idx="7">
                  <c:v>Доля иностранных студентов, %</c:v>
                </c:pt>
                <c:pt idx="8">
                  <c:v>Доля ПДД в общих доходах, %</c:v>
                </c:pt>
                <c:pt idx="9">
                  <c:v>Общие доходы/1 НПР, тыс. руб.</c:v>
                </c:pt>
                <c:pt idx="10">
                  <c:v>Зарплата НПР, тыс. руб.</c:v>
                </c:pt>
              </c:strCache>
            </c:strRef>
          </c:cat>
          <c:val>
            <c:numRef>
              <c:f>Лист2!$I$67:$I$77</c:f>
              <c:numCache>
                <c:formatCode>0</c:formatCode>
                <c:ptCount val="11"/>
                <c:pt idx="0">
                  <c:v>23</c:v>
                </c:pt>
                <c:pt idx="1">
                  <c:v>71</c:v>
                </c:pt>
                <c:pt idx="2">
                  <c:v>22</c:v>
                </c:pt>
                <c:pt idx="3">
                  <c:v>56.53710247349823</c:v>
                </c:pt>
                <c:pt idx="4">
                  <c:v>320</c:v>
                </c:pt>
                <c:pt idx="5">
                  <c:v>891</c:v>
                </c:pt>
                <c:pt idx="6">
                  <c:v>188</c:v>
                </c:pt>
                <c:pt idx="7">
                  <c:v>23.2</c:v>
                </c:pt>
                <c:pt idx="8">
                  <c:v>25</c:v>
                </c:pt>
                <c:pt idx="9">
                  <c:v>2008</c:v>
                </c:pt>
                <c:pt idx="10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14-4B84-9230-DCBD6AC103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9817472"/>
        <c:axId val="69819008"/>
        <c:extLst/>
      </c:barChart>
      <c:catAx>
        <c:axId val="6981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819008"/>
        <c:crosses val="autoZero"/>
        <c:auto val="1"/>
        <c:lblAlgn val="ctr"/>
        <c:lblOffset val="100"/>
        <c:noMultiLvlLbl val="0"/>
      </c:catAx>
      <c:valAx>
        <c:axId val="6981900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81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468258722963864"/>
          <c:y val="1.9271779494833982E-2"/>
          <c:w val="0.35369137435218573"/>
          <c:h val="9.758458890920457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21584432652143"/>
          <c:y val="2.0747450902520476E-2"/>
          <c:w val="0.70906688394667261"/>
          <c:h val="0.7513456532094775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15D0-4126-BBB8-95D1EBD1900B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15D0-4126-BBB8-95D1EBD1900B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5D0-4126-BBB8-95D1EBD1900B}"/>
              </c:ext>
            </c:extLst>
          </c:dPt>
          <c:dPt>
            <c:idx val="3"/>
            <c:bubble3D val="0"/>
            <c:explosion val="25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15D0-4126-BBB8-95D1EBD1900B}"/>
              </c:ext>
            </c:extLst>
          </c:dPt>
          <c:dPt>
            <c:idx val="4"/>
            <c:bubble3D val="0"/>
            <c:explosion val="24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9-15D0-4126-BBB8-95D1EBD1900B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B-15D0-4126-BBB8-95D1EBD1900B}"/>
              </c:ext>
            </c:extLst>
          </c:dPt>
          <c:dPt>
            <c:idx val="6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15D0-4126-BBB8-95D1EBD1900B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F-15D0-4126-BBB8-95D1EBD1900B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11-15D0-4126-BBB8-95D1EBD1900B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3-15D0-4126-BBB8-95D1EBD1900B}"/>
              </c:ext>
            </c:extLst>
          </c:dPt>
          <c:dLbls>
            <c:dLbl>
              <c:idx val="0"/>
              <c:layout>
                <c:manualLayout>
                  <c:x val="-9.6578640037419464E-2"/>
                  <c:y val="6.023870312615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D0-4126-BBB8-95D1EBD1900B}"/>
                </c:ext>
              </c:extLst>
            </c:dLbl>
            <c:dLbl>
              <c:idx val="1"/>
              <c:layout>
                <c:manualLayout>
                  <c:x val="-4.9757143585833628E-2"/>
                  <c:y val="-0.216256336676214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5D0-4126-BBB8-95D1EBD1900B}"/>
                </c:ext>
              </c:extLst>
            </c:dLbl>
            <c:dLbl>
              <c:idx val="2"/>
              <c:layout>
                <c:manualLayout>
                  <c:x val="3.6062735601059964E-2"/>
                  <c:y val="-0.23234485425868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5D0-4126-BBB8-95D1EBD1900B}"/>
                </c:ext>
              </c:extLst>
            </c:dLbl>
            <c:dLbl>
              <c:idx val="3"/>
              <c:layout>
                <c:manualLayout>
                  <c:x val="7.4096627147976546E-2"/>
                  <c:y val="-0.17908541102953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5D0-4126-BBB8-95D1EBD1900B}"/>
                </c:ext>
              </c:extLst>
            </c:dLbl>
            <c:dLbl>
              <c:idx val="4"/>
              <c:layout>
                <c:manualLayout>
                  <c:x val="5.8584588344292351E-4"/>
                  <c:y val="-5.3452639494693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5D0-4126-BBB8-95D1EBD1900B}"/>
                </c:ext>
              </c:extLst>
            </c:dLbl>
            <c:dLbl>
              <c:idx val="5"/>
              <c:layout>
                <c:manualLayout>
                  <c:x val="7.2322920184603554E-2"/>
                  <c:y val="-0.12267425209926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5D0-4126-BBB8-95D1EBD1900B}"/>
                </c:ext>
              </c:extLst>
            </c:dLbl>
            <c:dLbl>
              <c:idx val="6"/>
              <c:layout>
                <c:manualLayout>
                  <c:x val="5.7996492092539105E-2"/>
                  <c:y val="1.7568852604153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5D0-4126-BBB8-95D1EBD1900B}"/>
                </c:ext>
              </c:extLst>
            </c:dLbl>
            <c:dLbl>
              <c:idx val="7"/>
              <c:layout>
                <c:manualLayout>
                  <c:x val="1.3808676686751026E-2"/>
                  <c:y val="-7.9361011416501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5D0-4126-BBB8-95D1EBD1900B}"/>
                </c:ext>
              </c:extLst>
            </c:dLbl>
            <c:dLbl>
              <c:idx val="8"/>
              <c:layout>
                <c:manualLayout>
                  <c:x val="1.3847016295000243E-2"/>
                  <c:y val="-1.1380299500808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15D0-4126-BBB8-95D1EBD1900B}"/>
                </c:ext>
              </c:extLst>
            </c:dLbl>
            <c:dLbl>
              <c:idx val="9"/>
              <c:layout>
                <c:manualLayout>
                  <c:x val="4.9361912232968798E-2"/>
                  <c:y val="8.4995424581948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15D0-4126-BBB8-95D1EBD1900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>
                    <a:ln w="9525">
                      <a:solidFill>
                        <a:sysClr val="window" lastClr="FFFFFF"/>
                      </a:solidFill>
                    </a:ln>
                    <a:solidFill>
                      <a:schemeClr val="tx1"/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Лист1!$A$5:$A$14</c:f>
              <c:strCache>
                <c:ptCount val="10"/>
                <c:pt idx="0">
                  <c:v>Базовый фонд оплаты труда с начислениями</c:v>
                </c:pt>
                <c:pt idx="1">
                  <c:v>Фонд стимулирующих выплат с начислениями</c:v>
                </c:pt>
                <c:pt idx="2">
                  <c:v>Отчисления программа развития ЮФУ</c:v>
                </c:pt>
                <c:pt idx="3">
                  <c:v>Программа развития - учебные средства</c:v>
                </c:pt>
                <c:pt idx="4">
                  <c:v>Программа развития - зачисления от НИР и ДПО</c:v>
                </c:pt>
                <c:pt idx="5">
                  <c:v>Средства НИР и ДПО</c:v>
                </c:pt>
                <c:pt idx="6">
                  <c:v>Содержание и развитие имущества</c:v>
                </c:pt>
                <c:pt idx="7">
                  <c:v>Доходы Базы "Белая Речка"</c:v>
                </c:pt>
                <c:pt idx="8">
                  <c:v>Перерасход базы "Белая Речка"</c:v>
                </c:pt>
                <c:pt idx="9">
                  <c:v>Положительный остаток в резервном фонде</c:v>
                </c:pt>
              </c:strCache>
            </c:strRef>
          </c:cat>
          <c:val>
            <c:numRef>
              <c:f>Лист1!$G$5:$G$14</c:f>
              <c:numCache>
                <c:formatCode>0.00</c:formatCode>
                <c:ptCount val="10"/>
                <c:pt idx="0">
                  <c:v>46.857740000000007</c:v>
                </c:pt>
                <c:pt idx="1">
                  <c:v>9.2832600000000021</c:v>
                </c:pt>
                <c:pt idx="2" formatCode="General">
                  <c:v>11.54</c:v>
                </c:pt>
                <c:pt idx="3">
                  <c:v>10.422000000000001</c:v>
                </c:pt>
                <c:pt idx="4">
                  <c:v>0.18</c:v>
                </c:pt>
                <c:pt idx="5">
                  <c:v>11.05</c:v>
                </c:pt>
                <c:pt idx="6" formatCode="General">
                  <c:v>8.1999999999999993</c:v>
                </c:pt>
                <c:pt idx="7" formatCode="General">
                  <c:v>3.5310000000000001</c:v>
                </c:pt>
                <c:pt idx="8" formatCode="General">
                  <c:v>3.1059999999999999</c:v>
                </c:pt>
                <c:pt idx="9">
                  <c:v>12.357999999999992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5D0-4126-BBB8-95D1EBD19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73270131749816925"/>
          <c:w val="0.98449868766404203"/>
          <c:h val="0.25628828753912763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38396645940311"/>
          <c:y val="4.3346332445858516E-3"/>
          <c:w val="0.70768366550286177"/>
          <c:h val="0.7414001480352191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6307-4CF5-84C1-9D9B09D9DA03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6307-4CF5-84C1-9D9B09D9DA03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307-4CF5-84C1-9D9B09D9DA03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6307-4CF5-84C1-9D9B09D9DA03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6307-4CF5-84C1-9D9B09D9DA03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B-6307-4CF5-84C1-9D9B09D9DA03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D-6307-4CF5-84C1-9D9B09D9DA03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F-6307-4CF5-84C1-9D9B09D9DA03}"/>
              </c:ext>
            </c:extLst>
          </c:dPt>
          <c:dPt>
            <c:idx val="8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6307-4CF5-84C1-9D9B09D9DA03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3-6307-4CF5-84C1-9D9B09D9DA03}"/>
              </c:ext>
            </c:extLst>
          </c:dPt>
          <c:dLbls>
            <c:dLbl>
              <c:idx val="0"/>
              <c:layout>
                <c:manualLayout>
                  <c:x val="-7.1512947383026534E-2"/>
                  <c:y val="4.32597944446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307-4CF5-84C1-9D9B09D9DA03}"/>
                </c:ext>
              </c:extLst>
            </c:dLbl>
            <c:dLbl>
              <c:idx val="1"/>
              <c:layout>
                <c:manualLayout>
                  <c:x val="-5.7345102903094587E-2"/>
                  <c:y val="1.5611455421881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307-4CF5-84C1-9D9B09D9DA03}"/>
                </c:ext>
              </c:extLst>
            </c:dLbl>
            <c:dLbl>
              <c:idx val="2"/>
              <c:layout>
                <c:manualLayout>
                  <c:x val="-0.10957258950237711"/>
                  <c:y val="-0.162176817390087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307-4CF5-84C1-9D9B09D9DA03}"/>
                </c:ext>
              </c:extLst>
            </c:dLbl>
            <c:dLbl>
              <c:idx val="3"/>
              <c:layout>
                <c:manualLayout>
                  <c:x val="-4.4286859527925292E-2"/>
                  <c:y val="-0.243136615885431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307-4CF5-84C1-9D9B09D9DA03}"/>
                </c:ext>
              </c:extLst>
            </c:dLbl>
            <c:dLbl>
              <c:idx val="4"/>
              <c:layout>
                <c:manualLayout>
                  <c:x val="9.3104403180174801E-3"/>
                  <c:y val="-0.262076838380155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307-4CF5-84C1-9D9B09D9DA03}"/>
                </c:ext>
              </c:extLst>
            </c:dLbl>
            <c:dLbl>
              <c:idx val="5"/>
              <c:layout>
                <c:manualLayout>
                  <c:x val="3.4773486993175465E-2"/>
                  <c:y val="-0.250255747412145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307-4CF5-84C1-9D9B09D9DA03}"/>
                </c:ext>
              </c:extLst>
            </c:dLbl>
            <c:dLbl>
              <c:idx val="6"/>
              <c:layout>
                <c:manualLayout>
                  <c:x val="5.5961322998338885E-2"/>
                  <c:y val="-0.231246478639843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307-4CF5-84C1-9D9B09D9DA03}"/>
                </c:ext>
              </c:extLst>
            </c:dLbl>
            <c:dLbl>
              <c:idx val="7"/>
              <c:layout>
                <c:manualLayout>
                  <c:x val="8.1323859616131394E-2"/>
                  <c:y val="-0.151477958586963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307-4CF5-84C1-9D9B09D9DA03}"/>
                </c:ext>
              </c:extLst>
            </c:dLbl>
            <c:dLbl>
              <c:idx val="8"/>
              <c:layout>
                <c:manualLayout>
                  <c:x val="6.6165878839074752E-2"/>
                  <c:y val="8.4709655799703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6307-4CF5-84C1-9D9B09D9DA03}"/>
                </c:ext>
              </c:extLst>
            </c:dLbl>
            <c:dLbl>
              <c:idx val="9"/>
              <c:layout>
                <c:manualLayout>
                  <c:x val="7.7360986651283395E-2"/>
                  <c:y val="5.8459181681930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6307-4CF5-84C1-9D9B09D9DA0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>
                    <a:ln w="9525">
                      <a:solidFill>
                        <a:sysClr val="window" lastClr="FFFFFF"/>
                      </a:solidFill>
                    </a:ln>
                    <a:solidFill>
                      <a:schemeClr val="tx1"/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Лист1!$A$19:$A$28</c:f>
              <c:strCache>
                <c:ptCount val="10"/>
                <c:pt idx="0">
                  <c:v>Практика</c:v>
                </c:pt>
                <c:pt idx="1">
                  <c:v>Студенческие мероприятия ИНЗ</c:v>
                </c:pt>
                <c:pt idx="2">
                  <c:v>Студенческие мероприятия централизованные</c:v>
                </c:pt>
                <c:pt idx="3">
                  <c:v>Привлечение абитуриентов</c:v>
                </c:pt>
                <c:pt idx="4">
                  <c:v>Литература и электронные базы</c:v>
                </c:pt>
                <c:pt idx="5">
                  <c:v>Канцтовары, химреактивы, расходники</c:v>
                </c:pt>
                <c:pt idx="6">
                  <c:v>Командировки, ДПО, конференции, оргвзносы</c:v>
                </c:pt>
                <c:pt idx="7">
                  <c:v>ДГПХ с начислениями</c:v>
                </c:pt>
                <c:pt idx="8">
                  <c:v>Медосмотры, аптечки, путевки, корпоративы</c:v>
                </c:pt>
                <c:pt idx="9">
                  <c:v>Положительный остаток на конец года</c:v>
                </c:pt>
              </c:strCache>
            </c:strRef>
          </c:cat>
          <c:val>
            <c:numRef>
              <c:f>Лист1!$G$19:$G$28</c:f>
              <c:numCache>
                <c:formatCode>General</c:formatCode>
                <c:ptCount val="10"/>
                <c:pt idx="0">
                  <c:v>1.855</c:v>
                </c:pt>
                <c:pt idx="1">
                  <c:v>0.32500000000000001</c:v>
                </c:pt>
                <c:pt idx="2">
                  <c:v>2.2719999999999998</c:v>
                </c:pt>
                <c:pt idx="3">
                  <c:v>0.629</c:v>
                </c:pt>
                <c:pt idx="4">
                  <c:v>0.61799999999999999</c:v>
                </c:pt>
                <c:pt idx="5">
                  <c:v>0.14099999999999999</c:v>
                </c:pt>
                <c:pt idx="6">
                  <c:v>0.73499999999999999</c:v>
                </c:pt>
                <c:pt idx="7">
                  <c:v>1.5449999999999999</c:v>
                </c:pt>
                <c:pt idx="8">
                  <c:v>0.44700000000000001</c:v>
                </c:pt>
                <c:pt idx="9" formatCode="0.00">
                  <c:v>2.0350000000000001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307-4CF5-84C1-9D9B09D9D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74668835640399622"/>
          <c:w val="0.9996117182216695"/>
          <c:h val="0.25331164359600378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073A3-A5DC-4E50-9846-835D26E197D9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F9943-C816-48D5-A171-3569EFE3E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772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F9943-C816-48D5-A171-3569EFE3E58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68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D5F6-10DA-47DC-BB7C-F7B0DE6D0F6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A51A-3DE6-490E-AC52-C2776234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42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D5F6-10DA-47DC-BB7C-F7B0DE6D0F6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A51A-3DE6-490E-AC52-C2776234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30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D5F6-10DA-47DC-BB7C-F7B0DE6D0F6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A51A-3DE6-490E-AC52-C2776234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47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D5F6-10DA-47DC-BB7C-F7B0DE6D0F6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A51A-3DE6-490E-AC52-C2776234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6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D5F6-10DA-47DC-BB7C-F7B0DE6D0F6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A51A-3DE6-490E-AC52-C2776234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885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D5F6-10DA-47DC-BB7C-F7B0DE6D0F6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A51A-3DE6-490E-AC52-C2776234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14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D5F6-10DA-47DC-BB7C-F7B0DE6D0F6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A51A-3DE6-490E-AC52-C2776234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97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D5F6-10DA-47DC-BB7C-F7B0DE6D0F6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A51A-3DE6-490E-AC52-C2776234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71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D5F6-10DA-47DC-BB7C-F7B0DE6D0F6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A51A-3DE6-490E-AC52-C2776234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23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D5F6-10DA-47DC-BB7C-F7B0DE6D0F6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A51A-3DE6-490E-AC52-C2776234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70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D5F6-10DA-47DC-BB7C-F7B0DE6D0F6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A51A-3DE6-490E-AC52-C2776234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8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ED5F6-10DA-47DC-BB7C-F7B0DE6D0F6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5A51A-3DE6-490E-AC52-C2776234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82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:\Мои документы\Документы\Институт наук о Земле\Профориентация\Логотип\Эмблем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03757" y="229125"/>
            <a:ext cx="1620873" cy="1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07994" y="1524599"/>
            <a:ext cx="989854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Отчет о реализации</a:t>
            </a:r>
          </a:p>
          <a:p>
            <a:pPr algn="ctr"/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Программы развития</a:t>
            </a:r>
          </a:p>
          <a:p>
            <a:pPr algn="ctr"/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Института наук о Земле ЮФУ</a:t>
            </a:r>
          </a:p>
          <a:p>
            <a:pPr algn="ctr"/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 2022 году</a:t>
            </a:r>
          </a:p>
        </p:txBody>
      </p:sp>
    </p:spTree>
    <p:extLst>
      <p:ext uri="{BB962C8B-B14F-4D97-AF65-F5344CB8AC3E}">
        <p14:creationId xmlns:p14="http://schemas.microsoft.com/office/powerpoint/2010/main" val="49059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11247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4BCFA6-3870-41FB-B2D3-94A91FB56D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1531" y="-3114"/>
            <a:ext cx="8396952" cy="1127858"/>
          </a:xfrm>
          <a:prstGeom prst="rect">
            <a:avLst/>
          </a:prstGeom>
        </p:spPr>
      </p:pic>
      <p:pic>
        <p:nvPicPr>
          <p:cNvPr id="10" name="Picture 4" descr="C:\Users\1\Desktop\музей\гг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9151" y="84165"/>
            <a:ext cx="1054883" cy="968571"/>
          </a:xfrm>
          <a:prstGeom prst="rect">
            <a:avLst/>
          </a:prstGeom>
          <a:noFill/>
        </p:spPr>
      </p:pic>
      <p:pic>
        <p:nvPicPr>
          <p:cNvPr id="11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89" y="0"/>
            <a:ext cx="1143661" cy="11247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9640" y="195297"/>
            <a:ext cx="947166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Актуализация целевых показателей программ развития структурных подразделений ЮФУ </a:t>
            </a: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 2022 </a:t>
            </a:r>
            <a:r>
              <a:rPr lang="ru-RU" sz="32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г</a:t>
            </a: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  <a:endParaRPr lang="ru-RU" sz="3200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9843" y="1285079"/>
            <a:ext cx="11947187" cy="551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Приказ ЮФУ от 27 мая 2022 г. № 131-ОД «О переходном периоде для разработки новых дорожных карт программ развития структурных подразделений и оценки эффективности деятельности руководителей структурных подразделений»</a:t>
            </a:r>
          </a:p>
          <a:p>
            <a:pPr marL="0" marR="0" lvl="0" indent="0" algn="just" defTabSz="914400" rtl="0" eaLnBrk="0" fontAlgn="base" latinLnBrk="0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Приоритетные показатели на период с 01.06.2022 до утверждения новых дорожных карт: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6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altLang="ru-RU" dirty="0" smtClean="0">
                <a:solidFill>
                  <a:srgbClr val="00B05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Процент набора на бюджетные места по очной форме обучения на образовательные программы магистратуры;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6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altLang="ru-RU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сопровождения и контроля защиты кандидатских диссертаций в 2022 году выпускников аспирантуры 2022 года, поступивших по результатам конкурса «грант – аспиранту»;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6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altLang="ru-RU" dirty="0" smtClean="0">
                <a:solidFill>
                  <a:srgbClr val="00B05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расходов подразделения доходной части и положительному переходящему остатку (при наличии);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6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altLang="ru-RU" dirty="0" smtClean="0">
                <a:solidFill>
                  <a:srgbClr val="00B05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оперативного и перспективного кадрового резерва структурного подразделения для должностей руководителя СП и заведующих кафедрами;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6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altLang="ru-RU" dirty="0" smtClean="0">
                <a:solidFill>
                  <a:srgbClr val="FFC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Объем привлеченных подразделением средств от НИОКР, исключая средства ГЗ и ПСАЛ (рост не менее 7,3% по сравнению с 2021 г.).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ru-RU" altLang="ru-RU" dirty="0">
              <a:solidFill>
                <a:srgbClr val="FFC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0" algn="just" defTabSz="914400" rtl="0" eaLnBrk="0" fontAlgn="base" latinLnBrk="0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Приказ ЮФУ от 1 ноября 2022 г. № 302-ОД «Об утверждении дорожной карты программы развития Института наук о Земле»</a:t>
            </a:r>
          </a:p>
          <a:p>
            <a:pPr marL="0" marR="0" lvl="0" indent="0" algn="just" defTabSz="914400" rtl="0" eaLnBrk="0" fontAlgn="base" latinLnBrk="0" hangingPunct="0">
              <a:lnSpc>
                <a:spcPct val="6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 Приоритетные показатели руководителя СП 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на 2022 – 2023 гг.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1.1. Объем средств от приносящей доход деятельности составил 25 000 000 руб.; </a:t>
            </a:r>
          </a:p>
          <a:p>
            <a:pPr marL="0" marR="0" lvl="0" indent="0" algn="just" defTabSz="914400" rtl="0" eaLnBrk="0" fontAlgn="base" latinLnBrk="0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1.2. Количество обучающихся по программам магистратуры, программам подготовки научно-педагогических кадров в аспирантуре, программам ординатуры, программам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ассистентуры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стажировки по очной форме обучения составило не менее 184 чел., их доля не менее 22%; </a:t>
            </a:r>
          </a:p>
          <a:p>
            <a:pPr marL="0" marR="0" lvl="0" indent="0" algn="just" defTabSz="914400" rtl="0" eaLnBrk="0" fontAlgn="base" latinLnBrk="0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1.3. Количество иностранных граждан и лиц без гражданства, обучающихся по программам магистратуры, программам подготовки научно-педагогических кадров в аспирантуре, программам ординатуры, программам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ассистентуры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стажировки по очной форме обучения составило не менее 22 чел., их доля не менее 12%. </a:t>
            </a:r>
          </a:p>
          <a:p>
            <a:pPr marL="0" marR="0" lvl="0" indent="0" algn="just" defTabSz="914400" rtl="0" eaLnBrk="0" fontAlgn="base" latinLnBrk="0" hangingPunct="0">
              <a:lnSpc>
                <a:spcPct val="6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 Приоритетные цели руководителя СП на 2022 – 2023 гг.</a:t>
            </a:r>
          </a:p>
          <a:p>
            <a:pPr indent="0">
              <a:lnSpc>
                <a:spcPct val="60000"/>
              </a:lnSpc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ru-RU" dirty="0">
                <a:solidFill>
                  <a:srgbClr val="FFC000"/>
                </a:solidFill>
                <a:latin typeface="+mn-lt"/>
              </a:rPr>
              <a:t>Реорганизация и повышение презентабельности музейно-выставочного комплекса Института наук о </a:t>
            </a:r>
            <a:r>
              <a:rPr lang="ru-RU" dirty="0" smtClean="0">
                <a:solidFill>
                  <a:srgbClr val="FFC000"/>
                </a:solidFill>
                <a:latin typeface="+mn-lt"/>
              </a:rPr>
              <a:t>Земле.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0">
              <a:lnSpc>
                <a:spcPct val="60000"/>
              </a:lnSpc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2.2. </a:t>
            </a:r>
            <a:r>
              <a:rPr lang="ru-RU" dirty="0" smtClean="0">
                <a:solidFill>
                  <a:srgbClr val="FFC000"/>
                </a:solidFill>
                <a:latin typeface="+mn-lt"/>
              </a:rPr>
              <a:t>Создание </a:t>
            </a:r>
            <a:r>
              <a:rPr lang="ru-RU" dirty="0">
                <a:solidFill>
                  <a:srgbClr val="FFC000"/>
                </a:solidFill>
                <a:latin typeface="+mn-lt"/>
              </a:rPr>
              <a:t>диссертационного совета ЮФУ по специальностям 1.6.12, 1.6.21 (географические науки</a:t>
            </a:r>
            <a:r>
              <a:rPr lang="ru-RU" dirty="0" smtClean="0">
                <a:solidFill>
                  <a:srgbClr val="FFC000"/>
                </a:solidFill>
                <a:latin typeface="+mn-lt"/>
              </a:rPr>
              <a:t>) и защиты первых диссертаций.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+mn-lt"/>
            </a:endParaRPr>
          </a:p>
          <a:p>
            <a:pPr indent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altLang="ru-RU" dirty="0" smtClean="0">
                <a:latin typeface="+mn-lt"/>
              </a:rPr>
              <a:t>3. Новый перечень целевых показателей, синхронизированный с ПСАЛ ЮФУ «Приоритет 2030».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648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11247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4BCFA6-3870-41FB-B2D3-94A91FB56D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1531" y="-3114"/>
            <a:ext cx="8396952" cy="1127858"/>
          </a:xfrm>
          <a:prstGeom prst="rect">
            <a:avLst/>
          </a:prstGeom>
        </p:spPr>
      </p:pic>
      <p:pic>
        <p:nvPicPr>
          <p:cNvPr id="10" name="Picture 4" descr="C:\Users\1\Desktop\музей\гг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9151" y="84165"/>
            <a:ext cx="1054883" cy="968571"/>
          </a:xfrm>
          <a:prstGeom prst="rect">
            <a:avLst/>
          </a:prstGeom>
          <a:noFill/>
        </p:spPr>
      </p:pic>
      <p:pic>
        <p:nvPicPr>
          <p:cNvPr id="11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89" y="0"/>
            <a:ext cx="1143661" cy="11247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87489" y="195297"/>
            <a:ext cx="9217023" cy="84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Проблемные целевые показатели программы развития Института наук о Земле</a:t>
            </a:r>
            <a:endParaRPr lang="ru-RU" sz="3400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1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64554"/>
              </p:ext>
            </p:extLst>
          </p:nvPr>
        </p:nvGraphicFramePr>
        <p:xfrm>
          <a:off x="175490" y="1308379"/>
          <a:ext cx="11838543" cy="5443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492">
                  <a:extLst>
                    <a:ext uri="{9D8B030D-6E8A-4147-A177-3AD203B41FA5}">
                      <a16:colId xmlns:a16="http://schemas.microsoft.com/office/drawing/2014/main" val="2135651199"/>
                    </a:ext>
                  </a:extLst>
                </a:gridCol>
                <a:gridCol w="5151219">
                  <a:extLst>
                    <a:ext uri="{9D8B030D-6E8A-4147-A177-3AD203B41FA5}">
                      <a16:colId xmlns:a16="http://schemas.microsoft.com/office/drawing/2014/main" val="1686689579"/>
                    </a:ext>
                  </a:extLst>
                </a:gridCol>
                <a:gridCol w="769290">
                  <a:extLst>
                    <a:ext uri="{9D8B030D-6E8A-4147-A177-3AD203B41FA5}">
                      <a16:colId xmlns:a16="http://schemas.microsoft.com/office/drawing/2014/main" val="1619237529"/>
                    </a:ext>
                  </a:extLst>
                </a:gridCol>
                <a:gridCol w="1200727">
                  <a:extLst>
                    <a:ext uri="{9D8B030D-6E8A-4147-A177-3AD203B41FA5}">
                      <a16:colId xmlns:a16="http://schemas.microsoft.com/office/drawing/2014/main" val="558258915"/>
                    </a:ext>
                  </a:extLst>
                </a:gridCol>
                <a:gridCol w="806763">
                  <a:extLst>
                    <a:ext uri="{9D8B030D-6E8A-4147-A177-3AD203B41FA5}">
                      <a16:colId xmlns:a16="http://schemas.microsoft.com/office/drawing/2014/main" val="1303406609"/>
                    </a:ext>
                  </a:extLst>
                </a:gridCol>
                <a:gridCol w="806763">
                  <a:extLst>
                    <a:ext uri="{9D8B030D-6E8A-4147-A177-3AD203B41FA5}">
                      <a16:colId xmlns:a16="http://schemas.microsoft.com/office/drawing/2014/main" val="1057734981"/>
                    </a:ext>
                  </a:extLst>
                </a:gridCol>
                <a:gridCol w="806763">
                  <a:extLst>
                    <a:ext uri="{9D8B030D-6E8A-4147-A177-3AD203B41FA5}">
                      <a16:colId xmlns:a16="http://schemas.microsoft.com/office/drawing/2014/main" val="2953312460"/>
                    </a:ext>
                  </a:extLst>
                </a:gridCol>
                <a:gridCol w="806763">
                  <a:extLst>
                    <a:ext uri="{9D8B030D-6E8A-4147-A177-3AD203B41FA5}">
                      <a16:colId xmlns:a16="http://schemas.microsoft.com/office/drawing/2014/main" val="1909173321"/>
                    </a:ext>
                  </a:extLst>
                </a:gridCol>
                <a:gridCol w="806763">
                  <a:extLst>
                    <a:ext uri="{9D8B030D-6E8A-4147-A177-3AD203B41FA5}">
                      <a16:colId xmlns:a16="http://schemas.microsoft.com/office/drawing/2014/main" val="3573590860"/>
                    </a:ext>
                  </a:extLst>
                </a:gridCol>
              </a:tblGrid>
              <a:tr h="582455"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60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60000"/>
                        </a:lnSpc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показателя 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60000"/>
                        </a:lnSpc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 факт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60000"/>
                        </a:lnSpc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t">
                        <a:lnSpc>
                          <a:spcPct val="60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 / </a:t>
                      </a:r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60000"/>
                        </a:lnSpc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 план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60000"/>
                        </a:lnSpc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 план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60000"/>
                        </a:lnSpc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 план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60000"/>
                        </a:lnSpc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 план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60000"/>
                        </a:lnSpc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2027 план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832497"/>
                  </a:ext>
                </a:extLst>
              </a:tr>
              <a:tr h="576100"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1.3.2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Удельный вес численности студентов, с которыми заключены договоры о целевом обучении в общей численности обучающихся студентов, 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3,5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3,8 / </a:t>
                      </a:r>
                      <a:r>
                        <a:rPr lang="ru-RU" sz="1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2,0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4,6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5,0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5,1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5,2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5,3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extLst>
                  <a:ext uri="{0D108BD9-81ED-4DB2-BD59-A6C34878D82A}">
                    <a16:rowId xmlns:a16="http://schemas.microsoft.com/office/drawing/2014/main" val="3812748977"/>
                  </a:ext>
                </a:extLst>
              </a:tr>
              <a:tr h="757384"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1.5.1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Количество цитирований публикаций, изданных за последние 5 лет, индексируемых в информационно-аналитической системе </a:t>
                      </a:r>
                      <a:r>
                        <a:rPr lang="ru-RU" sz="1800" u="none" strike="noStrike" dirty="0" err="1">
                          <a:effectLst/>
                          <a:latin typeface="+mn-lt"/>
                        </a:rPr>
                        <a:t>WoS</a:t>
                      </a: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 в расчете на 100 научно-педагогических работников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448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470 / </a:t>
                      </a:r>
                      <a:r>
                        <a:rPr lang="ru-RU" sz="1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320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500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530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560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600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640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extLst>
                  <a:ext uri="{0D108BD9-81ED-4DB2-BD59-A6C34878D82A}">
                    <a16:rowId xmlns:a16="http://schemas.microsoft.com/office/drawing/2014/main" val="1732817347"/>
                  </a:ext>
                </a:extLst>
              </a:tr>
              <a:tr h="757384"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1.5.2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Количество цитирований публикаций, изданных за последние 5 лет, индексируемых в информационно-аналитической системе </a:t>
                      </a:r>
                      <a:r>
                        <a:rPr lang="ru-RU" sz="1800" u="none" strike="noStrike" dirty="0" err="1">
                          <a:effectLst/>
                          <a:latin typeface="+mn-lt"/>
                        </a:rPr>
                        <a:t>Scopus</a:t>
                      </a: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 в расчете на 100 научно-педагогических </a:t>
                      </a:r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работников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1137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1150 / </a:t>
                      </a:r>
                      <a:r>
                        <a:rPr lang="ru-RU" sz="1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891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1200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1250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1300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1380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1480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extLst>
                  <a:ext uri="{0D108BD9-81ED-4DB2-BD59-A6C34878D82A}">
                    <a16:rowId xmlns:a16="http://schemas.microsoft.com/office/drawing/2014/main" val="1858320311"/>
                  </a:ext>
                </a:extLst>
              </a:tr>
              <a:tr h="394818"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1.9.1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Численность студентов (входящая международная мобильность), чел.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0 / </a:t>
                      </a:r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extLst>
                  <a:ext uri="{0D108BD9-81ED-4DB2-BD59-A6C34878D82A}">
                    <a16:rowId xmlns:a16="http://schemas.microsoft.com/office/drawing/2014/main" val="245666745"/>
                  </a:ext>
                </a:extLst>
              </a:tr>
              <a:tr h="394818"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1.10.1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Численность студентов (исходящая международная мобильность), чел.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3 / </a:t>
                      </a:r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extLst>
                  <a:ext uri="{0D108BD9-81ED-4DB2-BD59-A6C34878D82A}">
                    <a16:rowId xmlns:a16="http://schemas.microsoft.com/office/drawing/2014/main" val="2412516878"/>
                  </a:ext>
                </a:extLst>
              </a:tr>
              <a:tr h="394818">
                <a:tc>
                  <a:txBody>
                    <a:bodyPr/>
                    <a:lstStyle/>
                    <a:p>
                      <a:pPr algn="l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2.2.2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Доля работников до 39 лет в общей численности </a:t>
                      </a:r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НПР, </a:t>
                      </a: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17,5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19,3 / </a:t>
                      </a:r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18,5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25,0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27,1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29,2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31,3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33,3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extLst>
                  <a:ext uri="{0D108BD9-81ED-4DB2-BD59-A6C34878D82A}">
                    <a16:rowId xmlns:a16="http://schemas.microsoft.com/office/drawing/2014/main" val="4182718865"/>
                  </a:ext>
                </a:extLst>
              </a:tr>
              <a:tr h="394818">
                <a:tc>
                  <a:txBody>
                    <a:bodyPr/>
                    <a:lstStyle/>
                    <a:p>
                      <a:pPr algn="l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3.1.2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Кол-во публикаций I и II квартилей WoS и Scopus в расчете на одного НПР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0,29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0,29 / </a:t>
                      </a:r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0,23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0,29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0,30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0,32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0,34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0,36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extLst>
                  <a:ext uri="{0D108BD9-81ED-4DB2-BD59-A6C34878D82A}">
                    <a16:rowId xmlns:a16="http://schemas.microsoft.com/office/drawing/2014/main" val="4051236616"/>
                  </a:ext>
                </a:extLst>
              </a:tr>
              <a:tr h="576100">
                <a:tc>
                  <a:txBody>
                    <a:bodyPr/>
                    <a:lstStyle/>
                    <a:p>
                      <a:pPr algn="l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3.2.1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Кол-во </a:t>
                      </a:r>
                      <a:r>
                        <a:rPr lang="ru-RU" sz="1800" u="none" strike="noStrike" dirty="0" err="1">
                          <a:effectLst/>
                          <a:latin typeface="+mn-lt"/>
                        </a:rPr>
                        <a:t>высокоцитируемых</a:t>
                      </a: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 публикаций «</a:t>
                      </a:r>
                      <a:r>
                        <a:rPr lang="ru-RU" sz="1800" u="none" strike="noStrike" dirty="0" err="1">
                          <a:effectLst/>
                          <a:latin typeface="+mn-lt"/>
                        </a:rPr>
                        <a:t>Article</a:t>
                      </a: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» «</a:t>
                      </a:r>
                      <a:r>
                        <a:rPr lang="ru-RU" sz="1800" u="none" strike="noStrike" dirty="0" err="1">
                          <a:effectLst/>
                          <a:latin typeface="+mn-lt"/>
                        </a:rPr>
                        <a:t>Review</a:t>
                      </a: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» (попадание по итогам года в 1% наиболее цитируемых </a:t>
                      </a:r>
                      <a:r>
                        <a:rPr lang="ru-RU" sz="1800" u="none" strike="noStrike" dirty="0" err="1">
                          <a:effectLst/>
                          <a:latin typeface="+mn-lt"/>
                        </a:rPr>
                        <a:t>WoS</a:t>
                      </a: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 CC) всего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0 / </a:t>
                      </a:r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extLst>
                  <a:ext uri="{0D108BD9-81ED-4DB2-BD59-A6C34878D82A}">
                    <a16:rowId xmlns:a16="http://schemas.microsoft.com/office/drawing/2014/main" val="1739451024"/>
                  </a:ext>
                </a:extLst>
              </a:tr>
              <a:tr h="394818">
                <a:tc>
                  <a:txBody>
                    <a:bodyPr/>
                    <a:lstStyle/>
                    <a:p>
                      <a:pPr algn="l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4.5.6.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Доля кандидатов/докторов наук до 39 лет, 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13,0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14,9 / </a:t>
                      </a:r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14,8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17,0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18,8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18,8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20,4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20,4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extLst>
                  <a:ext uri="{0D108BD9-81ED-4DB2-BD59-A6C34878D82A}">
                    <a16:rowId xmlns:a16="http://schemas.microsoft.com/office/drawing/2014/main" val="211031828"/>
                  </a:ext>
                </a:extLst>
              </a:tr>
              <a:tr h="219890">
                <a:tc>
                  <a:txBody>
                    <a:bodyPr/>
                    <a:lstStyle/>
                    <a:p>
                      <a:pPr algn="l" fontAlgn="t">
                        <a:lnSpc>
                          <a:spcPct val="60000"/>
                        </a:lnSpc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4.5.7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60000"/>
                        </a:lnSpc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Количество защит кандидатских/докторских, всего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50" marR="1850" marT="185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/ </a:t>
                      </a:r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60000"/>
                        </a:lnSpc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19765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60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11247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4BCFA6-3870-41FB-B2D3-94A91FB56D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1531" y="-3114"/>
            <a:ext cx="8396952" cy="1127858"/>
          </a:xfrm>
          <a:prstGeom prst="rect">
            <a:avLst/>
          </a:prstGeom>
        </p:spPr>
      </p:pic>
      <p:pic>
        <p:nvPicPr>
          <p:cNvPr id="10" name="Picture 4" descr="C:\Users\1\Desktop\музей\гг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9151" y="84165"/>
            <a:ext cx="1054883" cy="968571"/>
          </a:xfrm>
          <a:prstGeom prst="rect">
            <a:avLst/>
          </a:prstGeom>
          <a:noFill/>
        </p:spPr>
      </p:pic>
      <p:pic>
        <p:nvPicPr>
          <p:cNvPr id="11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89" y="0"/>
            <a:ext cx="1143661" cy="11247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9640" y="195297"/>
            <a:ext cx="9471662" cy="803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Исполнение целевых показателей программы развития Института наук о Земле в динамике</a:t>
            </a:r>
            <a:endParaRPr lang="ru-RU" sz="3200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758639"/>
              </p:ext>
            </p:extLst>
          </p:nvPr>
        </p:nvGraphicFramePr>
        <p:xfrm>
          <a:off x="70989" y="1208910"/>
          <a:ext cx="11943045" cy="5432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Стрелка вниз 12"/>
          <p:cNvSpPr/>
          <p:nvPr/>
        </p:nvSpPr>
        <p:spPr>
          <a:xfrm>
            <a:off x="7736112" y="1320041"/>
            <a:ext cx="463138" cy="817409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392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186" y="-10487"/>
            <a:ext cx="11090564" cy="415636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/>
              <a:t>Выполнение целевых показателей программы развития института, % к плану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517908"/>
              </p:ext>
            </p:extLst>
          </p:nvPr>
        </p:nvGraphicFramePr>
        <p:xfrm>
          <a:off x="87923" y="348937"/>
          <a:ext cx="12030099" cy="62181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1294">
                  <a:extLst>
                    <a:ext uri="{9D8B030D-6E8A-4147-A177-3AD203B41FA5}">
                      <a16:colId xmlns:a16="http://schemas.microsoft.com/office/drawing/2014/main" val="814260169"/>
                    </a:ext>
                  </a:extLst>
                </a:gridCol>
                <a:gridCol w="677027">
                  <a:extLst>
                    <a:ext uri="{9D8B030D-6E8A-4147-A177-3AD203B41FA5}">
                      <a16:colId xmlns:a16="http://schemas.microsoft.com/office/drawing/2014/main" val="3020048964"/>
                    </a:ext>
                  </a:extLst>
                </a:gridCol>
                <a:gridCol w="974706">
                  <a:extLst>
                    <a:ext uri="{9D8B030D-6E8A-4147-A177-3AD203B41FA5}">
                      <a16:colId xmlns:a16="http://schemas.microsoft.com/office/drawing/2014/main" val="2442872703"/>
                    </a:ext>
                  </a:extLst>
                </a:gridCol>
                <a:gridCol w="974706">
                  <a:extLst>
                    <a:ext uri="{9D8B030D-6E8A-4147-A177-3AD203B41FA5}">
                      <a16:colId xmlns:a16="http://schemas.microsoft.com/office/drawing/2014/main" val="978851192"/>
                    </a:ext>
                  </a:extLst>
                </a:gridCol>
                <a:gridCol w="974706">
                  <a:extLst>
                    <a:ext uri="{9D8B030D-6E8A-4147-A177-3AD203B41FA5}">
                      <a16:colId xmlns:a16="http://schemas.microsoft.com/office/drawing/2014/main" val="3623311027"/>
                    </a:ext>
                  </a:extLst>
                </a:gridCol>
                <a:gridCol w="9747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4706">
                  <a:extLst>
                    <a:ext uri="{9D8B030D-6E8A-4147-A177-3AD203B41FA5}">
                      <a16:colId xmlns:a16="http://schemas.microsoft.com/office/drawing/2014/main" val="365696146"/>
                    </a:ext>
                  </a:extLst>
                </a:gridCol>
                <a:gridCol w="974706">
                  <a:extLst>
                    <a:ext uri="{9D8B030D-6E8A-4147-A177-3AD203B41FA5}">
                      <a16:colId xmlns:a16="http://schemas.microsoft.com/office/drawing/2014/main" val="1859371330"/>
                    </a:ext>
                  </a:extLst>
                </a:gridCol>
                <a:gridCol w="898836">
                  <a:extLst>
                    <a:ext uri="{9D8B030D-6E8A-4147-A177-3AD203B41FA5}">
                      <a16:colId xmlns:a16="http://schemas.microsoft.com/office/drawing/2014/main" val="4190067307"/>
                    </a:ext>
                  </a:extLst>
                </a:gridCol>
                <a:gridCol w="974706">
                  <a:extLst>
                    <a:ext uri="{9D8B030D-6E8A-4147-A177-3AD203B41FA5}">
                      <a16:colId xmlns:a16="http://schemas.microsoft.com/office/drawing/2014/main" val="2227381518"/>
                    </a:ext>
                  </a:extLst>
                </a:gridCol>
              </a:tblGrid>
              <a:tr h="941750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Показатели \ Кафедры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План ИНЗ 2022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физгео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-графии, экологии и охраны природы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океано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-логии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месторож-дений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 полезных </a:t>
                      </a: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ископа-емых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 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геоэко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-логии и </a:t>
                      </a: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прикл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. геохимии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соц.-</a:t>
                      </a: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экон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. географии и </a:t>
                      </a: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приро-дополь-зования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общей и </a:t>
                      </a: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инже-нерной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 геологии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Факт ИНЗ 2022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1" u="none" strike="noStrike" dirty="0" err="1">
                          <a:effectLst/>
                          <a:latin typeface="+mn-lt"/>
                        </a:rPr>
                        <a:t>Выпол-нение</a:t>
                      </a:r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, %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523120"/>
                  </a:ext>
                </a:extLst>
              </a:tr>
              <a:tr h="195421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Доля маг.,</a:t>
                      </a:r>
                      <a:r>
                        <a:rPr lang="ru-RU" sz="170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аспир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., 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162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603576"/>
                  </a:ext>
                </a:extLst>
              </a:tr>
              <a:tr h="195421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Средний балл ЕГЭ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129555"/>
                  </a:ext>
                </a:extLst>
              </a:tr>
              <a:tr h="195421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Доля маг./</a:t>
                      </a: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аспир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. из др. вузов, 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151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511779"/>
                  </a:ext>
                </a:extLst>
              </a:tr>
              <a:tr h="195421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«целевых» обучающихся, %</a:t>
                      </a:r>
                    </a:p>
                  </a:txBody>
                  <a:tcPr marL="4500" marR="4500" marT="450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981887"/>
                  </a:ext>
                </a:extLst>
              </a:tr>
              <a:tr h="195421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Статьи </a:t>
                      </a:r>
                      <a:r>
                        <a:rPr lang="fr-FR" sz="1700" u="none" strike="noStrike" dirty="0">
                          <a:effectLst/>
                          <a:latin typeface="+mn-lt"/>
                        </a:rPr>
                        <a:t>Scopus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1700" u="none" strike="noStrike" dirty="0" err="1">
                          <a:effectLst/>
                          <a:latin typeface="+mn-lt"/>
                        </a:rPr>
                        <a:t>WoS</a:t>
                      </a:r>
                      <a:r>
                        <a:rPr lang="en-US" sz="1700" u="none" strike="noStrike" baseline="0" dirty="0">
                          <a:effectLst/>
                          <a:latin typeface="+mn-lt"/>
                        </a:rPr>
                        <a:t> 1-2 </a:t>
                      </a:r>
                      <a:r>
                        <a:rPr lang="ru-RU" sz="1700" u="none" strike="noStrike" baseline="0" dirty="0">
                          <a:effectLst/>
                          <a:latin typeface="+mn-lt"/>
                        </a:rPr>
                        <a:t>кв.</a:t>
                      </a:r>
                      <a:r>
                        <a:rPr lang="fr-FR" sz="1700" u="none" strike="noStrike" dirty="0">
                          <a:effectLst/>
                          <a:latin typeface="+mn-lt"/>
                        </a:rPr>
                        <a:t>/100 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НПР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309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659543"/>
                  </a:ext>
                </a:extLst>
              </a:tr>
              <a:tr h="195421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Цитаты в </a:t>
                      </a:r>
                      <a:r>
                        <a:rPr lang="en-US" sz="1700" u="none" strike="noStrike" dirty="0" err="1">
                          <a:effectLst/>
                          <a:latin typeface="+mn-lt"/>
                        </a:rPr>
                        <a:t>WoS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/100 НПР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092675"/>
                  </a:ext>
                </a:extLst>
              </a:tr>
              <a:tr h="195421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Цитаты в </a:t>
                      </a: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Scopu</a:t>
                      </a:r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s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/100 НПР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197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890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44799"/>
                  </a:ext>
                </a:extLst>
              </a:tr>
              <a:tr h="195421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Объём НИОКР/НПР, тыс. руб.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350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307880"/>
                  </a:ext>
                </a:extLst>
              </a:tr>
              <a:tr h="195421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Все доходы/НПР, тыс. руб.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141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612647"/>
                  </a:ext>
                </a:extLst>
              </a:tr>
              <a:tr h="195421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Доля </a:t>
                      </a: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иностр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. студ. бак., спец., 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169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177160"/>
                  </a:ext>
                </a:extLst>
              </a:tr>
              <a:tr h="195421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Доля </a:t>
                      </a: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иностр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. студ. маг, </a:t>
                      </a: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асп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., 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172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354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893368"/>
                  </a:ext>
                </a:extLst>
              </a:tr>
              <a:tr h="195421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Кол-во курсов на </a:t>
                      </a: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иностр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. яз., ед.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214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107601"/>
                  </a:ext>
                </a:extLst>
              </a:tr>
              <a:tr h="195421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Сертификаты </a:t>
                      </a:r>
                      <a:r>
                        <a:rPr lang="fr-FR" sz="1700" u="none" strike="noStrike" dirty="0">
                          <a:effectLst/>
                          <a:latin typeface="+mn-lt"/>
                        </a:rPr>
                        <a:t>Eng. B2+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, ед.</a:t>
                      </a:r>
                      <a:endParaRPr lang="fr-FR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303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274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694606"/>
                  </a:ext>
                </a:extLst>
              </a:tr>
              <a:tr h="195421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Исх. </a:t>
                      </a: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междунар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. мобильность, чел.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142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270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31792"/>
                  </a:ext>
                </a:extLst>
              </a:tr>
              <a:tr h="195421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обучающихся </a:t>
                      </a:r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допквалиф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-я, %</a:t>
                      </a:r>
                    </a:p>
                  </a:txBody>
                  <a:tcPr marL="4500" marR="4500" marT="45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407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641291"/>
                  </a:ext>
                </a:extLst>
              </a:tr>
              <a:tr h="195421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Доля НПР до 39 лет, %</a:t>
                      </a:r>
                      <a:endParaRPr lang="fr-FR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180496"/>
                  </a:ext>
                </a:extLst>
              </a:tr>
              <a:tr h="195421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Доля НПР </a:t>
                      </a: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д.н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., к.н., %</a:t>
                      </a:r>
                      <a:endParaRPr lang="fr-FR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673262"/>
                  </a:ext>
                </a:extLst>
              </a:tr>
              <a:tr h="195421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Доля НПР </a:t>
                      </a: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д.н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., к.н. до 39 лет, %</a:t>
                      </a:r>
                      <a:endParaRPr lang="fr-FR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667788"/>
                  </a:ext>
                </a:extLst>
              </a:tr>
              <a:tr h="195421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Кол-во внешних работников, чел.</a:t>
                      </a:r>
                    </a:p>
                  </a:txBody>
                  <a:tcPr marL="4500" marR="4500" marT="45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252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252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5421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Кол-во работников, </a:t>
                      </a:r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прошед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ДПО, чел.</a:t>
                      </a:r>
                    </a:p>
                  </a:txBody>
                  <a:tcPr marL="4500" marR="4500" marT="45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542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Кол-во защит диссертаций, ед.</a:t>
                      </a:r>
                    </a:p>
                  </a:txBody>
                  <a:tcPr marL="4500" marR="4500" marT="45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270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282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181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018617"/>
                  </a:ext>
                </a:extLst>
              </a:tr>
              <a:tr h="195421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Набор в магистратуру ГБ*, %</a:t>
                      </a:r>
                    </a:p>
                  </a:txBody>
                  <a:tcPr marL="4500" marR="4500" marT="45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287207"/>
                  </a:ext>
                </a:extLst>
              </a:tr>
              <a:tr h="195421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Защиты аспирантов-</a:t>
                      </a: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грантовиков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*,</a:t>
                      </a:r>
                      <a:r>
                        <a:rPr lang="ru-RU" sz="1700" u="none" strike="noStrike" baseline="0" dirty="0">
                          <a:effectLst/>
                          <a:latin typeface="+mn-lt"/>
                        </a:rPr>
                        <a:t> 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08700"/>
                  </a:ext>
                </a:extLst>
              </a:tr>
              <a:tr h="195421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Претенденты в кадровый резерв*, чел.</a:t>
                      </a:r>
                    </a:p>
                  </a:txBody>
                  <a:tcPr marL="4500" marR="4500" marT="45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025214"/>
                  </a:ext>
                </a:extLst>
              </a:tr>
              <a:tr h="195421">
                <a:tc gridSpan="2">
                  <a:txBody>
                    <a:bodyPr/>
                    <a:lstStyle/>
                    <a:p>
                      <a:pPr algn="l" rtl="0" fontAlgn="t">
                        <a:lnSpc>
                          <a:spcPct val="60000"/>
                        </a:lnSpc>
                      </a:pPr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Итоговый рейтинг</a:t>
                      </a:r>
                      <a:r>
                        <a:rPr lang="ru-RU" sz="17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52" marR="5152" marT="515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↘</a:t>
                      </a:r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5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↑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111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5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↗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↘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136020"/>
                  </a:ext>
                </a:extLst>
              </a:tr>
              <a:tr h="195421">
                <a:tc gridSpan="2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Итоговый рейтинг</a:t>
                      </a:r>
                      <a:r>
                        <a:rPr lang="ru-RU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без перевыполнений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">
                        <a:lnSpc>
                          <a:spcPct val="75000"/>
                        </a:lnSpc>
                      </a:pP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5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↗</a:t>
                      </a:r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5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↑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5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↗</a:t>
                      </a:r>
                      <a:r>
                        <a:rPr lang="ru-RU" sz="17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5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↗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5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↗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5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↑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5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↗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542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Кол-во «нулевых» показателей в 2022 г.</a:t>
                      </a:r>
                    </a:p>
                  </a:txBody>
                  <a:tcPr marL="4500" marR="4500" marT="450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">
                        <a:lnSpc>
                          <a:spcPct val="75000"/>
                        </a:lnSpc>
                      </a:pP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5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↓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5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↓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5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↘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5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↓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5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↘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5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↓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5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↘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88071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9236" y="6489700"/>
            <a:ext cx="492186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dirty="0">
                <a:solidFill>
                  <a:srgbClr val="000000"/>
                </a:solidFill>
              </a:rPr>
              <a:t>*Временные показатели эффективности на 2022 г.</a:t>
            </a:r>
            <a:r>
              <a:rPr lang="ru-RU" sz="1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20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11247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4BCFA6-3870-41FB-B2D3-94A91FB56D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1531" y="-3114"/>
            <a:ext cx="8396952" cy="1127858"/>
          </a:xfrm>
          <a:prstGeom prst="rect">
            <a:avLst/>
          </a:prstGeom>
        </p:spPr>
      </p:pic>
      <p:pic>
        <p:nvPicPr>
          <p:cNvPr id="10" name="Picture 4" descr="C:\Users\1\Desktop\музей\гг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9151" y="84165"/>
            <a:ext cx="1054883" cy="968571"/>
          </a:xfrm>
          <a:prstGeom prst="rect">
            <a:avLst/>
          </a:prstGeom>
          <a:noFill/>
        </p:spPr>
      </p:pic>
      <p:pic>
        <p:nvPicPr>
          <p:cNvPr id="11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89" y="0"/>
            <a:ext cx="1143661" cy="11247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87489" y="195297"/>
            <a:ext cx="921702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6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Структура расходов средств бюджета</a:t>
            </a:r>
          </a:p>
          <a:p>
            <a:pPr algn="ctr">
              <a:lnSpc>
                <a:spcPct val="70000"/>
              </a:lnSpc>
            </a:pPr>
            <a:r>
              <a:rPr lang="ru-RU" sz="36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 </a:t>
            </a:r>
            <a:r>
              <a:rPr lang="ru-RU" sz="36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2022 </a:t>
            </a:r>
            <a:r>
              <a:rPr lang="ru-RU" sz="36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г., млн. руб.</a:t>
            </a:r>
            <a:endParaRPr lang="ru-RU" sz="3600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688140"/>
              </p:ext>
            </p:extLst>
          </p:nvPr>
        </p:nvGraphicFramePr>
        <p:xfrm>
          <a:off x="101600" y="1208909"/>
          <a:ext cx="11998036" cy="5579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Овал 15"/>
          <p:cNvSpPr/>
          <p:nvPr/>
        </p:nvSpPr>
        <p:spPr>
          <a:xfrm>
            <a:off x="5086614" y="2320706"/>
            <a:ext cx="2018771" cy="105691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ru-RU" sz="2200" b="1" dirty="0" smtClean="0"/>
              <a:t>116,5</a:t>
            </a:r>
            <a:endParaRPr lang="ru-RU" sz="2200" b="1" dirty="0"/>
          </a:p>
          <a:p>
            <a:pPr algn="ctr">
              <a:lnSpc>
                <a:spcPct val="70000"/>
              </a:lnSpc>
              <a:spcAft>
                <a:spcPts val="600"/>
              </a:spcAft>
            </a:pPr>
            <a:r>
              <a:rPr lang="ru-RU" sz="2200" b="1" dirty="0"/>
              <a:t>млн. руб</a:t>
            </a:r>
            <a:r>
              <a:rPr lang="ru-RU" sz="2200" b="1" dirty="0" smtClean="0"/>
              <a:t>.</a:t>
            </a:r>
          </a:p>
          <a:p>
            <a:pPr algn="ctr">
              <a:lnSpc>
                <a:spcPct val="70000"/>
              </a:lnSpc>
            </a:pPr>
            <a:r>
              <a:rPr lang="ru-RU" sz="2200" b="1" dirty="0" smtClean="0">
                <a:solidFill>
                  <a:srgbClr val="00B050"/>
                </a:solidFill>
              </a:rPr>
              <a:t>↗ 8,7%</a:t>
            </a:r>
            <a:endParaRPr lang="ru-RU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9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11247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4BCFA6-3870-41FB-B2D3-94A91FB56D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1531" y="-3114"/>
            <a:ext cx="8396952" cy="1127858"/>
          </a:xfrm>
          <a:prstGeom prst="rect">
            <a:avLst/>
          </a:prstGeom>
        </p:spPr>
      </p:pic>
      <p:pic>
        <p:nvPicPr>
          <p:cNvPr id="10" name="Picture 4" descr="C:\Users\1\Desktop\музей\гг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9151" y="84165"/>
            <a:ext cx="1054883" cy="968571"/>
          </a:xfrm>
          <a:prstGeom prst="rect">
            <a:avLst/>
          </a:prstGeom>
          <a:noFill/>
        </p:spPr>
      </p:pic>
      <p:pic>
        <p:nvPicPr>
          <p:cNvPr id="11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89" y="0"/>
            <a:ext cx="1143661" cy="11247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26700" y="258669"/>
            <a:ext cx="9654639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Структура расходов средств программы развития</a:t>
            </a:r>
          </a:p>
          <a:p>
            <a:pPr algn="ctr">
              <a:lnSpc>
                <a:spcPct val="70000"/>
              </a:lnSpc>
            </a:pPr>
            <a:r>
              <a:rPr lang="ru-RU" sz="3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 </a:t>
            </a:r>
            <a:r>
              <a:rPr lang="ru-RU" sz="3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2022 </a:t>
            </a:r>
            <a:r>
              <a:rPr lang="ru-RU" sz="3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г., млн. руб.</a:t>
            </a:r>
            <a:endParaRPr lang="ru-RU" sz="3400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90656"/>
              </p:ext>
            </p:extLst>
          </p:nvPr>
        </p:nvGraphicFramePr>
        <p:xfrm>
          <a:off x="70989" y="1302169"/>
          <a:ext cx="12028647" cy="5431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Овал 14"/>
          <p:cNvSpPr/>
          <p:nvPr/>
        </p:nvSpPr>
        <p:spPr>
          <a:xfrm>
            <a:off x="5086614" y="2323537"/>
            <a:ext cx="2018771" cy="105691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ru-RU" sz="2200" b="1" dirty="0" smtClean="0"/>
              <a:t>10,60</a:t>
            </a:r>
            <a:endParaRPr lang="ru-RU" sz="2200" b="1" dirty="0"/>
          </a:p>
          <a:p>
            <a:pPr algn="ctr">
              <a:lnSpc>
                <a:spcPct val="70000"/>
              </a:lnSpc>
              <a:spcAft>
                <a:spcPts val="600"/>
              </a:spcAft>
            </a:pPr>
            <a:r>
              <a:rPr lang="ru-RU" sz="2200" b="1" dirty="0"/>
              <a:t>млн. руб.</a:t>
            </a:r>
          </a:p>
          <a:p>
            <a:pPr algn="ctr">
              <a:lnSpc>
                <a:spcPct val="70000"/>
              </a:lnSpc>
            </a:pPr>
            <a:r>
              <a:rPr lang="ru-RU" sz="2200" b="1" dirty="0">
                <a:solidFill>
                  <a:srgbClr val="00B050"/>
                </a:solidFill>
              </a:rPr>
              <a:t>↗ </a:t>
            </a:r>
            <a:r>
              <a:rPr lang="ru-RU" sz="2200" b="1" dirty="0" smtClean="0">
                <a:solidFill>
                  <a:srgbClr val="00B050"/>
                </a:solidFill>
              </a:rPr>
              <a:t>7,5%</a:t>
            </a:r>
            <a:endParaRPr lang="ru-RU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27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58FD647FA25D3489179AF084D4D4143" ma:contentTypeVersion="14" ma:contentTypeDescription="Создание документа." ma:contentTypeScope="" ma:versionID="133e27a769e05f9255f8da5a9c8dd4de">
  <xsd:schema xmlns:xsd="http://www.w3.org/2001/XMLSchema" xmlns:xs="http://www.w3.org/2001/XMLSchema" xmlns:p="http://schemas.microsoft.com/office/2006/metadata/properties" xmlns:ns3="e5245aaa-1a74-4a8f-946a-315792d8c027" xmlns:ns4="989a5ce6-c6b7-4c34-90f1-aedc5196679c" targetNamespace="http://schemas.microsoft.com/office/2006/metadata/properties" ma:root="true" ma:fieldsID="cb5cccee58101d5ba8de17effab23648" ns3:_="" ns4:_="">
    <xsd:import namespace="e5245aaa-1a74-4a8f-946a-315792d8c027"/>
    <xsd:import namespace="989a5ce6-c6b7-4c34-90f1-aedc519667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245aaa-1a74-4a8f-946a-315792d8c0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a5ce6-c6b7-4c34-90f1-aedc519667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5F5CC2-86A0-4543-A559-97B77807E46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989a5ce6-c6b7-4c34-90f1-aedc5196679c"/>
    <ds:schemaRef ds:uri="http://schemas.microsoft.com/office/2006/documentManagement/types"/>
    <ds:schemaRef ds:uri="e5245aaa-1a74-4a8f-946a-315792d8c02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7BB5553-8E01-4853-B747-22E1883D00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245aaa-1a74-4a8f-946a-315792d8c027"/>
    <ds:schemaRef ds:uri="989a5ce6-c6b7-4c34-90f1-aedc519667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EB73C2-345F-448C-A996-70C7DCDE0C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2688</TotalTime>
  <Words>1217</Words>
  <Application>Microsoft Office PowerPoint</Application>
  <PresentationFormat>Широкоэкранный</PresentationFormat>
  <Paragraphs>438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Выполнение целевых показателей программы развития института, % к плану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Кузнецов</dc:creator>
  <cp:lastModifiedBy>Кузнецов Андрей Николаевич</cp:lastModifiedBy>
  <cp:revision>250</cp:revision>
  <dcterms:created xsi:type="dcterms:W3CDTF">2015-12-24T15:37:05Z</dcterms:created>
  <dcterms:modified xsi:type="dcterms:W3CDTF">2023-02-17T04:24:48Z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0x010100D58FD647FA25D3489179AF084D4D4143</vt:lpwstr>
  </property>
</Properties>
</file>