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8" r:id="rId3"/>
    <p:sldId id="259" r:id="rId4"/>
    <p:sldId id="323" r:id="rId5"/>
    <p:sldId id="264" r:id="rId6"/>
    <p:sldId id="349" r:id="rId7"/>
    <p:sldId id="326" r:id="rId8"/>
    <p:sldId id="373" r:id="rId9"/>
    <p:sldId id="262" r:id="rId10"/>
    <p:sldId id="265" r:id="rId11"/>
    <p:sldId id="352" r:id="rId12"/>
    <p:sldId id="355" r:id="rId13"/>
    <p:sldId id="353" r:id="rId14"/>
    <p:sldId id="360" r:id="rId15"/>
    <p:sldId id="368" r:id="rId16"/>
    <p:sldId id="361" r:id="rId17"/>
    <p:sldId id="286" r:id="rId18"/>
    <p:sldId id="287" r:id="rId19"/>
    <p:sldId id="370" r:id="rId20"/>
    <p:sldId id="334" r:id="rId21"/>
    <p:sldId id="336" r:id="rId22"/>
    <p:sldId id="365" r:id="rId23"/>
    <p:sldId id="369" r:id="rId24"/>
    <p:sldId id="374" r:id="rId25"/>
    <p:sldId id="337" r:id="rId26"/>
    <p:sldId id="299" r:id="rId27"/>
    <p:sldId id="339" r:id="rId28"/>
    <p:sldId id="372" r:id="rId29"/>
    <p:sldId id="306" r:id="rId30"/>
    <p:sldId id="379" r:id="rId31"/>
    <p:sldId id="312" r:id="rId32"/>
    <p:sldId id="376" r:id="rId33"/>
    <p:sldId id="375" r:id="rId34"/>
    <p:sldId id="378" r:id="rId35"/>
    <p:sldId id="377" r:id="rId36"/>
    <p:sldId id="318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5" autoAdjust="0"/>
    <p:restoredTop sz="93506" autoAdjust="0"/>
  </p:normalViewPr>
  <p:slideViewPr>
    <p:cSldViewPr snapToGrid="0">
      <p:cViewPr varScale="1">
        <p:scale>
          <a:sx n="78" d="100"/>
          <a:sy n="78" d="100"/>
        </p:scale>
        <p:origin x="7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77DC4-FF14-4C94-9C0C-528DB4D88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8D9804-B186-49BB-B56D-82EC28DF7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10E18-91EC-407E-906F-3C4FD963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9B394-1C1D-434A-84D5-AEA051A6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AE7D8-7A11-4F95-9DD9-DF3EDAE5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4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0E402-7853-42EF-A1E7-169D4096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698121-0299-402F-9FED-59C795FED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567AB-206E-4BC6-AB46-6AED2B9A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FDFCB-8819-4EB0-B655-335B92A9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F8D597-6974-4670-AE8E-49A50058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5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17AFC1-FA3C-4222-82E2-F7018529E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752DB1-43C0-4415-B0CB-A22822FF4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59AC-0715-4A16-B269-B8400375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97A30-9C4D-48A1-AF36-A0C42E1E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FDCC-EDED-4A12-A832-3F2A7653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1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77DC4-FF14-4C94-9C0C-528DB4D88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8D9804-B186-49BB-B56D-82EC28DF7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10E18-91EC-407E-906F-3C4FD963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9B394-1C1D-434A-84D5-AEA051A6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AE7D8-7A11-4F95-9DD9-DF3EDAE5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B5909-D70F-4B89-A638-E11C147E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021B4-06F6-46BE-9CC8-776EF339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17052B-2F61-4665-B117-6BEB08E8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0EDA71-96A6-463E-8ED0-FA217B35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61BAF-F90B-456F-BA08-26403A62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5D238-F658-4BF7-BFB1-80D8FA6D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9F206-A39A-445B-8BCD-1B4868BBC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33F24-F399-4C7E-BA57-EEE345AE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EB131-EE0C-4336-8978-978D7DEE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A3237-A540-4EFA-9387-915142E3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4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82FC1-53FD-40CE-AEEB-E0956AAE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AB893-20A8-4744-A0A3-830B6A481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B1A577-F0DA-476C-9B2C-5245A8559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216E9-7256-4884-98A1-4601F94E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4EF511-D6DB-4B16-B8AF-C3F3C4DC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A42E4-27EE-4AED-8434-70F38955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4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07743-3530-4DFE-915E-23394303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6057B2-F319-4213-86AA-A9638336E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4E95F4-4C45-4AB8-8344-8D3036A12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5A806B-2B3C-42EE-8E97-C5DFDC233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2FCE7F-29F1-4E90-82D1-2E5904E50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81094-384A-4B1C-970C-56D63531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47FA31-BCB4-448C-A957-2C084B74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6688E9-F6DD-40E7-AF5F-E7798B35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14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26DCD-4630-40EA-B21E-8AF18A76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D8E507-385F-4FB6-AAEA-6289A458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04DCFB-99FD-4481-8DBA-E7DA34BE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BB2B4B-1CF1-457F-8222-83B9B622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5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84263D-A375-489C-BF50-8A67289D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78AA13-1A9B-4E44-9B1D-5C94BD57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2187-6F65-44CC-B707-3C7156F8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7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7105F-72F8-4865-97A3-A637FCF2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17067-FFFF-4ED8-BBA4-6748FEE9B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20964-63AD-4D0E-80C9-A0BB6E0A7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694F7-49C2-483A-9895-B3F065C4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08EC5-CABC-4060-A0D1-CCD5D16A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817909-FEE2-44AE-804C-8D908751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B5909-D70F-4B89-A638-E11C147E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021B4-06F6-46BE-9CC8-776EF339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17052B-2F61-4665-B117-6BEB08E8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0EDA71-96A6-463E-8ED0-FA217B35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61BAF-F90B-456F-BA08-26403A62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31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6B0A2-770D-47A8-9122-EDEF3CBC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6EDA9-40BE-452B-B1AE-6F2BB363A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DB268A-CACD-4741-8796-4AB31B960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6173E-CF29-4226-8B68-24CDC493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A85198-C283-4493-8902-EFE569BD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F3C504-B221-4699-8892-B3B279E5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00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0E402-7853-42EF-A1E7-169D4096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698121-0299-402F-9FED-59C795FED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567AB-206E-4BC6-AB46-6AED2B9A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FDFCB-8819-4EB0-B655-335B92A9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F8D597-6974-4670-AE8E-49A50058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8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17AFC1-FA3C-4222-82E2-F7018529E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752DB1-43C0-4415-B0CB-A22822FF4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59AC-0715-4A16-B269-B8400375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97A30-9C4D-48A1-AF36-A0C42E1E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FDCC-EDED-4A12-A832-3F2A7653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5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5D238-F658-4BF7-BFB1-80D8FA6D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9F206-A39A-445B-8BCD-1B4868BBC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33F24-F399-4C7E-BA57-EEE345AE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EB131-EE0C-4336-8978-978D7DEE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A3237-A540-4EFA-9387-915142E3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7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82FC1-53FD-40CE-AEEB-E0956AAE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AB893-20A8-4744-A0A3-830B6A481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B1A577-F0DA-476C-9B2C-5245A8559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216E9-7256-4884-98A1-4601F94E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4EF511-D6DB-4B16-B8AF-C3F3C4DC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A42E4-27EE-4AED-8434-70F38955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6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07743-3530-4DFE-915E-23394303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6057B2-F319-4213-86AA-A9638336E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4E95F4-4C45-4AB8-8344-8D3036A12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5A806B-2B3C-42EE-8E97-C5DFDC233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2FCE7F-29F1-4E90-82D1-2E5904E50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81094-384A-4B1C-970C-56D63531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47FA31-BCB4-448C-A957-2C084B74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6688E9-F6DD-40E7-AF5F-E7798B35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6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26DCD-4630-40EA-B21E-8AF18A76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D8E507-385F-4FB6-AAEA-6289A458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04DCFB-99FD-4481-8DBA-E7DA34BE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BB2B4B-1CF1-457F-8222-83B9B622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84263D-A375-489C-BF50-8A67289D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78AA13-1A9B-4E44-9B1D-5C94BD57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2187-6F65-44CC-B707-3C7156F8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2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7105F-72F8-4865-97A3-A637FCF2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17067-FFFF-4ED8-BBA4-6748FEE9B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20964-63AD-4D0E-80C9-A0BB6E0A7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694F7-49C2-483A-9895-B3F065C4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08EC5-CABC-4060-A0D1-CCD5D16A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817909-FEE2-44AE-804C-8D908751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3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6B0A2-770D-47A8-9122-EDEF3CBC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6EDA9-40BE-452B-B1AE-6F2BB363A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DB268A-CACD-4741-8796-4AB31B960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6173E-CF29-4226-8B68-24CDC493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A85198-C283-4493-8902-EFE569BD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F3C504-B221-4699-8892-B3B279E5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0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86EDC-A3EF-4CB7-9F1B-760096A9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0F0BA-A14D-4DF1-B220-EB57CF524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3BC45-191D-4185-82F6-301CFEFD9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BB7B5-9B6E-4F1F-8F1E-E097749B9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5F961-ECFA-48E1-9971-6A14F5893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86EDC-A3EF-4CB7-9F1B-760096A9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0F0BA-A14D-4DF1-B220-EB57CF524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3BC45-191D-4185-82F6-301CFEFD9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6047-1603-4895-88C5-3CF4F563FC63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BB7B5-9B6E-4F1F-8F1E-E097749B9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5F961-ECFA-48E1-9971-6A14F5893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2B34-D2A0-4E83-9387-0177EA18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4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7" Target="../media/image45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4.jpeg" Type="http://schemas.openxmlformats.org/officeDocument/2006/relationships/image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3"/>
          <p:cNvSpPr>
            <a:spLocks noChangeShapeType="1"/>
          </p:cNvSpPr>
          <p:nvPr/>
        </p:nvSpPr>
        <p:spPr bwMode="auto">
          <a:xfrm>
            <a:off x="5508625" y="28844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6" name="Rectangle 219"/>
          <p:cNvSpPr>
            <a:spLocks noChangeArrowheads="1"/>
          </p:cNvSpPr>
          <p:nvPr/>
        </p:nvSpPr>
        <p:spPr bwMode="auto">
          <a:xfrm>
            <a:off x="1409700" y="2108374"/>
            <a:ext cx="9372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социальной и воспитательной работе в Институте наук о Земле в 2022 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661" y="97244"/>
            <a:ext cx="2053028" cy="2011130"/>
          </a:xfrm>
          <a:prstGeom prst="rect">
            <a:avLst/>
          </a:prstGeom>
        </p:spPr>
      </p:pic>
      <p:pic>
        <p:nvPicPr>
          <p:cNvPr id="1028" name="Picture 4" descr="ÐÐ°ÑÑÐ¸Ð½ÐºÐ¸ Ð¿Ð¾ Ð·Ð°Ð¿ÑÐ¾ÑÑ ÑÐ¼Ð±Ð»ÐµÐ¼Ð° ÑÑÑ">
            <a:extLst>
              <a:ext uri="{FF2B5EF4-FFF2-40B4-BE49-F238E27FC236}">
                <a16:creationId xmlns:a16="http://schemas.microsoft.com/office/drawing/2014/main" id="{DE08908E-4DB0-4483-8907-0D6C09A3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43" y="97244"/>
            <a:ext cx="21145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35D942-A9D2-4DF2-8002-FAA38EE6B59B}"/>
              </a:ext>
            </a:extLst>
          </p:cNvPr>
          <p:cNvSpPr txBox="1"/>
          <p:nvPr/>
        </p:nvSpPr>
        <p:spPr>
          <a:xfrm>
            <a:off x="0" y="6150114"/>
            <a:ext cx="505968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Трубник Р.Г., м.н.с., зам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директора ИНоЗ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социальной и воспитательной работе </a:t>
            </a:r>
          </a:p>
        </p:txBody>
      </p:sp>
    </p:spTree>
    <p:extLst>
      <p:ext uri="{BB962C8B-B14F-4D97-AF65-F5344CB8AC3E}">
        <p14:creationId xmlns:p14="http://schemas.microsoft.com/office/powerpoint/2010/main" val="75857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89903-16E7-4E55-AFE1-BC62F7A5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Призовые места в Спартакиаде ЮФУ-2022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8186E-C80E-4AEA-8383-82F3BEB1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253" y="1729039"/>
            <a:ext cx="6096000" cy="2490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Результаты общекомандного зачета:</a:t>
            </a:r>
          </a:p>
          <a:p>
            <a:pPr marL="0" indent="0">
              <a:buNone/>
            </a:pPr>
            <a:r>
              <a:rPr lang="ru-RU" dirty="0"/>
              <a:t>🥇 1 место - Академия физической культуры и спорта</a:t>
            </a:r>
          </a:p>
          <a:p>
            <a:pPr marL="0" indent="0">
              <a:buNone/>
            </a:pPr>
            <a:r>
              <a:rPr lang="ru-RU" dirty="0"/>
              <a:t>🥈 2 место - </a:t>
            </a:r>
            <a:r>
              <a:rPr lang="ru-RU" b="1" dirty="0"/>
              <a:t>Институт наук о Земле</a:t>
            </a:r>
          </a:p>
          <a:p>
            <a:pPr marL="0" indent="0">
              <a:buNone/>
            </a:pPr>
            <a:r>
              <a:rPr lang="ru-RU" dirty="0"/>
              <a:t>🥉 3 место - Физический факультет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D7D00-0242-4BF2-82AF-A8CA74AA62A9}"/>
              </a:ext>
            </a:extLst>
          </p:cNvPr>
          <p:cNvSpPr txBox="1"/>
          <p:nvPr/>
        </p:nvSpPr>
        <p:spPr>
          <a:xfrm>
            <a:off x="561474" y="1680913"/>
            <a:ext cx="5249779" cy="350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800" b="1" dirty="0"/>
              <a:t>Командные соревнования:</a:t>
            </a:r>
          </a:p>
          <a:p>
            <a:pPr>
              <a:lnSpc>
                <a:spcPct val="114000"/>
              </a:lnSpc>
            </a:pPr>
            <a:r>
              <a:rPr lang="ru-RU" sz="2400" dirty="0"/>
              <a:t>🥇 Армрестлинг - 1 место</a:t>
            </a:r>
          </a:p>
          <a:p>
            <a:pPr>
              <a:lnSpc>
                <a:spcPct val="114000"/>
              </a:lnSpc>
            </a:pPr>
            <a:r>
              <a:rPr lang="ru-RU" sz="2400" dirty="0"/>
              <a:t>🥇 Волейбол (девушки) - 1 место</a:t>
            </a:r>
          </a:p>
          <a:p>
            <a:pPr>
              <a:lnSpc>
                <a:spcPct val="114000"/>
              </a:lnSpc>
            </a:pPr>
            <a:r>
              <a:rPr lang="ru-RU" sz="2400" dirty="0"/>
              <a:t>🥇 Настольный теннис – 1 место</a:t>
            </a:r>
          </a:p>
          <a:p>
            <a:pPr>
              <a:lnSpc>
                <a:spcPct val="114000"/>
              </a:lnSpc>
            </a:pPr>
            <a:r>
              <a:rPr lang="ru-RU" sz="2400" dirty="0"/>
              <a:t>🥇 Шашки - 1 место</a:t>
            </a:r>
          </a:p>
          <a:p>
            <a:pPr>
              <a:lnSpc>
                <a:spcPct val="114000"/>
              </a:lnSpc>
            </a:pPr>
            <a:r>
              <a:rPr lang="ru-RU" sz="2400" dirty="0"/>
              <a:t>🥈 Гиревой спорт - 2 место</a:t>
            </a:r>
          </a:p>
          <a:p>
            <a:pPr indent="449263">
              <a:lnSpc>
                <a:spcPct val="114000"/>
              </a:lnSpc>
            </a:pPr>
            <a:r>
              <a:rPr lang="ru-RU" sz="2400" dirty="0"/>
              <a:t>Шахматы – 4 место</a:t>
            </a:r>
          </a:p>
          <a:p>
            <a:pPr indent="449263">
              <a:lnSpc>
                <a:spcPct val="114000"/>
              </a:lnSpc>
            </a:pPr>
            <a:r>
              <a:rPr lang="ru-RU" sz="2400" dirty="0"/>
              <a:t>Плавание – 4 место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5CB26-A27C-4862-92E3-9357D85C68C5}"/>
              </a:ext>
            </a:extLst>
          </p:cNvPr>
          <p:cNvSpPr txBox="1"/>
          <p:nvPr/>
        </p:nvSpPr>
        <p:spPr>
          <a:xfrm>
            <a:off x="5969109" y="4391744"/>
            <a:ext cx="5526505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176 участников от Института наук о Земле</a:t>
            </a:r>
          </a:p>
        </p:txBody>
      </p:sp>
    </p:spTree>
    <p:extLst>
      <p:ext uri="{BB962C8B-B14F-4D97-AF65-F5344CB8AC3E}">
        <p14:creationId xmlns:p14="http://schemas.microsoft.com/office/powerpoint/2010/main" val="94087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01816-FDCD-4BD5-AA8C-3BD7DA67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" y="197732"/>
            <a:ext cx="10583056" cy="1325563"/>
          </a:xfrm>
        </p:spPr>
        <p:txBody>
          <a:bodyPr/>
          <a:lstStyle/>
          <a:p>
            <a:pPr algn="ctr"/>
            <a:r>
              <a:rPr lang="ru-RU" dirty="0"/>
              <a:t>Призовые места в Кубке первокурсников ЮФУ-2022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4F3BC-2C93-4BEE-B128-A6608B97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117" y="1525821"/>
            <a:ext cx="6247152" cy="2161759"/>
          </a:xfrm>
        </p:spPr>
        <p:txBody>
          <a:bodyPr>
            <a:normAutofit fontScale="92500"/>
          </a:bodyPr>
          <a:lstStyle/>
          <a:p>
            <a:pPr marL="0" marR="0" lvl="0" indent="449263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Командные соревнования: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II место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ИНоЗ – Стритбол (мужчины)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III место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ИНоЗ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– Мини-футбол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III место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ИНоЗ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– Шахматы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текст, человек, в поз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1E3F0A56-2AF2-B61A-A0C1-5AD7E75055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60" y="3692632"/>
            <a:ext cx="4558259" cy="30394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C88135-5E44-30DB-296A-2F00CDDDA5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697" y="1690688"/>
            <a:ext cx="3360919" cy="50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E8BAE-F629-4723-A751-59F7B609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9" y="252830"/>
            <a:ext cx="11438021" cy="1325563"/>
          </a:xfrm>
        </p:spPr>
        <p:txBody>
          <a:bodyPr/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Призовые места в Фестивале спорта ЮФУ-2022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B0002-C81C-4A99-B7AC-EFEA0A456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75" y="1792470"/>
            <a:ext cx="5616449" cy="4812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Командные соревнования: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🥇Мини-футбол –1 место 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🥇</a:t>
            </a:r>
            <a:r>
              <a:rPr lang="ru-RU" dirty="0" err="1">
                <a:solidFill>
                  <a:prstClr val="black"/>
                </a:solidFill>
              </a:rPr>
              <a:t>Скиппинг</a:t>
            </a:r>
            <a:r>
              <a:rPr lang="ru-RU" dirty="0">
                <a:solidFill>
                  <a:prstClr val="black"/>
                </a:solidFill>
              </a:rPr>
              <a:t> – 1 место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🥈Шахматы – 2 место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🥈Шашки – 2 место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🥈Перетягивание каната – 2 место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🥉Настольный теннис – 3 место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🥉 Подтягивание на перекладине     – 3 место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5A280F0-5EAB-4BB6-A277-962C3CC35879}"/>
              </a:ext>
            </a:extLst>
          </p:cNvPr>
          <p:cNvSpPr txBox="1">
            <a:spLocks/>
          </p:cNvSpPr>
          <p:nvPr/>
        </p:nvSpPr>
        <p:spPr>
          <a:xfrm>
            <a:off x="5856224" y="1825625"/>
            <a:ext cx="6096000" cy="2490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Результаты общекомандного зачета:</a:t>
            </a:r>
          </a:p>
          <a:p>
            <a:pPr marL="0" indent="0">
              <a:buNone/>
            </a:pPr>
            <a:r>
              <a:rPr lang="ru-RU" dirty="0"/>
              <a:t>🥇 1 место - </a:t>
            </a:r>
            <a:r>
              <a:rPr lang="ru-RU" b="1" dirty="0"/>
              <a:t>Институт наук о Земле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🥈 2 место - Академия физической культуры и спорта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🥉 3 место - Физический факультет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DB180-E8A6-488C-A5E1-E1D7AB08C091}"/>
              </a:ext>
            </a:extLst>
          </p:cNvPr>
          <p:cNvSpPr txBox="1"/>
          <p:nvPr/>
        </p:nvSpPr>
        <p:spPr>
          <a:xfrm>
            <a:off x="6095999" y="4454789"/>
            <a:ext cx="5122888" cy="13849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От Института наук о Земле в соревнованиях поучаствовали 134 спортсмена</a:t>
            </a:r>
          </a:p>
        </p:txBody>
      </p:sp>
    </p:spTree>
    <p:extLst>
      <p:ext uri="{BB962C8B-B14F-4D97-AF65-F5344CB8AC3E}">
        <p14:creationId xmlns:p14="http://schemas.microsoft.com/office/powerpoint/2010/main" val="417768865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1F292-419E-4598-8CAA-180F6975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b="0" baseline="0" cap="none" dirty="0" i="0" kern="1200" kumimoji="0" lang="ru-RU" noProof="0" normalizeH="0" spc="0" strike="noStrike" sz="4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302020204030204" typeface="Calibri Light"/>
                <a:ea typeface="+mj-ea"/>
                <a:cs typeface="+mj-cs"/>
              </a:rPr>
              <a:t>Участие в турнирах РОЛФЛ-2022</a:t>
            </a:r>
            <a:endParaRPr dirty="0"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14514-56BB-4215-8651-D83EB875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72" y="1246577"/>
            <a:ext cx="11497456" cy="1172407"/>
          </a:xfrm>
        </p:spPr>
        <p:txBody>
          <a:bodyPr>
            <a:normAutofit fontScale="92500"/>
          </a:bodyPr>
          <a:lstStyle/>
          <a:p>
            <a:r>
              <a:rPr dirty="0" lang="ru-RU"/>
              <a:t>Весенний чемпионат 5х5 (3 лига Дивизион Б «Бронзовый финал» – 3 место)</a:t>
            </a:r>
          </a:p>
          <a:p>
            <a:r>
              <a:rPr dirty="0" lang="ru-RU"/>
              <a:t>Зимний чемпионат 5х5 (2 лига Дивизион Б) – продолжается</a:t>
            </a:r>
          </a:p>
        </p:txBody>
      </p:sp>
      <p:pic>
        <p:nvPicPr>
          <p:cNvPr descr="Изображение выглядит как человек, внешний, дерево, в позе&#10;&#10;Автоматически созданное описание" id="8" name="Рисунок 7">
            <a:extLst>
              <a:ext uri="{FF2B5EF4-FFF2-40B4-BE49-F238E27FC236}">
                <a16:creationId xmlns:a16="http://schemas.microsoft.com/office/drawing/2014/main" id="{DA7795B6-2D2A-BD21-C504-8B212BAFB1A0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37" y="2518937"/>
            <a:ext cx="6302711" cy="4200166"/>
          </a:xfrm>
          <a:prstGeom prst="rect">
            <a:avLst/>
          </a:prstGeom>
        </p:spPr>
      </p:pic>
      <p:pic>
        <p:nvPicPr>
          <p:cNvPr descr="Изображение выглядит как спорт&#10;&#10;Автоматически созданное описание" id="10" name="Рисунок 9">
            <a:extLst>
              <a:ext uri="{FF2B5EF4-FFF2-40B4-BE49-F238E27FC236}">
                <a16:creationId xmlns:a16="http://schemas.microsoft.com/office/drawing/2014/main" id="{851DA959-ED26-6D21-885A-C1AE6E89D765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/>
          <a:stretch/>
        </p:blipFill>
        <p:spPr>
          <a:xfrm>
            <a:off x="183000" y="2697876"/>
            <a:ext cx="2793478" cy="38422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092B46-6891-E673-4F69-51BD266F6692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344" y="2697876"/>
            <a:ext cx="2561525" cy="384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5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4DF633-DCCB-5876-0877-00FAA4F0EF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885" y="342369"/>
            <a:ext cx="9318131" cy="61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4F57EB-B5E9-488C-8F3C-5C2B37FC3F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54" y="768527"/>
            <a:ext cx="3672107" cy="5505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62313B-1A5B-437D-8F5A-A36E417962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46" y="768527"/>
            <a:ext cx="3672107" cy="550348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B79941-30A6-4552-81EB-FEE79F1E76AF}"/>
              </a:ext>
            </a:extLst>
          </p:cNvPr>
          <p:cNvSpPr/>
          <p:nvPr/>
        </p:nvSpPr>
        <p:spPr>
          <a:xfrm>
            <a:off x="8394492" y="768527"/>
            <a:ext cx="3387777" cy="550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9E04B6-F3AF-CC74-4ACA-2E5222E18F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492" y="994428"/>
            <a:ext cx="3367790" cy="50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7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555A1-04EC-45D5-9B1F-C47AAE83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9" y="24787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Культурно-творческое направление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D9664-B1C1-4242-BEBE-828BEBF73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069" y="5929676"/>
            <a:ext cx="7056619" cy="11381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8800" b="1" dirty="0"/>
              <a:t>#</a:t>
            </a:r>
            <a:r>
              <a:rPr lang="ru-RU" sz="8800" b="1" dirty="0"/>
              <a:t>ГЕОФАКСТАЙЛ</a:t>
            </a:r>
          </a:p>
        </p:txBody>
      </p:sp>
    </p:spTree>
    <p:extLst>
      <p:ext uri="{BB962C8B-B14F-4D97-AF65-F5344CB8AC3E}">
        <p14:creationId xmlns:p14="http://schemas.microsoft.com/office/powerpoint/2010/main" val="311616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98B1A-6588-4C7B-8FFF-FE7161A3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37" y="179882"/>
            <a:ext cx="1169232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Организация участия обучающихся </a:t>
            </a:r>
            <a:r>
              <a:rPr lang="ru-RU" dirty="0" err="1"/>
              <a:t>ИНоЗ</a:t>
            </a:r>
            <a:r>
              <a:rPr lang="ru-RU" dirty="0"/>
              <a:t> в крупных культурно-творческих мероприятиях: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0F7DB-D8FF-4034-9886-877C34D6A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90" y="1663909"/>
            <a:ext cx="11019020" cy="4856812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r>
              <a:rPr lang="ru-RU" dirty="0"/>
              <a:t>«Мисс Института наук о Земле-2022»;</a:t>
            </a:r>
          </a:p>
          <a:p>
            <a:pPr algn="just">
              <a:spcAft>
                <a:spcPts val="500"/>
              </a:spcAft>
            </a:pPr>
            <a:r>
              <a:rPr lang="ru-RU" dirty="0"/>
              <a:t>Фестиваль студенческого творчества «Студенческая весна Южного федерального университета – 2022»; </a:t>
            </a:r>
          </a:p>
          <a:p>
            <a:pPr algn="just">
              <a:spcAft>
                <a:spcPts val="500"/>
              </a:spcAft>
            </a:pPr>
            <a:r>
              <a:rPr lang="ru-RU" b="1" dirty="0"/>
              <a:t>Верёвочный курс «Посвящение первокурсников-2022»;</a:t>
            </a:r>
          </a:p>
          <a:p>
            <a:pPr algn="just">
              <a:spcAft>
                <a:spcPts val="500"/>
              </a:spcAft>
            </a:pPr>
            <a:r>
              <a:rPr lang="ru-RU" dirty="0"/>
              <a:t>Студенческий Марафон в стиле «Креатив»; </a:t>
            </a:r>
          </a:p>
          <a:p>
            <a:pPr algn="just">
              <a:spcAft>
                <a:spcPts val="500"/>
              </a:spcAft>
            </a:pPr>
            <a:r>
              <a:rPr lang="ru-RU" dirty="0"/>
              <a:t>«Кубок Первокурсников ЮФУ-2022»;</a:t>
            </a:r>
          </a:p>
          <a:p>
            <a:pPr algn="just">
              <a:spcAft>
                <a:spcPts val="500"/>
              </a:spcAft>
            </a:pPr>
            <a:r>
              <a:rPr lang="ru-RU" dirty="0"/>
              <a:t>«Золотой голос ЮФУ-2022»</a:t>
            </a:r>
          </a:p>
          <a:p>
            <a:pPr marL="269875" indent="-269875" algn="just">
              <a:spcAft>
                <a:spcPts val="500"/>
              </a:spcAft>
            </a:pPr>
            <a:r>
              <a:rPr lang="ru-RU" b="1" dirty="0"/>
              <a:t>«День Института наук о Земле».</a:t>
            </a:r>
          </a:p>
        </p:txBody>
      </p:sp>
    </p:spTree>
    <p:extLst>
      <p:ext uri="{BB962C8B-B14F-4D97-AF65-F5344CB8AC3E}">
        <p14:creationId xmlns:p14="http://schemas.microsoft.com/office/powerpoint/2010/main" val="286013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AFA0CF-5F90-2FA5-C733-6FA3EBEF05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01" y="0"/>
            <a:ext cx="102910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275ED-ECB5-11BE-8ADC-AACE678C3E12}"/>
              </a:ext>
            </a:extLst>
          </p:cNvPr>
          <p:cNvSpPr txBox="1"/>
          <p:nvPr/>
        </p:nvSpPr>
        <p:spPr>
          <a:xfrm>
            <a:off x="4163140" y="6488668"/>
            <a:ext cx="40486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Мисс Института наук о Земле-2022</a:t>
            </a:r>
          </a:p>
        </p:txBody>
      </p:sp>
    </p:spTree>
    <p:extLst>
      <p:ext uri="{BB962C8B-B14F-4D97-AF65-F5344CB8AC3E}">
        <p14:creationId xmlns:p14="http://schemas.microsoft.com/office/powerpoint/2010/main" val="295648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318424-95F3-8094-B242-D30848F9D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E8CC9D-7FF3-4873-8A52-18905CBC5F7C}"/>
              </a:ext>
            </a:extLst>
          </p:cNvPr>
          <p:cNvSpPr txBox="1"/>
          <p:nvPr/>
        </p:nvSpPr>
        <p:spPr>
          <a:xfrm>
            <a:off x="4195915" y="6430780"/>
            <a:ext cx="40486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Студенческая весна </a:t>
            </a:r>
            <a:r>
              <a:rPr lang="ru-RU" b="1" dirty="0" err="1"/>
              <a:t>ИНоЗ</a:t>
            </a:r>
            <a:r>
              <a:rPr lang="ru-RU" b="1" dirty="0"/>
              <a:t> + ВШБ 2022</a:t>
            </a:r>
          </a:p>
        </p:txBody>
      </p:sp>
    </p:spTree>
    <p:extLst>
      <p:ext uri="{BB962C8B-B14F-4D97-AF65-F5344CB8AC3E}">
        <p14:creationId xmlns:p14="http://schemas.microsoft.com/office/powerpoint/2010/main" val="187415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12EE7-FC25-4467-9C9C-C95554F7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19"/>
            <a:ext cx="10515600" cy="736459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/>
              <a:t>Общежития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D42CA-DAF6-4A95-ADEC-683DEB1B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14" y="1520760"/>
            <a:ext cx="11768971" cy="16637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dirty="0"/>
              <a:t>По состоянию на </a:t>
            </a:r>
            <a:r>
              <a:rPr lang="ru-RU" sz="3000" b="1" u="sng" dirty="0"/>
              <a:t>18 сентября 2022 г.</a:t>
            </a:r>
            <a:r>
              <a:rPr lang="ru-RU" sz="3000" b="1" dirty="0"/>
              <a:t> всем обучающимся 2022 г. набора, которые подали документы на вселение, предоставлено место в общежитии.</a:t>
            </a:r>
          </a:p>
          <a:p>
            <a:pPr marL="0" indent="0">
              <a:buNone/>
            </a:pPr>
            <a:endParaRPr lang="ru-RU" sz="2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4DE644-9135-4B64-836B-E39CB4F8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388" y="2867768"/>
            <a:ext cx="5528201" cy="3679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AB907-BC00-4EA0-9519-3C8EA90B1F1C}"/>
              </a:ext>
            </a:extLst>
          </p:cNvPr>
          <p:cNvSpPr txBox="1"/>
          <p:nvPr/>
        </p:nvSpPr>
        <p:spPr>
          <a:xfrm>
            <a:off x="450519" y="3517585"/>
            <a:ext cx="4583564" cy="19389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Несколько студентов </a:t>
            </a:r>
            <a:r>
              <a:rPr lang="ru-RU" sz="2400" b="1" dirty="0" err="1"/>
              <a:t>ИНоЗ</a:t>
            </a:r>
            <a:r>
              <a:rPr lang="ru-RU" sz="2400" b="1" dirty="0"/>
              <a:t> первого курса были поселены в общежитие №1, которое расположено по адресу пер. Днепровский 118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593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6A25F6-78F2-4525-9B88-D07C03CCBC2E}"/>
              </a:ext>
            </a:extLst>
          </p:cNvPr>
          <p:cNvSpPr txBox="1"/>
          <p:nvPr/>
        </p:nvSpPr>
        <p:spPr>
          <a:xfrm>
            <a:off x="3239192" y="6488668"/>
            <a:ext cx="57136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Верёвочный курс «Посвящение первокурсников-2022»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0CD820-A89A-6EED-1256-7CF22912D5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121" y="369332"/>
            <a:ext cx="4012903" cy="60614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EDB58-BE66-589D-1B2F-59BEDC952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76" y="1004340"/>
            <a:ext cx="7698722" cy="51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3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F3D70-9080-48DB-8A5A-8D084202F9DB}"/>
              </a:ext>
            </a:extLst>
          </p:cNvPr>
          <p:cNvSpPr txBox="1"/>
          <p:nvPr/>
        </p:nvSpPr>
        <p:spPr>
          <a:xfrm>
            <a:off x="3863786" y="6488668"/>
            <a:ext cx="44644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Студенческий Марафон в стиле «Креатив»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B5B5AD-C2F8-4C8D-763D-798D5B310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7258"/>
            <a:ext cx="5904247" cy="39346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E6C131-8C10-8A2F-DE43-D3C5B8B7BC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2" y="2241080"/>
            <a:ext cx="6184829" cy="41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274DCD-057F-F0C4-3EF2-F04EDF98F9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5FE9E-0471-FAFB-9E7B-E7A77481E061}"/>
              </a:ext>
            </a:extLst>
          </p:cNvPr>
          <p:cNvSpPr txBox="1"/>
          <p:nvPr/>
        </p:nvSpPr>
        <p:spPr>
          <a:xfrm>
            <a:off x="4302528" y="6488668"/>
            <a:ext cx="35869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Кубок Первокурсников ЮФУ-2022</a:t>
            </a:r>
          </a:p>
        </p:txBody>
      </p:sp>
    </p:spTree>
    <p:extLst>
      <p:ext uri="{BB962C8B-B14F-4D97-AF65-F5344CB8AC3E}">
        <p14:creationId xmlns:p14="http://schemas.microsoft.com/office/powerpoint/2010/main" val="139095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4A1CA-1DD1-55A5-A943-27806537CD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32" y="352268"/>
            <a:ext cx="3895296" cy="58429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77778-63C5-E0DB-84A6-43D781C424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863" y="972486"/>
            <a:ext cx="7368101" cy="4913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1B0AC-169B-1454-3AD3-64605C130396}"/>
              </a:ext>
            </a:extLst>
          </p:cNvPr>
          <p:cNvSpPr txBox="1"/>
          <p:nvPr/>
        </p:nvSpPr>
        <p:spPr>
          <a:xfrm>
            <a:off x="4302528" y="6488668"/>
            <a:ext cx="1847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49799-A933-EDAD-280C-3E177BE41326}"/>
              </a:ext>
            </a:extLst>
          </p:cNvPr>
          <p:cNvSpPr txBox="1"/>
          <p:nvPr/>
        </p:nvSpPr>
        <p:spPr>
          <a:xfrm>
            <a:off x="4302528" y="6488668"/>
            <a:ext cx="26815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Золотой голос ЮФУ-2022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68B94-5BC4-DA1B-91D1-7CEA93C51C51}"/>
              </a:ext>
            </a:extLst>
          </p:cNvPr>
          <p:cNvSpPr txBox="1"/>
          <p:nvPr/>
        </p:nvSpPr>
        <p:spPr>
          <a:xfrm>
            <a:off x="345423" y="6161149"/>
            <a:ext cx="389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Гапоненко Дмитрий – 3 место </a:t>
            </a:r>
          </a:p>
        </p:txBody>
      </p:sp>
    </p:spTree>
    <p:extLst>
      <p:ext uri="{BB962C8B-B14F-4D97-AF65-F5344CB8AC3E}">
        <p14:creationId xmlns:p14="http://schemas.microsoft.com/office/powerpoint/2010/main" val="2667735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BEFF44-B756-462D-97B7-4CDD2E8DA123}"/>
              </a:ext>
            </a:extLst>
          </p:cNvPr>
          <p:cNvSpPr txBox="1"/>
          <p:nvPr/>
        </p:nvSpPr>
        <p:spPr>
          <a:xfrm>
            <a:off x="4091733" y="6488668"/>
            <a:ext cx="40085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«День Института наук о Земле-2022»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84A5B7-58A3-5BB4-34C8-BC9D886F14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764" y="390187"/>
            <a:ext cx="4051750" cy="6077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93A31A-CC6D-4634-987A-6E6CE3B192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34" y="923769"/>
            <a:ext cx="7519506" cy="50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10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89B68-7F6F-4C2E-A566-107765F4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826240" cy="1325563"/>
          </a:xfrm>
        </p:spPr>
        <p:txBody>
          <a:bodyPr>
            <a:noAutofit/>
          </a:bodyPr>
          <a:lstStyle/>
          <a:p>
            <a:r>
              <a:rPr lang="ru-RU" sz="5400" b="1" dirty="0"/>
              <a:t>Гражданско-патриотическое воспитание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38DEC-72E0-4656-B41B-19A96E488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90" y="1490455"/>
            <a:ext cx="11019020" cy="4874979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000"/>
              </a:spcAft>
            </a:pPr>
            <a:r>
              <a:rPr lang="ru-RU" dirty="0"/>
              <a:t>Возложение цветов в память о воинах, павших при освобождении </a:t>
            </a:r>
            <a:br>
              <a:rPr lang="ru-RU" dirty="0"/>
            </a:br>
            <a:r>
              <a:rPr lang="ru-RU" dirty="0"/>
              <a:t>г. </a:t>
            </a:r>
            <a:r>
              <a:rPr lang="ru-RU" dirty="0" err="1"/>
              <a:t>Ростова</a:t>
            </a:r>
            <a:r>
              <a:rPr lang="ru-RU" dirty="0"/>
              <a:t>-на-Дону;</a:t>
            </a:r>
          </a:p>
          <a:p>
            <a:pPr algn="just">
              <a:spcAft>
                <a:spcPts val="1000"/>
              </a:spcAft>
            </a:pPr>
            <a:r>
              <a:rPr lang="ru-RU" dirty="0"/>
              <a:t>Участие в митинге-концерте «</a:t>
            </a:r>
            <a:r>
              <a:rPr lang="ru-RU" dirty="0" err="1"/>
              <a:t>РоссияКрымДонбас</a:t>
            </a:r>
            <a:r>
              <a:rPr lang="ru-RU" dirty="0"/>
              <a:t>», посвященному очередной годовщине присоединения Крыма к России;</a:t>
            </a:r>
          </a:p>
          <a:p>
            <a:pPr algn="just">
              <a:spcAft>
                <a:spcPts val="1000"/>
              </a:spcAft>
            </a:pPr>
            <a:r>
              <a:rPr lang="ru-RU" dirty="0"/>
              <a:t>Лекция о сотрудниках геолого-географического факультета РГУ (Института наук о Земле ЮФУ) в годы Великой Отечественной Войны (</a:t>
            </a:r>
            <a:r>
              <a:rPr lang="en-US" dirty="0"/>
              <a:t>MS Teams</a:t>
            </a:r>
            <a:r>
              <a:rPr lang="ru-RU" dirty="0"/>
              <a:t>);</a:t>
            </a:r>
          </a:p>
          <a:p>
            <a:pPr algn="just">
              <a:spcAft>
                <a:spcPts val="1000"/>
              </a:spcAft>
            </a:pPr>
            <a:r>
              <a:rPr lang="ru-RU" dirty="0"/>
              <a:t>Волонтерская помощь в Штабе гуманитарной помощи для беженцев из Донецкой и Луганской народных республик (г. Ростов-на-Дону)</a:t>
            </a:r>
          </a:p>
          <a:p>
            <a:pPr algn="just">
              <a:spcAft>
                <a:spcPts val="1000"/>
              </a:spcAft>
            </a:pPr>
            <a:r>
              <a:rPr lang="ru-RU" dirty="0"/>
              <a:t>Организация участия студентов в мероприятиях патриотической направленности, проводимых в ЮФУ в течение года.</a:t>
            </a:r>
          </a:p>
        </p:txBody>
      </p:sp>
    </p:spTree>
    <p:extLst>
      <p:ext uri="{BB962C8B-B14F-4D97-AF65-F5344CB8AC3E}">
        <p14:creationId xmlns:p14="http://schemas.microsoft.com/office/powerpoint/2010/main" val="1663076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CAE3B2-C1EC-72F0-AEAB-394C13B03C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DE95D-4D64-47B4-AF64-7CE29078E553}"/>
              </a:ext>
            </a:extLst>
          </p:cNvPr>
          <p:cNvSpPr txBox="1"/>
          <p:nvPr/>
        </p:nvSpPr>
        <p:spPr>
          <a:xfrm>
            <a:off x="1711377" y="6488668"/>
            <a:ext cx="876924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Возложение цветов в память о воинах, павших при освобождении г. </a:t>
            </a:r>
            <a:r>
              <a:rPr lang="ru-RU" b="1" dirty="0" err="1">
                <a:solidFill>
                  <a:schemeClr val="bg1"/>
                </a:solidFill>
              </a:rPr>
              <a:t>Ростова</a:t>
            </a:r>
            <a:r>
              <a:rPr lang="ru-RU" b="1" dirty="0">
                <a:solidFill>
                  <a:schemeClr val="bg1"/>
                </a:solidFill>
              </a:rPr>
              <a:t>-на-Дону</a:t>
            </a:r>
          </a:p>
        </p:txBody>
      </p:sp>
    </p:spTree>
    <p:extLst>
      <p:ext uri="{BB962C8B-B14F-4D97-AF65-F5344CB8AC3E}">
        <p14:creationId xmlns:p14="http://schemas.microsoft.com/office/powerpoint/2010/main" val="2209210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62302D7-D842-4076-94F7-15D6B0340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121920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4CA0-97D9-1E82-584B-490211086E11}"/>
              </a:ext>
            </a:extLst>
          </p:cNvPr>
          <p:cNvSpPr txBox="1"/>
          <p:nvPr/>
        </p:nvSpPr>
        <p:spPr>
          <a:xfrm>
            <a:off x="1495268" y="6211669"/>
            <a:ext cx="9201463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Волонтерская помощь в Штабе гуманитарной помощи для беженцев из Донецкой и Луганской народных республик (г. Ростов-на-Дону)</a:t>
            </a:r>
          </a:p>
        </p:txBody>
      </p:sp>
    </p:spTree>
    <p:extLst>
      <p:ext uri="{BB962C8B-B14F-4D97-AF65-F5344CB8AC3E}">
        <p14:creationId xmlns:p14="http://schemas.microsoft.com/office/powerpoint/2010/main" val="1497677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AD24B-59E6-459C-8C05-B8A433B2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506" y="2766218"/>
            <a:ext cx="8742013" cy="1325563"/>
          </a:xfrm>
        </p:spPr>
        <p:txBody>
          <a:bodyPr>
            <a:noAutofit/>
          </a:bodyPr>
          <a:lstStyle/>
          <a:p>
            <a:r>
              <a:rPr lang="ru-RU" sz="5400" b="1" dirty="0"/>
              <a:t>Волонтерская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319401050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95306-E496-0147-945C-CA5506B92898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" l="73" r="82" t="12"/>
          <a:stretch/>
        </p:blipFill>
        <p:spPr>
          <a:xfrm>
            <a:off x="1231691" y="128882"/>
            <a:ext cx="9918587" cy="6729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0744B-507C-27D3-D4DD-27ED203AB530}"/>
              </a:ext>
            </a:extLst>
          </p:cNvPr>
          <p:cNvSpPr txBox="1"/>
          <p:nvPr/>
        </p:nvSpPr>
        <p:spPr>
          <a:xfrm>
            <a:off x="4452367" y="6488668"/>
            <a:ext cx="3477234" cy="369332"/>
          </a:xfrm>
          <a:prstGeom prst="rect">
            <a:avLst/>
          </a:prstGeom>
          <a:solidFill>
            <a:srgbClr val="00B050"/>
          </a:solidFill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Субботник «Цветущий сад-2022»</a:t>
            </a:r>
          </a:p>
        </p:txBody>
      </p:sp>
    </p:spTree>
    <p:extLst>
      <p:ext uri="{BB962C8B-B14F-4D97-AF65-F5344CB8AC3E}">
        <p14:creationId xmlns:p14="http://schemas.microsoft.com/office/powerpoint/2010/main" val="59667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B88D1-800A-4B0D-8570-600C64FE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Дисциплинарные комиссии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E8502F-D1FD-471F-ABD1-F50517EEC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2" y="2619024"/>
            <a:ext cx="10635272" cy="3890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</a:rPr>
              <a:t>Объявленные дисциплинарные взыскания обучающимся:</a:t>
            </a:r>
          </a:p>
          <a:p>
            <a:pPr marL="0" indent="90488" algn="just">
              <a:buNone/>
            </a:pPr>
            <a:r>
              <a:rPr lang="ru-RU" sz="3200" b="1" dirty="0">
                <a:solidFill>
                  <a:srgbClr val="000000"/>
                </a:solidFill>
              </a:rPr>
              <a:t>в 2020 г.:</a:t>
            </a:r>
            <a:r>
              <a:rPr lang="ru-RU" sz="3200" dirty="0">
                <a:solidFill>
                  <a:srgbClr val="000000"/>
                </a:solidFill>
              </a:rPr>
              <a:t>			</a:t>
            </a:r>
            <a:r>
              <a:rPr lang="ru-RU" sz="3200" b="1" dirty="0">
                <a:solidFill>
                  <a:srgbClr val="000000"/>
                </a:solidFill>
              </a:rPr>
              <a:t>    в 2021 г.:		в 2022 г.: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1</a:t>
            </a:r>
            <a:r>
              <a:rPr lang="ru-RU" sz="3200" dirty="0">
                <a:solidFill>
                  <a:srgbClr val="000000"/>
                </a:solidFill>
              </a:rPr>
              <a:t> замечание		1 замечание		5 замечаний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13 выговоров 		9 выговоров 		18 выговоров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2 отчисления 		1 отчисление		1 отчисление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000000"/>
                </a:solidFill>
              </a:rPr>
              <a:t>Продолжается практика ежеквартальных обходов общежитий Нового и Старого кампуса ЮФУ</a:t>
            </a:r>
          </a:p>
        </p:txBody>
      </p:sp>
    </p:spTree>
    <p:extLst>
      <p:ext uri="{BB962C8B-B14F-4D97-AF65-F5344CB8AC3E}">
        <p14:creationId xmlns:p14="http://schemas.microsoft.com/office/powerpoint/2010/main" val="2058443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A940F2-12C7-B9A5-1499-728AD56C9A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238502"/>
            <a:ext cx="7452603" cy="63809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65D791-818F-64E1-19CD-68DE930738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114" y="738262"/>
            <a:ext cx="4036102" cy="53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8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91B0A9-1160-8D59-0EBE-2D11CA3D49A0}"/>
              </a:ext>
            </a:extLst>
          </p:cNvPr>
          <p:cNvSpPr txBox="1"/>
          <p:nvPr/>
        </p:nvSpPr>
        <p:spPr>
          <a:xfrm>
            <a:off x="5366479" y="2850843"/>
            <a:ext cx="6313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Доброволец года — Ерина Александра, руководитель Волонтерского центра </a:t>
            </a:r>
            <a:r>
              <a:rPr lang="ru-RU" sz="2800" dirty="0" err="1"/>
              <a:t>ИНоЗ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DBE0C0-35B0-1E57-AC88-1A49B3DE59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64" y="138659"/>
            <a:ext cx="4387121" cy="6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5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8997F02-9A50-AD88-B2E8-CFD651DB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51" y="1071797"/>
            <a:ext cx="3743793" cy="49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E038EB-18C8-53BF-B5F2-D3BF5FF1E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103" y="1071797"/>
            <a:ext cx="3743793" cy="49917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0D35A1-C1DE-FDF5-7BED-F0E83CF7AB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856" y="1071797"/>
            <a:ext cx="3743793" cy="4991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CAC784-2A59-C86C-A9C4-8195DD672377}"/>
              </a:ext>
            </a:extLst>
          </p:cNvPr>
          <p:cNvSpPr txBox="1"/>
          <p:nvPr/>
        </p:nvSpPr>
        <p:spPr>
          <a:xfrm>
            <a:off x="3492126" y="6486595"/>
            <a:ext cx="496398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Помощь собакам из приюта "Собачий патруль"</a:t>
            </a:r>
          </a:p>
        </p:txBody>
      </p:sp>
    </p:spTree>
    <p:extLst>
      <p:ext uri="{BB962C8B-B14F-4D97-AF65-F5344CB8AC3E}">
        <p14:creationId xmlns:p14="http://schemas.microsoft.com/office/powerpoint/2010/main" val="474268213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D51D1-0960-DFFF-578D-35AAD4421D3E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99" y="116172"/>
            <a:ext cx="5364339" cy="35790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7C71E-D1E6-6B91-718F-854CE54618E9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"/>
          <a:stretch/>
        </p:blipFill>
        <p:spPr>
          <a:xfrm>
            <a:off x="6305862" y="116172"/>
            <a:ext cx="5469266" cy="35790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56008B-190A-5B7A-0A3A-835FA42AD7B8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542" y="3841231"/>
            <a:ext cx="4352596" cy="29005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AE3ECC-323D-A979-5BA5-F498D6DA7654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862" y="3841231"/>
            <a:ext cx="4352596" cy="29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0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0A61FB-1A29-EA52-0946-BE230DEC2D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43" y="616659"/>
            <a:ext cx="3966859" cy="26051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8F4D78-F0B3-6322-56A3-EF2FC9BDE6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1" y="3636240"/>
            <a:ext cx="4120591" cy="2719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429126-D79D-25F2-FFC6-F9F784012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357" y="3636240"/>
            <a:ext cx="4120593" cy="27195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793846-B996-0EA7-40F9-E87C3C1B30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95" y="616659"/>
            <a:ext cx="3947124" cy="26051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30CF35-A8FC-1A8F-C678-C0CEA7EFE5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319" y="616659"/>
            <a:ext cx="3947125" cy="26051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7B1D2A-6103-1ABA-1351-8AAFD725EC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76" y="3636240"/>
            <a:ext cx="4120591" cy="27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03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E6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4A59E-6065-43F3-8944-F315F761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Информационная поддержка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8AA6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8AA6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7A3B44-5040-4AEE-AB46-D142DCC3FE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832" y="2451880"/>
            <a:ext cx="4086293" cy="408629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9D7EA-4A81-4232-9CBC-6C40BC74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608" y="762983"/>
            <a:ext cx="3911135" cy="533092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Информация по мероприятиям: анонсы, афиши, репортажи, фотоотчеты публикуются в группе </a:t>
            </a:r>
            <a:r>
              <a:rPr lang="ru-RU" b="1" dirty="0">
                <a:solidFill>
                  <a:schemeClr val="bg1"/>
                </a:solidFill>
              </a:rPr>
              <a:t>Студенческого информационного цента Института наук о Земле</a:t>
            </a:r>
          </a:p>
          <a:p>
            <a:pPr marL="0" indent="449263">
              <a:buNone/>
            </a:pP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8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54A82-A628-4AE0-B406-9ACBCA9A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1158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Социальная стипендия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511251-F8CF-4C06-BF92-B78CC48F8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3" y="1516635"/>
            <a:ext cx="11227633" cy="4900207"/>
          </a:xfrm>
        </p:spPr>
        <p:txBody>
          <a:bodyPr>
            <a:normAutofit lnSpcReduction="10000"/>
          </a:bodyPr>
          <a:lstStyle/>
          <a:p>
            <a:pPr marL="0" indent="449263" algn="just">
              <a:lnSpc>
                <a:spcPct val="100000"/>
              </a:lnSpc>
              <a:buNone/>
            </a:pPr>
            <a:r>
              <a:rPr lang="ru-RU" dirty="0"/>
              <a:t>В 2022 г. </a:t>
            </a:r>
            <a:r>
              <a:rPr lang="ru-RU" b="1" dirty="0"/>
              <a:t>119</a:t>
            </a:r>
            <a:r>
              <a:rPr lang="ru-RU" dirty="0"/>
              <a:t> социальных стипендий были назначены обучающимся, что на </a:t>
            </a:r>
            <a:r>
              <a:rPr lang="ru-RU" b="1" dirty="0"/>
              <a:t>24</a:t>
            </a:r>
            <a:r>
              <a:rPr lang="ru-RU" dirty="0"/>
              <a:t> больше, чем в предыдущем году.</a:t>
            </a:r>
          </a:p>
          <a:p>
            <a:pPr marL="0" indent="449263" algn="ctr">
              <a:lnSpc>
                <a:spcPct val="100000"/>
              </a:lnSpc>
              <a:buNone/>
            </a:pPr>
            <a:r>
              <a:rPr lang="ru-RU" u="sng" dirty="0"/>
              <a:t>Размер социальной стипендии в 2022 г.: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– </a:t>
            </a:r>
            <a:r>
              <a:rPr lang="ru-RU" b="1" dirty="0"/>
              <a:t>3 606</a:t>
            </a:r>
            <a:r>
              <a:rPr lang="ru-RU" dirty="0"/>
              <a:t> руб./ в месяц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449263" algn="just">
              <a:lnSpc>
                <a:spcPct val="100000"/>
              </a:lnSpc>
              <a:buNone/>
            </a:pPr>
            <a:r>
              <a:rPr lang="ru-RU" dirty="0"/>
              <a:t>В настоящее время прием документов для назначения социальной стипендии и др. выплат осуществляется </a:t>
            </a:r>
            <a:r>
              <a:rPr lang="ru-RU" b="1" u="sng" dirty="0"/>
              <a:t>очно</a:t>
            </a:r>
            <a:r>
              <a:rPr lang="ru-RU" b="1" dirty="0"/>
              <a:t>.</a:t>
            </a:r>
          </a:p>
          <a:p>
            <a:pPr marL="0" indent="449263" algn="just">
              <a:lnSpc>
                <a:spcPct val="100000"/>
              </a:lnSpc>
              <a:buNone/>
            </a:pPr>
            <a:endParaRPr lang="ru-RU" sz="1800" b="1" dirty="0"/>
          </a:p>
          <a:p>
            <a:pPr marL="0" indent="449263" algn="just">
              <a:lnSpc>
                <a:spcPct val="100000"/>
              </a:lnSpc>
              <a:buNone/>
            </a:pPr>
            <a:r>
              <a:rPr lang="ru-RU" b="1" dirty="0"/>
              <a:t>Обучающимся, у которых с 01.12.2022 по 15.12.2022 действовала социальная стипендия была назначена дополнительная единовременная социальная выплата в размере 3 650 р.</a:t>
            </a:r>
          </a:p>
          <a:p>
            <a:pPr marL="0" indent="449263" algn="just">
              <a:lnSpc>
                <a:spcPct val="100000"/>
              </a:lnSpc>
              <a:buNone/>
            </a:pPr>
            <a:endParaRPr lang="ru-RU" b="1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31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EB6AA-55DA-46D6-A6BE-484A027D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Стипендия в дополнение к социальной и академической стипендии («доплата»)*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661DD-9AA2-4D01-A34D-94C1610A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1825624"/>
            <a:ext cx="11197390" cy="4879975"/>
          </a:xfrm>
        </p:spPr>
        <p:txBody>
          <a:bodyPr>
            <a:normAutofit/>
          </a:bodyPr>
          <a:lstStyle/>
          <a:p>
            <a:pPr marL="0" indent="449263" algn="just">
              <a:lnSpc>
                <a:spcPct val="100000"/>
              </a:lnSpc>
              <a:buNone/>
            </a:pPr>
            <a:r>
              <a:rPr lang="ru-RU" b="1" dirty="0"/>
              <a:t>77</a:t>
            </a:r>
            <a:r>
              <a:rPr lang="ru-RU" dirty="0"/>
              <a:t> (45 в 2021 г.) стипендий в дополнение к социальной и академической стипендии назначены в весеннем семестре 2022 года, в осеннем семестре – 13 (34 в 2021 г.).</a:t>
            </a:r>
          </a:p>
          <a:p>
            <a:pPr marL="0" indent="449263" algn="just">
              <a:lnSpc>
                <a:spcPct val="100000"/>
              </a:lnSpc>
              <a:buNone/>
            </a:pPr>
            <a:endParaRPr lang="ru-RU" sz="2000" dirty="0"/>
          </a:p>
          <a:p>
            <a:pPr marL="0" indent="449263" algn="ctr">
              <a:lnSpc>
                <a:spcPct val="100000"/>
              </a:lnSpc>
              <a:buNone/>
            </a:pPr>
            <a:r>
              <a:rPr lang="ru-RU" u="sng" dirty="0"/>
              <a:t>Размер выплат в 2022 г.: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Стипендия в дополнение к социальной и академической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стипендии студентам («доплата») – </a:t>
            </a:r>
            <a:r>
              <a:rPr lang="ru-RU" b="1" dirty="0"/>
              <a:t>7 000 </a:t>
            </a:r>
            <a:r>
              <a:rPr lang="ru-RU" dirty="0"/>
              <a:t>руб./ в месяц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/>
              <a:t>*только для студентов 1-2 курса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/>
              <a:t>бакалавриата и специалитета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68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B88D1-800A-4B0D-8570-600C64FE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Материальная помощь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E8502F-D1FD-471F-ABD1-F50517EEC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55" y="2465177"/>
            <a:ext cx="10687986" cy="4220435"/>
          </a:xfrm>
          <a:noFill/>
        </p:spPr>
        <p:txBody>
          <a:bodyPr>
            <a:normAutofit/>
          </a:bodyPr>
          <a:lstStyle/>
          <a:p>
            <a:pPr marL="0" indent="269875" algn="just">
              <a:buNone/>
            </a:pPr>
            <a:r>
              <a:rPr lang="ru-RU" sz="3200" dirty="0">
                <a:solidFill>
                  <a:srgbClr val="000000"/>
                </a:solidFill>
              </a:rPr>
              <a:t>В 2022 году обучающимся Института наук о Земле было назначено </a:t>
            </a:r>
            <a:r>
              <a:rPr lang="ru-RU" sz="3200" b="1" dirty="0">
                <a:solidFill>
                  <a:srgbClr val="000000"/>
                </a:solidFill>
              </a:rPr>
              <a:t>160</a:t>
            </a:r>
            <a:r>
              <a:rPr lang="ru-RU" sz="3200" dirty="0">
                <a:solidFill>
                  <a:srgbClr val="000000"/>
                </a:solidFill>
              </a:rPr>
              <a:t> единовременных выплат материальной помощи </a:t>
            </a:r>
            <a:r>
              <a:rPr lang="ru-RU" sz="3200" b="1" dirty="0">
                <a:solidFill>
                  <a:srgbClr val="000000"/>
                </a:solidFill>
              </a:rPr>
              <a:t>2 категории </a:t>
            </a:r>
            <a:r>
              <a:rPr lang="ru-RU" sz="3200" dirty="0">
                <a:solidFill>
                  <a:srgbClr val="000000"/>
                </a:solidFill>
              </a:rPr>
              <a:t>на общую сумму </a:t>
            </a:r>
            <a:r>
              <a:rPr lang="ru-RU" sz="3200" b="1" dirty="0">
                <a:solidFill>
                  <a:srgbClr val="000000"/>
                </a:solidFill>
              </a:rPr>
              <a:t>1 287 000 </a:t>
            </a:r>
            <a:r>
              <a:rPr lang="ru-RU" sz="3200" dirty="0">
                <a:solidFill>
                  <a:srgbClr val="000000"/>
                </a:solidFill>
              </a:rPr>
              <a:t>руб. </a:t>
            </a:r>
          </a:p>
          <a:p>
            <a:pPr marL="0" indent="269875" algn="just">
              <a:buNone/>
            </a:pPr>
            <a:endParaRPr lang="ru-RU" sz="3200" dirty="0">
              <a:solidFill>
                <a:srgbClr val="000000"/>
              </a:solidFill>
            </a:endParaRPr>
          </a:p>
          <a:p>
            <a:pPr marL="0" indent="269875" algn="ctr">
              <a:buNone/>
            </a:pPr>
            <a:endParaRPr lang="ru-RU" sz="3200" dirty="0">
              <a:solidFill>
                <a:srgbClr val="000000"/>
              </a:solidFill>
            </a:endParaRPr>
          </a:p>
          <a:p>
            <a:pPr marL="0" indent="269875" algn="ctr">
              <a:buNone/>
            </a:pPr>
            <a:endParaRPr lang="ru-RU" sz="3200" dirty="0">
              <a:solidFill>
                <a:srgbClr val="000000"/>
              </a:solidFill>
            </a:endParaRPr>
          </a:p>
          <a:p>
            <a:pPr marL="0" indent="269875" algn="ctr">
              <a:buNone/>
            </a:pPr>
            <a:r>
              <a:rPr lang="ru-RU" sz="3200" dirty="0">
                <a:solidFill>
                  <a:srgbClr val="000000"/>
                </a:solidFill>
              </a:rPr>
              <a:t>Средняя выплата составила около </a:t>
            </a:r>
            <a:r>
              <a:rPr lang="ru-RU" sz="3200" b="1" dirty="0">
                <a:solidFill>
                  <a:srgbClr val="000000"/>
                </a:solidFill>
              </a:rPr>
              <a:t>8 000 </a:t>
            </a:r>
            <a:r>
              <a:rPr lang="ru-RU" sz="3200" dirty="0">
                <a:solidFill>
                  <a:srgbClr val="000000"/>
                </a:solidFill>
              </a:rPr>
              <a:t>руб. (в 2020 г. – </a:t>
            </a:r>
            <a:br>
              <a:rPr lang="ru-RU" sz="3200" dirty="0">
                <a:solidFill>
                  <a:srgbClr val="000000"/>
                </a:solidFill>
              </a:rPr>
            </a:br>
            <a:r>
              <a:rPr lang="ru-RU" sz="3200" dirty="0">
                <a:solidFill>
                  <a:srgbClr val="000000"/>
                </a:solidFill>
              </a:rPr>
              <a:t>4 300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руб., в 2021 г. – около 7 000 руб.)</a:t>
            </a:r>
          </a:p>
          <a:p>
            <a:pPr marL="0" indent="269875" algn="just">
              <a:buNone/>
            </a:pPr>
            <a:endParaRPr lang="ru-RU" sz="3200" dirty="0">
              <a:solidFill>
                <a:srgbClr val="000000"/>
              </a:solidFill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3564C4E-8579-1E90-9B2E-0B90BD87D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56732"/>
              </p:ext>
            </p:extLst>
          </p:nvPr>
        </p:nvGraphicFramePr>
        <p:xfrm>
          <a:off x="2106799" y="3851094"/>
          <a:ext cx="841629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432">
                  <a:extLst>
                    <a:ext uri="{9D8B030D-6E8A-4147-A177-3AD203B41FA5}">
                      <a16:colId xmlns:a16="http://schemas.microsoft.com/office/drawing/2014/main" val="2940503391"/>
                    </a:ext>
                  </a:extLst>
                </a:gridCol>
                <a:gridCol w="2805432">
                  <a:extLst>
                    <a:ext uri="{9D8B030D-6E8A-4147-A177-3AD203B41FA5}">
                      <a16:colId xmlns:a16="http://schemas.microsoft.com/office/drawing/2014/main" val="1928341366"/>
                    </a:ext>
                  </a:extLst>
                </a:gridCol>
                <a:gridCol w="2805432">
                  <a:extLst>
                    <a:ext uri="{9D8B030D-6E8A-4147-A177-3AD203B41FA5}">
                      <a16:colId xmlns:a16="http://schemas.microsoft.com/office/drawing/2014/main" val="3627969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Кол-во выплат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Доступные средства (руб.)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26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810 000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26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478 300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02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21746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D19EB-3EEA-544C-F0F9-3C16E988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31"/>
            <a:ext cx="10515600" cy="1325563"/>
          </a:xfrm>
        </p:spPr>
        <p:txBody>
          <a:bodyPr/>
          <a:lstStyle/>
          <a:p>
            <a:pPr algn="ctr"/>
            <a:r>
              <a:rPr b="1" baseline="0" cap="none" dirty="0" i="0" kern="1200" kumimoji="0" lang="ru-RU" noProof="0" normalizeH="0" spc="0" strike="noStrike" sz="4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302020204030204" typeface="Calibri Light"/>
                <a:ea typeface="+mj-ea"/>
                <a:cs typeface="+mj-cs"/>
              </a:rPr>
              <a:t>Продуктовые наборы для нуждающихся обучающихся</a:t>
            </a:r>
            <a:endParaRPr dirty="0"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9BF969-2D96-8AFD-D1F4-71535B5D90D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"/>
          <a:stretch/>
        </p:blipFill>
        <p:spPr bwMode="auto">
          <a:xfrm rot="16200000">
            <a:off x="3358129" y="-286396"/>
            <a:ext cx="5351488" cy="86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2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20675-B6D7-4ADB-9DB3-78638E6F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121" y="2766218"/>
            <a:ext cx="10515600" cy="161327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Спортивно-массовая работа</a:t>
            </a:r>
            <a:br>
              <a:rPr lang="ru-RU" sz="5400" b="1" dirty="0"/>
            </a:br>
            <a:endParaRPr lang="ru-RU" sz="3600" b="1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C602A57-F110-42FF-A2C5-66CA4BEDB3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54187" y="5532437"/>
            <a:ext cx="5637551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8800" b="1" dirty="0"/>
              <a:t>#</a:t>
            </a:r>
            <a:r>
              <a:rPr lang="en-US" sz="8800" b="1" dirty="0" err="1"/>
              <a:t>Geosport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92995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620FB0-928E-4446-AA94-749A3A26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33" y="352925"/>
            <a:ext cx="11092721" cy="63326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4000"/>
              </a:lnSpc>
              <a:buNone/>
            </a:pPr>
            <a:r>
              <a:rPr lang="ru-RU" sz="4300" b="1" dirty="0">
                <a:latin typeface="+mj-lt"/>
                <a:ea typeface="+mj-ea"/>
                <a:cs typeface="+mj-cs"/>
              </a:rPr>
              <a:t>Организация участия обучающихся ИНоЗ в крупных спортивных мероприятиях: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3100" dirty="0"/>
              <a:t>Спартакиада ЮФУ-2022;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3100" dirty="0"/>
              <a:t>XI Кубок ректора ЮФУ по мини-футболу;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3100" dirty="0"/>
              <a:t>Кубок первокурсников ЮФУ-2022;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3100" dirty="0"/>
              <a:t>Фестиваль спорта ЮФУ-2022;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3100" dirty="0"/>
              <a:t>СФЛ ЮФУ по мини-футболу;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3100" dirty="0"/>
              <a:t>Универсиада ЮФУ-2022 (отборочный </a:t>
            </a:r>
            <a:r>
              <a:rPr lang="ru-RU" sz="3100" dirty="0" err="1"/>
              <a:t>внутривузовский</a:t>
            </a:r>
            <a:r>
              <a:rPr lang="ru-RU" sz="3100" dirty="0"/>
              <a:t> этап Чемпионата АССК России-2023);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3100" dirty="0"/>
              <a:t>Ростовская областная любительская футбольная лига (весенний и зимний чемпионаты).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5463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</TotalTime>
  <Words>924</Words>
  <Application>Microsoft Office PowerPoint</Application>
  <PresentationFormat>Широкоэкранный</PresentationFormat>
  <Paragraphs>126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-apple-system</vt:lpstr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Общежития</vt:lpstr>
      <vt:lpstr>Дисциплинарные комиссии</vt:lpstr>
      <vt:lpstr>Социальная стипендия</vt:lpstr>
      <vt:lpstr>Стипендия в дополнение к социальной и академической стипендии («доплата»)* </vt:lpstr>
      <vt:lpstr>Материальная помощь</vt:lpstr>
      <vt:lpstr>Продуктовые наборы для нуждающихся обучающихся</vt:lpstr>
      <vt:lpstr>Спортивно-массовая работа </vt:lpstr>
      <vt:lpstr>Презентация PowerPoint</vt:lpstr>
      <vt:lpstr>Призовые места в Спартакиаде ЮФУ-2022</vt:lpstr>
      <vt:lpstr>Призовые места в Кубке первокурсников ЮФУ-2022</vt:lpstr>
      <vt:lpstr>Призовые места в Фестивале спорта ЮФУ-2022</vt:lpstr>
      <vt:lpstr>Участие в турнирах РОЛФЛ-2022</vt:lpstr>
      <vt:lpstr>Презентация PowerPoint</vt:lpstr>
      <vt:lpstr>Презентация PowerPoint</vt:lpstr>
      <vt:lpstr>Культурно-творческое направление</vt:lpstr>
      <vt:lpstr>Организация участия обучающихся ИНоЗ в крупных культурно-творческих мероприятиях: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Гражданско-патриотическое воспитание</vt:lpstr>
      <vt:lpstr>Презентация PowerPoint</vt:lpstr>
      <vt:lpstr>Презентация PowerPoint</vt:lpstr>
      <vt:lpstr>Волонтерская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Информационная поддержка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Трубник</dc:creator>
  <cp:lastModifiedBy>Алина Зимовец</cp:lastModifiedBy>
  <cp:revision>113</cp:revision>
  <dcterms:created xsi:type="dcterms:W3CDTF">2020-01-22T10:36:00Z</dcterms:created>
  <dcterms:modified xsi:type="dcterms:W3CDTF">2023-01-14T17:35:57Z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1719632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