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8" r:id="rId2"/>
    <p:sldId id="417" r:id="rId3"/>
    <p:sldId id="418" r:id="rId4"/>
    <p:sldId id="420" r:id="rId5"/>
    <p:sldId id="407" r:id="rId6"/>
    <p:sldId id="419" r:id="rId7"/>
    <p:sldId id="421" r:id="rId8"/>
    <p:sldId id="422" r:id="rId9"/>
    <p:sldId id="423" r:id="rId10"/>
    <p:sldId id="416" r:id="rId11"/>
    <p:sldId id="406" r:id="rId12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0066FF"/>
    <a:srgbClr val="3333CC"/>
    <a:srgbClr val="6666FF"/>
    <a:srgbClr val="6600FF"/>
    <a:srgbClr val="33CCFF"/>
    <a:srgbClr val="CCECFF"/>
    <a:srgbClr val="666699"/>
    <a:srgbClr val="FFFF00"/>
    <a:srgbClr val="D4F2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0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1243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6E31B-186E-4783-99BA-E35BC2EAF7AA}" type="datetimeFigureOut">
              <a:rPr lang="ru-RU" smtClean="0"/>
              <a:pPr/>
              <a:t>13.01.2023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1147E4-5E1D-4ECD-9010-4C0F55AF0B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747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147E4-5E1D-4ECD-9010-4C0F55AF0B1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472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97C5F-0A49-41A4-9D1C-4CD15A009B15}" type="datetime1">
              <a:rPr lang="ru-RU" smtClean="0"/>
              <a:pPr>
                <a:defRPr/>
              </a:pPr>
              <a:t>13.01.2023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52ABC-BA72-48BB-9021-E04822AB43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73609-464D-4961-B50E-95415B4BC90C}" type="datetime1">
              <a:rPr lang="ru-RU" smtClean="0"/>
              <a:pPr>
                <a:defRPr/>
              </a:pPr>
              <a:t>13.01.2023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155FB-59CB-4C22-B207-44B1B9665C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1832D-D6BB-4268-A772-4184E436516B}" type="datetime1">
              <a:rPr lang="ru-RU" smtClean="0"/>
              <a:pPr>
                <a:defRPr/>
              </a:pPr>
              <a:t>13.01.2023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8EF43-2F46-4FD2-B4FF-CD5E04D1E3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4B2D3-4303-44FF-9E93-99ED4A800D2F}" type="datetime1">
              <a:rPr lang="ru-RU" smtClean="0"/>
              <a:pPr>
                <a:defRPr/>
              </a:pPr>
              <a:t>13.01.2023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CD04C-EBC2-4CEA-9C53-8395009FA7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8366D-A466-46B3-A58A-E8EDED486D1A}" type="datetime1">
              <a:rPr lang="ru-RU" smtClean="0"/>
              <a:pPr>
                <a:defRPr/>
              </a:pPr>
              <a:t>13.01.2023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67434-D93A-4F74-A966-63BE482C11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A46C0-5759-4BE2-A19B-0F86DDFF551E}" type="datetime1">
              <a:rPr lang="ru-RU" smtClean="0"/>
              <a:pPr>
                <a:defRPr/>
              </a:pPr>
              <a:t>13.01.2023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B16EA-61BA-4166-B30C-50D0453E32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A29D6-57E0-4503-BA83-59D07E47506D}" type="datetime1">
              <a:rPr lang="ru-RU" smtClean="0"/>
              <a:pPr>
                <a:defRPr/>
              </a:pPr>
              <a:t>13.01.2023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B0C66-18C6-46AE-9C97-EB5800A366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A2BE2-C8ED-40B0-B19A-7C6E6B252314}" type="datetime1">
              <a:rPr lang="ru-RU" smtClean="0"/>
              <a:pPr>
                <a:defRPr/>
              </a:pPr>
              <a:t>13.01.2023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F44FB-5454-454A-8CFD-09C915960E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34FA7-D9C4-421D-8523-6B7771AB313A}" type="datetime1">
              <a:rPr lang="ru-RU" smtClean="0"/>
              <a:pPr>
                <a:defRPr/>
              </a:pPr>
              <a:t>13.01.2023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2A9D1-4405-4B8E-8563-DDE9084587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FF0FF-B70E-49D0-9ED4-5C36886034F2}" type="datetime1">
              <a:rPr lang="ru-RU" smtClean="0"/>
              <a:pPr>
                <a:defRPr/>
              </a:pPr>
              <a:t>13.01.2023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F9533-39B5-4753-9444-79F54EDE97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1BAE8-3355-4E50-BC66-FD28599DC0BE}" type="datetime1">
              <a:rPr lang="ru-RU" smtClean="0"/>
              <a:pPr>
                <a:defRPr/>
              </a:pPr>
              <a:t>13.01.2023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A935F-ED72-4AED-ADEF-72736DC90A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D7E886E-BCA9-4AC3-86F5-4BD6C23BDD53}" type="datetime1">
              <a:rPr lang="ru-RU" smtClean="0"/>
              <a:pPr>
                <a:defRPr/>
              </a:pPr>
              <a:t>13.01.2023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9267AA-F6DE-48A7-8569-8E309A96D1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Группа 6"/>
          <p:cNvGrpSpPr>
            <a:grpSpLocks/>
          </p:cNvGrpSpPr>
          <p:nvPr/>
        </p:nvGrpSpPr>
        <p:grpSpPr bwMode="auto">
          <a:xfrm>
            <a:off x="0" y="6204004"/>
            <a:ext cx="9144000" cy="653996"/>
            <a:chOff x="0" y="6204004"/>
            <a:chExt cx="9144000" cy="653996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6210300"/>
              <a:ext cx="9144000" cy="6477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3509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latin typeface="Cambria" pitchFamily="18" charset="0"/>
                </a:rPr>
                <a:t>ЮЖНЫЙ ФЕДЕРАЛЬНЫЙ УНИВЕРСИТЕТ</a:t>
              </a:r>
              <a:endParaRPr lang="ru-RU" sz="1200" dirty="0">
                <a:latin typeface="Cambria" pitchFamily="18" charset="0"/>
              </a:endParaRPr>
            </a:p>
          </p:txBody>
        </p:sp>
        <p:pic>
          <p:nvPicPr>
            <p:cNvPr id="3078" name="Рисунок 5" descr="sfedu-800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1474" y="6204004"/>
              <a:ext cx="716707" cy="653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75" name="TextBox 6"/>
          <p:cNvSpPr txBox="1">
            <a:spLocks noChangeArrowheads="1"/>
          </p:cNvSpPr>
          <p:nvPr/>
        </p:nvSpPr>
        <p:spPr bwMode="auto">
          <a:xfrm>
            <a:off x="0" y="1402899"/>
            <a:ext cx="914400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3200" b="1" dirty="0" smtClean="0">
              <a:solidFill>
                <a:srgbClr val="C00000"/>
              </a:solidFill>
              <a:latin typeface="Constantia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nstantia" pitchFamily="18" charset="0"/>
              </a:rPr>
              <a:t>Программа развития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nstantia" pitchFamily="18" charset="0"/>
              </a:rPr>
              <a:t>кафедры геоэкологии и прикладной геохимии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nstantia" pitchFamily="18" charset="0"/>
              </a:rPr>
              <a:t>Южного федерального университета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nstantia" pitchFamily="18" charset="0"/>
              </a:rPr>
              <a:t>на 2023-2027 годы</a:t>
            </a:r>
          </a:p>
          <a:p>
            <a:pPr algn="ctr"/>
            <a:endParaRPr lang="ru-RU" sz="2800" b="1" dirty="0" smtClean="0">
              <a:solidFill>
                <a:srgbClr val="C00000"/>
              </a:solidFill>
              <a:latin typeface="Constantia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Constantia" pitchFamily="18" charset="0"/>
              </a:rPr>
              <a:t>претендента на должность заведующего кафедрой,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Constantia" pitchFamily="18" charset="0"/>
              </a:rPr>
              <a:t>кандидата геолого-минералогических наук, доцента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Constantia" pitchFamily="18" charset="0"/>
              </a:rPr>
              <a:t>Скляренко Григория Юрьевича</a:t>
            </a:r>
          </a:p>
          <a:p>
            <a:pPr algn="ctr"/>
            <a:endParaRPr lang="ru-RU" sz="2000" b="1" dirty="0" smtClean="0">
              <a:solidFill>
                <a:schemeClr val="tx2"/>
              </a:solidFill>
              <a:latin typeface="Constantia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Constantia" pitchFamily="18" charset="0"/>
              </a:rPr>
              <a:t>13</a:t>
            </a:r>
            <a:r>
              <a:rPr lang="ru-RU" sz="2000" b="1" dirty="0" smtClean="0">
                <a:solidFill>
                  <a:schemeClr val="tx2"/>
                </a:solidFill>
                <a:latin typeface="Constantia" pitchFamily="18" charset="0"/>
              </a:rPr>
              <a:t> января 2023 </a:t>
            </a:r>
            <a:r>
              <a:rPr lang="ru-RU" sz="2000" b="1" dirty="0" smtClean="0">
                <a:solidFill>
                  <a:schemeClr val="tx2"/>
                </a:solidFill>
                <a:latin typeface="Constantia" pitchFamily="18" charset="0"/>
              </a:rPr>
              <a:t>года</a:t>
            </a:r>
            <a:endParaRPr lang="ru-RU" sz="2000" b="1" dirty="0">
              <a:solidFill>
                <a:schemeClr val="tx2"/>
              </a:solidFill>
              <a:latin typeface="Constantia" pitchFamily="18" charset="0"/>
            </a:endParaRPr>
          </a:p>
        </p:txBody>
      </p:sp>
      <p:grpSp>
        <p:nvGrpSpPr>
          <p:cNvPr id="7" name="Группа 7"/>
          <p:cNvGrpSpPr>
            <a:grpSpLocks/>
          </p:cNvGrpSpPr>
          <p:nvPr/>
        </p:nvGrpSpPr>
        <p:grpSpPr bwMode="auto">
          <a:xfrm>
            <a:off x="1546029" y="123825"/>
            <a:ext cx="7197921" cy="1279074"/>
            <a:chOff x="1999281" y="113566"/>
            <a:chExt cx="6375728" cy="848917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07031" y="113566"/>
              <a:ext cx="6367978" cy="808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Прямая соединительная линия 8"/>
            <p:cNvCxnSpPr/>
            <p:nvPr/>
          </p:nvCxnSpPr>
          <p:spPr>
            <a:xfrm>
              <a:off x="1999281" y="960896"/>
              <a:ext cx="6369053" cy="1587"/>
            </a:xfrm>
            <a:prstGeom prst="line">
              <a:avLst/>
            </a:prstGeom>
            <a:ln w="31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Рисунок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4450" y="161926"/>
            <a:ext cx="1063800" cy="99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BCD04C-EBC2-4CEA-9C53-8395009FA76A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4872" y="1484026"/>
            <a:ext cx="8649325" cy="5096656"/>
          </a:xfrm>
        </p:spPr>
        <p:txBody>
          <a:bodyPr/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Задача 5. Организация научной и воспитательной работы со студентами.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Способы достижения: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создание студенческой научной лаборатории гидрохимических и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экотоксикологических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исследований поверхностных вод суши на базе филиала кафедры в ГХИ;</a:t>
            </a: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участие в организации и проведении мероприятий научного, культурного, воспитательного, трудового, спортивного характера, направленного на организацию досуга, сплочение студентов и сотрудников, развитие духовно-нравственной культуры;</a:t>
            </a: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привлечение студентов к участию в молодежных научных конференциях, олимпиадах, международных обменных программах;</a:t>
            </a: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содействие развитию органов студенческого самоуправления в Институте;</a:t>
            </a: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поощрение студентов, достигших существенных успехов в научно-исследовательской работе, общественной деятельности;</a:t>
            </a: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поощрение преподавателей, активно участвующих в воспитательной работе.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BCD04C-EBC2-4CEA-9C53-8395009FA76A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grpSp>
        <p:nvGrpSpPr>
          <p:cNvPr id="5" name="Группа 6"/>
          <p:cNvGrpSpPr>
            <a:grpSpLocks noGrp="1"/>
          </p:cNvGrpSpPr>
          <p:nvPr/>
        </p:nvGrpSpPr>
        <p:grpSpPr bwMode="auto">
          <a:xfrm>
            <a:off x="0" y="0"/>
            <a:ext cx="8904158" cy="1499016"/>
            <a:chOff x="0" y="0"/>
            <a:chExt cx="8904158" cy="132145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693890" y="0"/>
              <a:ext cx="7210268" cy="1158129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 smtClean="0">
                  <a:latin typeface="Cambria" pitchFamily="18" charset="0"/>
                </a:rPr>
                <a:t>       Программа мероприятий (продолжение)</a:t>
              </a:r>
              <a:endParaRPr lang="ru-RU" sz="2800" b="1" dirty="0">
                <a:latin typeface="Cambria" pitchFamily="18" charset="0"/>
              </a:endParaRPr>
            </a:p>
          </p:txBody>
        </p:sp>
        <p:pic>
          <p:nvPicPr>
            <p:cNvPr id="7" name="Рисунок 5" descr="sfedu-800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1590720" cy="1321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68313" y="115888"/>
            <a:ext cx="8351837" cy="1152525"/>
            <a:chOff x="295" y="73"/>
            <a:chExt cx="5261" cy="726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01" y="73"/>
              <a:ext cx="3833" cy="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295" y="799"/>
              <a:ext cx="526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0"/>
            <a:ext cx="1368152" cy="1248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38226" y="2895599"/>
            <a:ext cx="6629400" cy="962025"/>
          </a:xfrm>
        </p:spPr>
        <p:txBody>
          <a:bodyPr/>
          <a:lstStyle/>
          <a:p>
            <a:pPr eaLnBrk="1" hangingPunct="1"/>
            <a:r>
              <a:rPr lang="ru-RU" sz="3600" b="1" i="1" dirty="0" smtClean="0">
                <a:solidFill>
                  <a:schemeClr val="tx2"/>
                </a:solidFill>
                <a:latin typeface="Cambria" pitchFamily="18" charset="0"/>
              </a:rPr>
              <a:t/>
            </a:r>
            <a:br>
              <a:rPr lang="ru-RU" sz="3600" b="1" i="1" dirty="0" smtClean="0">
                <a:solidFill>
                  <a:schemeClr val="tx2"/>
                </a:solidFill>
                <a:latin typeface="Cambria" pitchFamily="18" charset="0"/>
              </a:rPr>
            </a:br>
            <a:r>
              <a:rPr lang="ru-RU" sz="3600" i="1" dirty="0" smtClean="0">
                <a:solidFill>
                  <a:schemeClr val="tx2"/>
                </a:solidFill>
                <a:latin typeface="Cambria" pitchFamily="18" charset="0"/>
              </a:rPr>
              <a:t/>
            </a:r>
            <a:br>
              <a:rPr lang="ru-RU" sz="3600" i="1" dirty="0" smtClean="0">
                <a:solidFill>
                  <a:schemeClr val="tx2"/>
                </a:solidFill>
                <a:latin typeface="Cambria" pitchFamily="18" charset="0"/>
              </a:rPr>
            </a:br>
            <a:r>
              <a:rPr lang="ru-RU" sz="3600" b="1" dirty="0" smtClean="0">
                <a:solidFill>
                  <a:schemeClr val="tx2"/>
                </a:solidFill>
                <a:latin typeface="Cambria" pitchFamily="18" charset="0"/>
              </a:rPr>
              <a:t>Благодарю за внимание!</a:t>
            </a:r>
            <a:r>
              <a:rPr lang="ru-RU" sz="3600" b="1" i="1" dirty="0" smtClean="0">
                <a:solidFill>
                  <a:schemeClr val="tx2"/>
                </a:solidFill>
                <a:latin typeface="Cambria" pitchFamily="18" charset="0"/>
              </a:rPr>
              <a:t/>
            </a:r>
            <a:br>
              <a:rPr lang="ru-RU" sz="3600" b="1" i="1" dirty="0" smtClean="0">
                <a:solidFill>
                  <a:schemeClr val="tx2"/>
                </a:solidFill>
                <a:latin typeface="Cambria" pitchFamily="18" charset="0"/>
              </a:rPr>
            </a:br>
            <a:r>
              <a:rPr lang="ru-RU" sz="3600" i="1" dirty="0" smtClean="0">
                <a:solidFill>
                  <a:schemeClr val="tx2"/>
                </a:solidFill>
                <a:latin typeface="Cambria" pitchFamily="18" charset="0"/>
              </a:rPr>
              <a:t/>
            </a:r>
            <a:br>
              <a:rPr lang="ru-RU" sz="3600" i="1" dirty="0" smtClean="0">
                <a:solidFill>
                  <a:schemeClr val="tx2"/>
                </a:solidFill>
                <a:latin typeface="Cambria" pitchFamily="18" charset="0"/>
              </a:rPr>
            </a:br>
            <a:r>
              <a:rPr lang="en-US" sz="2400" i="1" dirty="0" smtClean="0">
                <a:solidFill>
                  <a:schemeClr val="tx2"/>
                </a:solidFill>
                <a:latin typeface="Cambria" pitchFamily="18" charset="0"/>
              </a:rPr>
              <a:t/>
            </a:r>
            <a:br>
              <a:rPr lang="en-US" sz="2400" i="1" dirty="0" smtClean="0">
                <a:solidFill>
                  <a:schemeClr val="tx2"/>
                </a:solidFill>
                <a:latin typeface="Cambria" pitchFamily="18" charset="0"/>
              </a:rPr>
            </a:br>
            <a:r>
              <a:rPr lang="en-US" sz="2400" i="1" dirty="0" smtClean="0">
                <a:solidFill>
                  <a:schemeClr val="tx2"/>
                </a:solidFill>
                <a:latin typeface="Cambria" pitchFamily="18" charset="0"/>
              </a:rPr>
              <a:t/>
            </a:r>
            <a:br>
              <a:rPr lang="en-US" sz="2400" i="1" dirty="0" smtClean="0">
                <a:solidFill>
                  <a:schemeClr val="tx2"/>
                </a:solidFill>
                <a:latin typeface="Cambria" pitchFamily="18" charset="0"/>
              </a:rPr>
            </a:br>
            <a:endParaRPr lang="en-IE" sz="2400" dirty="0" smtClean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0" y="5801193"/>
            <a:ext cx="9144000" cy="105680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3509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ambria" pitchFamily="18" charset="0"/>
              </a:rPr>
              <a:t>ЮЖНЫЙ ФЕДЕРАЛЬНЫЙ УНИВЕРСИТЕТ</a:t>
            </a:r>
          </a:p>
        </p:txBody>
      </p:sp>
      <p:pic>
        <p:nvPicPr>
          <p:cNvPr id="10" name="Рисунок 5" descr="sfedu-800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78905"/>
            <a:ext cx="1335066" cy="117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BCD04C-EBC2-4CEA-9C53-8395009FA76A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705" y="1633927"/>
            <a:ext cx="8214610" cy="4886793"/>
          </a:xfrm>
        </p:spPr>
        <p:txBody>
          <a:bodyPr/>
          <a:lstStyle/>
          <a:p>
            <a:pPr algn="just">
              <a:spcBef>
                <a:spcPts val="30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Сильный кадровый состав: 2 доктора наук, 5 кандидатов наук, 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остепененность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80%, средний возраст сотрудников из числа ППС  49 лет.</a:t>
            </a:r>
          </a:p>
          <a:p>
            <a:pPr algn="just">
              <a:spcBef>
                <a:spcPts val="30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Наличие двух научных школ: «Гидрохимия и охрана вод» (А.М.Никаноров), «Закономерности формирования вещественного состава основных компонентов биосферы в условиях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техногенеза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(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В.Е.Закруткин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algn="just">
              <a:spcBef>
                <a:spcPts val="30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Наличие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НОЦ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"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Гидроэкология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 охрана природных вод" – базовое подразделение кафедры в Гидрохимическом институте Росгидромета – руководитель профессор, д.б.н. Е.Н. Бакаева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30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Наличие ИНОЦ «Геоэкология и природопользование» - руководитель профессор, д.г.-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м.н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Закруткин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В.Е.</a:t>
            </a:r>
          </a:p>
          <a:p>
            <a:pPr algn="just">
              <a:spcBef>
                <a:spcPts val="30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Наличие  учебно-научной лаборатории экологической геофизики, оснащенной современным оборудованием.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452ABC-BA72-48BB-9021-E04822AB4394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grpSp>
        <p:nvGrpSpPr>
          <p:cNvPr id="6" name="Группа 6"/>
          <p:cNvGrpSpPr>
            <a:grpSpLocks noGrp="1"/>
          </p:cNvGrpSpPr>
          <p:nvPr/>
        </p:nvGrpSpPr>
        <p:grpSpPr bwMode="auto">
          <a:xfrm>
            <a:off x="239843" y="194871"/>
            <a:ext cx="8664314" cy="1354162"/>
            <a:chOff x="-529449" y="-11633"/>
            <a:chExt cx="10020167" cy="992708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-248480" y="0"/>
              <a:ext cx="9739198" cy="98107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 smtClean="0">
                  <a:latin typeface="Cambria" pitchFamily="18" charset="0"/>
                </a:rPr>
                <a:t>       </a:t>
              </a: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Сильные стороны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8" name="Рисунок 5" descr="sfedu-800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529449" y="-11633"/>
              <a:ext cx="1889615" cy="989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9784" y="1757596"/>
            <a:ext cx="8484432" cy="4613224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Наличие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докторантуры</a:t>
            </a:r>
          </a:p>
          <a:p>
            <a:pPr algn="just"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Наличие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аспирантуры.</a:t>
            </a:r>
          </a:p>
          <a:p>
            <a:pPr algn="just"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9. Высокая публикационная активность: около 60 публикаций в год, в том числе  6-8 статей в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Scopus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Наличие 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магистерской программы. </a:t>
            </a:r>
          </a:p>
          <a:p>
            <a:pPr algn="just"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Достаточно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большое количество опубликованных учебников, учебных и учебно-методических пособий, в том числе в центральных издательствах.</a:t>
            </a:r>
          </a:p>
          <a:p>
            <a:pPr algn="just"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Наличие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прочных связей и договоров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работодателями.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452ABC-BA72-48BB-9021-E04822AB4394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grpSp>
        <p:nvGrpSpPr>
          <p:cNvPr id="9" name="Группа 6"/>
          <p:cNvGrpSpPr>
            <a:grpSpLocks noGrp="1"/>
          </p:cNvGrpSpPr>
          <p:nvPr/>
        </p:nvGrpSpPr>
        <p:grpSpPr bwMode="auto">
          <a:xfrm>
            <a:off x="209862" y="196693"/>
            <a:ext cx="8649326" cy="1470025"/>
            <a:chOff x="-806824" y="-10296"/>
            <a:chExt cx="9503947" cy="100965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-595198" y="0"/>
              <a:ext cx="9292321" cy="98107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 smtClean="0">
                  <a:latin typeface="Cambria" pitchFamily="18" charset="0"/>
                </a:rPr>
                <a:t>                  </a:t>
              </a: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Сильные стороны (продолжение)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1" name="Рисунок 5" descr="sfedu-800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806824" y="-10296"/>
              <a:ext cx="2045717" cy="1009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8603" y="271645"/>
            <a:ext cx="6254646" cy="1212382"/>
          </a:xfrm>
        </p:spPr>
        <p:txBody>
          <a:bodyPr/>
          <a:lstStyle/>
          <a:p>
            <a:r>
              <a:rPr lang="ru-RU" sz="2000" dirty="0" smtClean="0"/>
              <a:t>Слабые стороны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9784" y="1588957"/>
            <a:ext cx="8574374" cy="4684425"/>
          </a:xfrm>
        </p:spPr>
        <p:txBody>
          <a:bodyPr/>
          <a:lstStyle/>
          <a:p>
            <a:pPr lvl="0" algn="just">
              <a:spcBef>
                <a:spcPts val="300"/>
              </a:spcBef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 Недостаточные языковые компетенции преподавателей</a:t>
            </a:r>
          </a:p>
          <a:p>
            <a:pPr lvl="0" algn="just">
              <a:spcBef>
                <a:spcPts val="300"/>
              </a:spcBef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 Низкая международная активность. </a:t>
            </a:r>
          </a:p>
          <a:p>
            <a:pPr lvl="0" algn="just">
              <a:spcBef>
                <a:spcPts val="300"/>
              </a:spcBef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 Слабые связи с зарубежными партнерами.</a:t>
            </a:r>
          </a:p>
          <a:p>
            <a:pPr lvl="0" algn="just">
              <a:spcBef>
                <a:spcPts val="300"/>
              </a:spcBef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Слабые творческие связи с другими подразделениями ЮФУ, в первую очередь с родственными кафедрами. </a:t>
            </a:r>
          </a:p>
          <a:p>
            <a:pPr lvl="0" algn="just">
              <a:spcBef>
                <a:spcPts val="300"/>
              </a:spcBef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Небольшое количество иностранных студентов, обучающихся  в 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бакалавриате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магистратуре. </a:t>
            </a:r>
          </a:p>
          <a:p>
            <a:pPr lvl="0" algn="just">
              <a:spcBef>
                <a:spcPts val="300"/>
              </a:spcBef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Отсутствие аккредитованных международных образовательных программ.</a:t>
            </a:r>
          </a:p>
          <a:p>
            <a:pPr lvl="0" algn="just">
              <a:spcBef>
                <a:spcPts val="300"/>
              </a:spcBef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 Недостаточно активная работа со школьниками</a:t>
            </a:r>
          </a:p>
          <a:p>
            <a:pPr algn="just">
              <a:spcBef>
                <a:spcPts val="300"/>
              </a:spcBef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  Высокий возраст сотрудников из числа профессоров (в среднем 71,5     года).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452ABC-BA72-48BB-9021-E04822AB4394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5" name="Рисунок 5" descr="sfedu-80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9862"/>
            <a:ext cx="1708879" cy="1430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 bwMode="auto">
          <a:xfrm>
            <a:off x="1738859" y="179882"/>
            <a:ext cx="7180289" cy="127416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3509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Слабые стороны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/>
        </p:nvGrpSpPr>
        <p:grpSpPr bwMode="auto">
          <a:xfrm>
            <a:off x="0" y="-1"/>
            <a:ext cx="8859187" cy="1199213"/>
            <a:chOff x="-183610" y="-1"/>
            <a:chExt cx="9042797" cy="1187824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-1"/>
              <a:ext cx="8859187" cy="117297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 smtClean="0">
                  <a:latin typeface="Cambria" pitchFamily="18" charset="0"/>
                </a:rPr>
                <a:t>       Имеющийся задел </a:t>
              </a:r>
              <a:endParaRPr lang="ru-RU" sz="2800" b="1" dirty="0">
                <a:latin typeface="Cambria" pitchFamily="18" charset="0"/>
              </a:endParaRPr>
            </a:p>
          </p:txBody>
        </p:sp>
        <p:pic>
          <p:nvPicPr>
            <p:cNvPr id="10247" name="Рисунок 5" descr="sfedu-800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83610" y="-1"/>
              <a:ext cx="1619138" cy="1187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43" name="Title 1"/>
          <p:cNvSpPr>
            <a:spLocks noGrp="1"/>
          </p:cNvSpPr>
          <p:nvPr>
            <p:ph type="title"/>
          </p:nvPr>
        </p:nvSpPr>
        <p:spPr>
          <a:xfrm>
            <a:off x="107693" y="1179929"/>
            <a:ext cx="8964118" cy="5358983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 последний год: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последний год:</a:t>
            </a:r>
            <a:b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опубликованы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 статей в журналах из списка ВАК, 8 статей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WoS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Scopus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более 30 статей в сборниках тезисов научных конференций;</a:t>
            </a:r>
            <a:b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выигран и реализуется грант РНФ грант РНФ №22-27-00305 2022-23 гг. Донные отложения рек как индикатор антропогенного воздействия и качества водной среды в бассейне Северского Донца (в пределах Ростовской области). Руководитель проекта профессор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Закруткин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В.Е., участники доцент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Гибков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Е.В., аспиранты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Решетняк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В.Н., Сазонов А.Д. Финансирование проекта составляет 1500 тыс. рублей в год.</a:t>
            </a:r>
            <a:b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сотрудники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кафедры участвуют в хоздоговорных работах с предприятиями,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подаются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заявки на новые гранты;</a:t>
            </a:r>
            <a:b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получен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Сертификат качества федерального интернет-экзамена для выпускников программы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бакалавриата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05.03.06 Экология и природопользование;</a:t>
            </a:r>
            <a:b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направление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подготовки магистратуры 05.04.06 Экология и природопользование, в рамках которой реализуется программа «Прикладная геоэкология», успешно прошло профессионально-общественную аккредитацию.</a:t>
            </a:r>
            <a:b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BCD04C-EBC2-4CEA-9C53-8395009FA76A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4853" y="1124261"/>
            <a:ext cx="8664314" cy="5501391"/>
          </a:xfrm>
        </p:spPr>
        <p:txBody>
          <a:bodyPr/>
          <a:lstStyle/>
          <a:p>
            <a:pPr indent="457200" algn="l">
              <a:spcBef>
                <a:spcPts val="0"/>
              </a:spcBef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Миссия кафедры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— развитие образовательной, научной и инновационной деятельности в области геоэкологии, охраны окружающей среды и рационального природопользования в Южном федеральном университете.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Задача 1. Разработка и внедрение современных междисциплинарных образовательных программ, в том числе аккредитованных в международных профессиональных сообществах.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Способы достижения: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повышение качества контингента абитуриентов поступающих в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ИНоЗ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на кафедру геоэкологии и прикладной геохимии (олимпиады, открытые уроки, экскурсии, дни открытых дверей и др.);</a:t>
            </a: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увеличение численности магистрантов и аспирантов;</a:t>
            </a: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усиление связей с зарубежными образовательными партнерами;</a:t>
            </a: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повышение уровня языковой подготовки преподавателей;</a:t>
            </a: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повышение академической мобильности студентов, в том числе международной (сетевые программы и др.);</a:t>
            </a: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повышение академической мобильности преподавателей, в том числе международной (стажировки, повышение квалификации и др.); </a:t>
            </a: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увеличение численности иностранных студентов;</a:t>
            </a: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разработка курсов на иностранном языке; </a:t>
            </a: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рост численности НПР, владеющих иностранным языком не ниже уровня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intermediate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привлечение зарубежных ведущих профессоров, преподавателей и исследователей для работы на кафедре.</a:t>
            </a:r>
          </a:p>
          <a:p>
            <a:pPr>
              <a:spcBef>
                <a:spcPts val="0"/>
              </a:spcBef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452ABC-BA72-48BB-9021-E04822AB4394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grpSp>
        <p:nvGrpSpPr>
          <p:cNvPr id="6" name="Группа 6"/>
          <p:cNvGrpSpPr>
            <a:grpSpLocks/>
          </p:cNvGrpSpPr>
          <p:nvPr/>
        </p:nvGrpSpPr>
        <p:grpSpPr bwMode="auto">
          <a:xfrm>
            <a:off x="0" y="-1"/>
            <a:ext cx="8949128" cy="1229194"/>
            <a:chOff x="0" y="-1"/>
            <a:chExt cx="9144000" cy="121752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-1"/>
              <a:ext cx="9144000" cy="1187824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 smtClean="0">
                  <a:latin typeface="Cambria" pitchFamily="18" charset="0"/>
                </a:rPr>
                <a:t>       Программа мероприятий</a:t>
              </a:r>
              <a:endParaRPr lang="ru-RU" sz="2800" b="1" dirty="0">
                <a:latin typeface="Cambria" pitchFamily="18" charset="0"/>
              </a:endParaRPr>
            </a:p>
          </p:txBody>
        </p:sp>
        <p:pic>
          <p:nvPicPr>
            <p:cNvPr id="8" name="Рисунок 5" descr="sfedu-800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1590720" cy="1217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Программа мероприятий (продолжение)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9116"/>
            <a:ext cx="8229600" cy="4923722"/>
          </a:xfrm>
        </p:spPr>
        <p:txBody>
          <a:bodyPr/>
          <a:lstStyle/>
          <a:p>
            <a:pPr marL="0" indent="0" algn="just">
              <a:spcAft>
                <a:spcPts val="0"/>
              </a:spcAft>
              <a:buNone/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Задача 2. Развитие фундаментальных исследований мирового уровня в области геоэкологии, геохимии окружающей среды, экологической геофизики.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Способы достижения: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научной школы «Закономерности формирования вещественного состава основных компонентов биосферы в условиях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техногенеза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»;</a:t>
            </a:r>
          </a:p>
          <a:p>
            <a:pPr lvl="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усиление научных связей с национальными, федеральными и исследовательскими университетами, центрами и институтами РАН, зарубежными университетами;</a:t>
            </a:r>
          </a:p>
          <a:p>
            <a:pPr lvl="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усиление заявочной компании в отечественные и зарубежные научные фонды и программы;</a:t>
            </a:r>
          </a:p>
          <a:p>
            <a:pPr lvl="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участие в развитии журнала «Известия вузов. Северо-Кавказский регион. Естественные науки» с целью включения его в базы цитирования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WoS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Scopus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lvl="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повышение публикационной активности, индексов цитирования;</a:t>
            </a:r>
          </a:p>
          <a:p>
            <a:pPr lvl="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экспертной и консультационной деятельности;</a:t>
            </a:r>
          </a:p>
          <a:p>
            <a:pPr lvl="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открытие диссертационного совета и защита диссертаций;</a:t>
            </a:r>
          </a:p>
          <a:p>
            <a:pPr lvl="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научной инфраструктуры, в частности создание учебно-научной лаборатории экологической геохимии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BCD04C-EBC2-4CEA-9C53-8395009FA76A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grpSp>
        <p:nvGrpSpPr>
          <p:cNvPr id="6" name="Группа 6"/>
          <p:cNvGrpSpPr>
            <a:grpSpLocks/>
          </p:cNvGrpSpPr>
          <p:nvPr/>
        </p:nvGrpSpPr>
        <p:grpSpPr bwMode="auto">
          <a:xfrm>
            <a:off x="0" y="0"/>
            <a:ext cx="8919148" cy="1334125"/>
            <a:chOff x="0" y="0"/>
            <a:chExt cx="8919148" cy="1321454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693889" y="0"/>
              <a:ext cx="7225259" cy="1158129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 smtClean="0">
                  <a:latin typeface="Cambria" pitchFamily="18" charset="0"/>
                </a:rPr>
                <a:t>       Программа мероприятий (продолжение)</a:t>
              </a:r>
              <a:endParaRPr lang="ru-RU" sz="2800" b="1" dirty="0">
                <a:latin typeface="Cambria" pitchFamily="18" charset="0"/>
              </a:endParaRPr>
            </a:p>
          </p:txBody>
        </p:sp>
        <p:pic>
          <p:nvPicPr>
            <p:cNvPr id="8" name="Рисунок 5" descr="sfedu-800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1590720" cy="1321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2288" y="1334125"/>
            <a:ext cx="8229600" cy="5141626"/>
          </a:xfrm>
        </p:spPr>
        <p:txBody>
          <a:bodyPr/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Задача 3. Развитие инновационных исследований совместно с высокотехнологичными компаниями в области </a:t>
            </a:r>
            <a:r>
              <a:rPr lang="ru-RU" sz="1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геоэкотехнологий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Способы достижения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расширение инновационных исследований на основе хозяйственных договоров с высокотехнологичными компаниями;</a:t>
            </a: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создание совместных лабораторий с ведущими отечественными и международными компаниями в рамках технологических платформ, в частности с Центром эколого-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ноосферных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исследований НАН Республики Армения;</a:t>
            </a: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совершенствование системы подготовки кадров для малого, среднего и промышленного бизнеса в области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геоэкотехнологий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разработка и внедрение новых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геоэкотехнологий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для устойчивого развития Азово-Черноморского региона.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BCD04C-EBC2-4CEA-9C53-8395009FA76A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grpSp>
        <p:nvGrpSpPr>
          <p:cNvPr id="5" name="Группа 6"/>
          <p:cNvGrpSpPr>
            <a:grpSpLocks/>
          </p:cNvGrpSpPr>
          <p:nvPr/>
        </p:nvGrpSpPr>
        <p:grpSpPr bwMode="auto">
          <a:xfrm>
            <a:off x="0" y="0"/>
            <a:ext cx="8904158" cy="1334125"/>
            <a:chOff x="0" y="0"/>
            <a:chExt cx="8904158" cy="132145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693890" y="0"/>
              <a:ext cx="7210268" cy="1158129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 smtClean="0">
                  <a:latin typeface="Cambria" pitchFamily="18" charset="0"/>
                </a:rPr>
                <a:t>       Программа мероприятий (продолжение)</a:t>
              </a:r>
              <a:endParaRPr lang="ru-RU" sz="2800" b="1" dirty="0">
                <a:latin typeface="Cambria" pitchFamily="18" charset="0"/>
              </a:endParaRPr>
            </a:p>
          </p:txBody>
        </p:sp>
        <p:pic>
          <p:nvPicPr>
            <p:cNvPr id="7" name="Рисунок 5" descr="sfedu-800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1590720" cy="1321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9843" y="1289154"/>
            <a:ext cx="8604353" cy="5568846"/>
          </a:xfrm>
        </p:spPr>
        <p:txBody>
          <a:bodyPr/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Задача 4. Развитие кадрового состава.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Способы достижения: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70510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создание условий для формирования нового поколения ученых и преподавателей, интегрированных в современные процессы отечественной и мировой науки и образования без нарушения сложившихся научных и педагогических традиций, преемственности поколений;</a:t>
            </a: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70510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содействие закреплению в институте талантливых молодых сотрудников;</a:t>
            </a: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70510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системы кадрового резерва;</a:t>
            </a: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70510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регулярные стажировки преподавателей и аспирантов кафедры в ведущих российских и зарубежных вузах;</a:t>
            </a: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70510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оказание всестороннего содействия перспективным сотрудникам, готовящимся к представлению диссертаций на соискание ученых степеней;</a:t>
            </a: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70510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поиск возможностей сохранения в кадровом составе кафедры возрастных ученых с мировым именем, активно занимающихся научными исследованиями, педагогической деятельностью, являющихся центрами притяжения талантливой молодежи;</a:t>
            </a: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70510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системы морального и материального стимулирования, побуждающей каждого сотрудника и студента работать на реализацию программы развития кафедры, института, университета, достижение целевых индикаторов и показателей.</a:t>
            </a:r>
          </a:p>
          <a:p>
            <a:endParaRPr lang="ru-RU" dirty="0"/>
          </a:p>
        </p:txBody>
      </p:sp>
      <p:grpSp>
        <p:nvGrpSpPr>
          <p:cNvPr id="5" name="Группа 6"/>
          <p:cNvGrpSpPr>
            <a:grpSpLocks/>
          </p:cNvGrpSpPr>
          <p:nvPr/>
        </p:nvGrpSpPr>
        <p:grpSpPr bwMode="auto">
          <a:xfrm>
            <a:off x="0" y="0"/>
            <a:ext cx="9144000" cy="1334125"/>
            <a:chOff x="0" y="0"/>
            <a:chExt cx="9144000" cy="132145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693889" y="0"/>
              <a:ext cx="7450111" cy="1158129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 smtClean="0">
                  <a:latin typeface="Cambria" pitchFamily="18" charset="0"/>
                </a:rPr>
                <a:t>       Программа мероприятий (продолжение)</a:t>
              </a:r>
              <a:endParaRPr lang="ru-RU" sz="2800" b="1" dirty="0">
                <a:latin typeface="Cambria" pitchFamily="18" charset="0"/>
              </a:endParaRPr>
            </a:p>
          </p:txBody>
        </p:sp>
        <p:pic>
          <p:nvPicPr>
            <p:cNvPr id="7" name="Рисунок 5" descr="sfedu-800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1590720" cy="1321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7424</TotalTime>
  <Words>813</Words>
  <Application>Microsoft Office PowerPoint</Application>
  <PresentationFormat>Экран (4:3)</PresentationFormat>
  <Paragraphs>102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Cambria</vt:lpstr>
      <vt:lpstr>Constantia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Слабые стороны</vt:lpstr>
      <vt:lpstr>За последний год: За последний год: - опубликованы 13 статей в журналах из списка ВАК, 8 статей WoS/Scopus и более 30 статей в сборниках тезисов научных конференций; - выигран и реализуется грант РНФ грант РНФ №22-27-00305 2022-23 гг. Донные отложения рек как индикатор антропогенного воздействия и качества водной среды в бассейне Северского Донца (в пределах Ростовской области). Руководитель проекта профессор Закруткин В.Е., участники доцент Гибков Е.В., аспиранты Решетняк В.Н., Сазонов А.Д. Финансирование проекта составляет 1500 тыс. рублей в год. - сотрудники кафедры участвуют в хоздоговорных работах с предприятиями, подаются заявки на новые гранты; - получен Сертификат качества федерального интернет-экзамена для выпускников программы бакалавриата 05.03.06 Экология и природопользование; - направление подготовки магистратуры 05.04.06 Экология и природопользование, в рамках которой реализуется программа «Прикладная геоэкология», успешно прошло профессионально-общественную аккредитацию. </vt:lpstr>
      <vt:lpstr>Презентация PowerPoint</vt:lpstr>
      <vt:lpstr>Программа мероприятий (продолжение)</vt:lpstr>
      <vt:lpstr>Презентация PowerPoint</vt:lpstr>
      <vt:lpstr>Презентация PowerPoint</vt:lpstr>
      <vt:lpstr>Презентация PowerPoint</vt:lpstr>
      <vt:lpstr>  Благодарю за внимание!    </vt:lpstr>
    </vt:vector>
  </TitlesOfParts>
  <Company>Южный федеральный университет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 Игоревна Федотова</dc:creator>
  <cp:lastModifiedBy>user</cp:lastModifiedBy>
  <cp:revision>609</cp:revision>
  <dcterms:created xsi:type="dcterms:W3CDTF">2013-07-02T16:02:08Z</dcterms:created>
  <dcterms:modified xsi:type="dcterms:W3CDTF">2023-01-13T08:46:31Z</dcterms:modified>
</cp:coreProperties>
</file>