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75" r:id="rId6"/>
    <p:sldId id="272" r:id="rId7"/>
    <p:sldId id="273" r:id="rId8"/>
    <p:sldId id="274" r:id="rId9"/>
    <p:sldId id="256" r:id="rId10"/>
    <p:sldId id="262" r:id="rId11"/>
    <p:sldId id="263" r:id="rId12"/>
    <p:sldId id="264" r:id="rId13"/>
    <p:sldId id="268" r:id="rId14"/>
    <p:sldId id="267" r:id="rId15"/>
    <p:sldId id="269" r:id="rId16"/>
    <p:sldId id="266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узнецов Андрей Николаевич" userId="abd6630e-6548-46f7-8ea2-612a858287f5" providerId="ADAL" clId="{EEF815BC-0F39-40CD-9C30-39D5448BC3D9}"/>
    <pc:docChg chg="undo custSel modSld">
      <pc:chgData name="Кузнецов Андрей Николаевич" userId="abd6630e-6548-46f7-8ea2-612a858287f5" providerId="ADAL" clId="{EEF815BC-0F39-40CD-9C30-39D5448BC3D9}" dt="2022-12-02T10:39:01.129" v="207" actId="948"/>
      <pc:docMkLst>
        <pc:docMk/>
      </pc:docMkLst>
      <pc:sldChg chg="modSp mod">
        <pc:chgData name="Кузнецов Андрей Николаевич" userId="abd6630e-6548-46f7-8ea2-612a858287f5" providerId="ADAL" clId="{EEF815BC-0F39-40CD-9C30-39D5448BC3D9}" dt="2022-12-02T10:39:01.129" v="207" actId="948"/>
        <pc:sldMkLst>
          <pc:docMk/>
          <pc:sldMk cId="490147297" sldId="262"/>
        </pc:sldMkLst>
        <pc:spChg chg="mod">
          <ac:chgData name="Кузнецов Андрей Николаевич" userId="abd6630e-6548-46f7-8ea2-612a858287f5" providerId="ADAL" clId="{EEF815BC-0F39-40CD-9C30-39D5448BC3D9}" dt="2022-12-02T10:38:49.479" v="206" actId="1035"/>
          <ac:spMkLst>
            <pc:docMk/>
            <pc:sldMk cId="490147297" sldId="262"/>
            <ac:spMk id="3" creationId="{00000000-0000-0000-0000-000000000000}"/>
          </ac:spMkLst>
        </pc:spChg>
        <pc:spChg chg="mod">
          <ac:chgData name="Кузнецов Андрей Николаевич" userId="abd6630e-6548-46f7-8ea2-612a858287f5" providerId="ADAL" clId="{EEF815BC-0F39-40CD-9C30-39D5448BC3D9}" dt="2022-12-02T10:39:01.129" v="207" actId="948"/>
          <ac:spMkLst>
            <pc:docMk/>
            <pc:sldMk cId="490147297" sldId="262"/>
            <ac:spMk id="7" creationId="{00000000-0000-0000-0000-000000000000}"/>
          </ac:spMkLst>
        </pc:spChg>
      </pc:sldChg>
      <pc:sldChg chg="modSp mod">
        <pc:chgData name="Кузнецов Андрей Николаевич" userId="abd6630e-6548-46f7-8ea2-612a858287f5" providerId="ADAL" clId="{EEF815BC-0F39-40CD-9C30-39D5448BC3D9}" dt="2022-12-02T09:46:11.739" v="0" actId="20577"/>
        <pc:sldMkLst>
          <pc:docMk/>
          <pc:sldMk cId="3712476040" sldId="272"/>
        </pc:sldMkLst>
        <pc:spChg chg="mod">
          <ac:chgData name="Кузнецов Андрей Николаевич" userId="abd6630e-6548-46f7-8ea2-612a858287f5" providerId="ADAL" clId="{EEF815BC-0F39-40CD-9C30-39D5448BC3D9}" dt="2022-12-02T09:46:11.739" v="0" actId="20577"/>
          <ac:spMkLst>
            <pc:docMk/>
            <pc:sldMk cId="3712476040" sldId="27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9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6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4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3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8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5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7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9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0A71C-4ED8-4D95-A01C-66C2F4541D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9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k_geo@sfedu.ru" TargetMode="External"/><Relationship Id="rId7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://www.geo.sfedu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ek_geo@sfedu.ru" TargetMode="External"/><Relationship Id="rId7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://www.geo.sfedu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9525" y="0"/>
            <a:ext cx="3635896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3" name="Picture 9" descr="C:\Users\skorik\Desktop\флаеры. афишы и дерьмо\преза_2.png"/>
          <p:cNvPicPr>
            <a:picLocks noChangeAspect="1" noChangeArrowheads="1"/>
          </p:cNvPicPr>
          <p:nvPr/>
        </p:nvPicPr>
        <p:blipFill rotWithShape="1">
          <a:blip r:embed="rId2" cstate="print">
            <a:lum bright="12000" contrast="-7000"/>
          </a:blip>
          <a:srcRect l="12055" r="36219" b="8344"/>
          <a:stretch/>
        </p:blipFill>
        <p:spPr bwMode="auto">
          <a:xfrm>
            <a:off x="9525" y="1916832"/>
            <a:ext cx="3635896" cy="496855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709117" y="666295"/>
            <a:ext cx="8191948" cy="454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ru-RU" sz="24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Южный федеральный университет</a:t>
            </a:r>
          </a:p>
          <a:p>
            <a:pPr algn="ctr">
              <a:lnSpc>
                <a:spcPct val="80000"/>
              </a:lnSpc>
            </a:pPr>
            <a:r>
              <a:rPr lang="ru-RU" sz="3000" b="1" dirty="0">
                <a:solidFill>
                  <a:schemeClr val="tx2"/>
                </a:solidFill>
                <a:cs typeface="Times New Roman" pitchFamily="18" charset="0"/>
              </a:rPr>
              <a:t>Института наук о Земле</a:t>
            </a:r>
          </a:p>
          <a:p>
            <a:pPr algn="ctr">
              <a:lnSpc>
                <a:spcPct val="80000"/>
              </a:lnSpc>
            </a:pPr>
            <a:endParaRPr lang="ru-RU" sz="1900" b="1" i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900" b="1" dirty="0">
                <a:solidFill>
                  <a:schemeClr val="tx2"/>
                </a:solidFill>
                <a:cs typeface="Times New Roman" pitchFamily="18" charset="0"/>
              </a:rPr>
              <a:t>344090 г. Ростов-на-Дону, ул. Зорге, д. 40</a:t>
            </a:r>
          </a:p>
          <a:p>
            <a:pPr algn="ctr">
              <a:lnSpc>
                <a:spcPct val="80000"/>
              </a:lnSpc>
            </a:pPr>
            <a:r>
              <a:rPr lang="ru-RU" sz="1900" b="1" dirty="0">
                <a:solidFill>
                  <a:schemeClr val="tx2"/>
                </a:solidFill>
                <a:cs typeface="Times New Roman" pitchFamily="18" charset="0"/>
              </a:rPr>
              <a:t>+7(863)2225701, </a:t>
            </a:r>
            <a:r>
              <a:rPr lang="ru-RU" sz="1900" b="1" dirty="0">
                <a:solidFill>
                  <a:schemeClr val="tx2"/>
                </a:solidFill>
                <a:cs typeface="Times New Roman" pitchFamily="18" charset="0"/>
                <a:hlinkClick r:id="rId3"/>
              </a:rPr>
              <a:t>dek_geo@sfedu.ru</a:t>
            </a:r>
            <a:r>
              <a:rPr lang="ru-RU" sz="1900" b="1" dirty="0">
                <a:solidFill>
                  <a:schemeClr val="tx2"/>
                </a:solidFill>
                <a:cs typeface="Times New Roman" pitchFamily="18" charset="0"/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en-US" sz="1900" b="1" dirty="0">
                <a:solidFill>
                  <a:schemeClr val="tx2"/>
                </a:solidFill>
                <a:cs typeface="Times New Roman" pitchFamily="18" charset="0"/>
                <a:hlinkClick r:id="rId4"/>
              </a:rPr>
              <a:t>www</a:t>
            </a:r>
            <a:r>
              <a:rPr lang="ru-RU" sz="1900" b="1" dirty="0">
                <a:solidFill>
                  <a:schemeClr val="tx2"/>
                </a:solidFill>
                <a:cs typeface="Times New Roman" pitchFamily="18" charset="0"/>
                <a:hlinkClick r:id="rId4"/>
              </a:rPr>
              <a:t>.</a:t>
            </a:r>
            <a:r>
              <a:rPr lang="en-US" sz="1900" b="1" dirty="0">
                <a:solidFill>
                  <a:schemeClr val="tx2"/>
                </a:solidFill>
                <a:cs typeface="Times New Roman" pitchFamily="18" charset="0"/>
                <a:hlinkClick r:id="rId4"/>
              </a:rPr>
              <a:t>geo</a:t>
            </a:r>
            <a:r>
              <a:rPr lang="ru-RU" sz="1900" b="1" dirty="0">
                <a:solidFill>
                  <a:schemeClr val="tx2"/>
                </a:solidFill>
                <a:cs typeface="Times New Roman" pitchFamily="18" charset="0"/>
                <a:hlinkClick r:id="rId4"/>
              </a:rPr>
              <a:t>.</a:t>
            </a:r>
            <a:r>
              <a:rPr lang="en-US" sz="1900" b="1" dirty="0" err="1">
                <a:solidFill>
                  <a:schemeClr val="tx2"/>
                </a:solidFill>
                <a:cs typeface="Times New Roman" pitchFamily="18" charset="0"/>
                <a:hlinkClick r:id="rId4"/>
              </a:rPr>
              <a:t>sfedu</a:t>
            </a:r>
            <a:r>
              <a:rPr lang="ru-RU" sz="1900" b="1" dirty="0">
                <a:solidFill>
                  <a:schemeClr val="tx2"/>
                </a:solidFill>
                <a:cs typeface="Times New Roman" pitchFamily="18" charset="0"/>
                <a:hlinkClick r:id="rId4"/>
              </a:rPr>
              <a:t>.</a:t>
            </a:r>
            <a:r>
              <a:rPr lang="en-US" sz="1900" b="1" dirty="0" err="1">
                <a:solidFill>
                  <a:schemeClr val="tx2"/>
                </a:solidFill>
                <a:cs typeface="Times New Roman" pitchFamily="18" charset="0"/>
                <a:hlinkClick r:id="rId4"/>
              </a:rPr>
              <a:t>ru</a:t>
            </a:r>
            <a:endParaRPr lang="ru-RU" sz="1900" b="1" dirty="0">
              <a:solidFill>
                <a:schemeClr val="tx2"/>
              </a:solidFill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9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Конференция работников и обучающихся Института наук о Земле ЮФУ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chemeClr val="tx2"/>
              </a:solidFill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2 декабря 2022 г.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32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3" name="Picture 15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21" y="44624"/>
            <a:ext cx="1555976" cy="1542756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C611D1-18AF-42EF-9DB3-1CE88D3C7A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29" y="228956"/>
            <a:ext cx="1385959" cy="1358424"/>
          </a:xfrm>
          <a:prstGeom prst="rect">
            <a:avLst/>
          </a:prstGeom>
        </p:spPr>
      </p:pic>
      <p:pic>
        <p:nvPicPr>
          <p:cNvPr id="9" name="Picture 6" descr="C:\Users\1\Desktop\музей\drawn-crystals-quartz-crystal-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2024" y="4653137"/>
            <a:ext cx="3186608" cy="2073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208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862" y="191589"/>
            <a:ext cx="11617234" cy="94157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800" b="1" dirty="0">
                <a:latin typeface="+mn-lt"/>
              </a:rPr>
              <a:t>Заседание Ученого совета</a:t>
            </a:r>
            <a:br>
              <a:rPr lang="ru-RU" sz="3800" b="1" dirty="0">
                <a:latin typeface="+mn-lt"/>
              </a:rPr>
            </a:br>
            <a:r>
              <a:rPr lang="ru-RU" sz="3800" b="1" dirty="0">
                <a:latin typeface="+mn-lt"/>
              </a:rPr>
              <a:t>Института наук о Земле 02.12.2022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" y="193185"/>
            <a:ext cx="1376172" cy="1276987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pic>
        <p:nvPicPr>
          <p:cNvPr id="6" name="Picture 7" descr="C:\Users\1\Desktop\музей\те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B4E3"/>
              </a:clrFrom>
              <a:clrTo>
                <a:srgbClr val="8EB4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15748" y="186233"/>
            <a:ext cx="1301930" cy="1283939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76305" y="1185539"/>
            <a:ext cx="9900347" cy="118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4.1. О ходатайстве к Ученому совету ЮФУ о создании постоянно действующего диссертационного совета ЮФУ по специальностям 1.6.12 Физическая география и биогеография, география почв и геохимия ландшафтов (географические науки), 1.6.21 Геоэкология (географические науки) и формировании рабочей группы по подготовке необходимой документации и сопровождению процедуры создания </a:t>
            </a:r>
            <a:r>
              <a:rPr lang="ru-RU" sz="20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диссовета</a:t>
            </a:r>
            <a:endParaRPr lang="ru-RU" sz="2000" b="1" dirty="0"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0383" t="30558" r="26979" b="14276"/>
          <a:stretch/>
        </p:blipFill>
        <p:spPr>
          <a:xfrm>
            <a:off x="133811" y="2421320"/>
            <a:ext cx="6371763" cy="31566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74031" y="2453408"/>
            <a:ext cx="5384620" cy="4465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Aft>
                <a:spcPts val="600"/>
              </a:spcAft>
            </a:pPr>
            <a:r>
              <a:rPr lang="ru-RU" sz="1700" b="1" dirty="0"/>
              <a:t>П. 2.1.7</a:t>
            </a:r>
          </a:p>
          <a:p>
            <a:pPr>
              <a:lnSpc>
                <a:spcPct val="65000"/>
              </a:lnSpc>
              <a:spcAft>
                <a:spcPts val="600"/>
              </a:spcAft>
            </a:pPr>
            <a:r>
              <a:rPr lang="ru-RU" sz="1700" dirty="0"/>
              <a:t>Общее количество членов диссертационного совета должно быть </a:t>
            </a:r>
            <a:r>
              <a:rPr lang="ru-RU" sz="1700" b="1" dirty="0"/>
              <a:t>не менее 9 и не более 29 человек</a:t>
            </a:r>
            <a:r>
              <a:rPr lang="ru-RU" sz="1700" dirty="0"/>
              <a:t>.</a:t>
            </a:r>
          </a:p>
          <a:p>
            <a:pPr>
              <a:lnSpc>
                <a:spcPct val="65000"/>
              </a:lnSpc>
              <a:spcAft>
                <a:spcPts val="600"/>
              </a:spcAft>
            </a:pPr>
            <a:r>
              <a:rPr lang="ru-RU" sz="1700" dirty="0"/>
              <a:t>В составе ДС, создаваемого по нескольким научным специальностям, должно быть </a:t>
            </a:r>
            <a:r>
              <a:rPr lang="ru-RU" sz="1700" b="1" dirty="0"/>
              <a:t>не менее 5 </a:t>
            </a:r>
            <a:r>
              <a:rPr lang="ru-RU" sz="1700" b="1" dirty="0" err="1"/>
              <a:t>д.н</a:t>
            </a:r>
            <a:r>
              <a:rPr lang="ru-RU" sz="1700" b="1" dirty="0"/>
              <a:t>. по каждой научной специальности, в </a:t>
            </a:r>
            <a:r>
              <a:rPr lang="ru-RU" sz="1700" b="1" dirty="0" err="1"/>
              <a:t>т.ч</a:t>
            </a:r>
            <a:r>
              <a:rPr lang="ru-RU" sz="1700" b="1" dirty="0"/>
              <a:t>. не менее 4 </a:t>
            </a:r>
            <a:r>
              <a:rPr lang="ru-RU" sz="1700" b="1" dirty="0" err="1"/>
              <a:t>д.н</a:t>
            </a:r>
            <a:r>
              <a:rPr lang="ru-RU" sz="1700" b="1" dirty="0"/>
              <a:t>., имеющих основным местом работы ЮФУ.</a:t>
            </a:r>
          </a:p>
          <a:p>
            <a:pPr>
              <a:lnSpc>
                <a:spcPct val="65000"/>
              </a:lnSpc>
              <a:spcAft>
                <a:spcPts val="600"/>
              </a:spcAft>
            </a:pPr>
            <a:r>
              <a:rPr lang="ru-RU" sz="1700" b="1" dirty="0"/>
              <a:t>Количество членов ДС, имеющих основным местом работы ЮФУ, должно составлять не менее 50 %.</a:t>
            </a:r>
          </a:p>
          <a:p>
            <a:pPr>
              <a:lnSpc>
                <a:spcPct val="65000"/>
              </a:lnSpc>
              <a:spcAft>
                <a:spcPts val="600"/>
              </a:spcAft>
            </a:pPr>
            <a:r>
              <a:rPr lang="ru-RU" sz="1700" b="1" dirty="0"/>
              <a:t>Количество членов ДС не из числа работников ЮФУ должно составлять не менее 25%.</a:t>
            </a:r>
          </a:p>
          <a:p>
            <a:pPr>
              <a:lnSpc>
                <a:spcPct val="65000"/>
              </a:lnSpc>
              <a:spcAft>
                <a:spcPts val="600"/>
              </a:spcAft>
            </a:pPr>
            <a:r>
              <a:rPr lang="ru-RU" sz="1700" b="1" dirty="0"/>
              <a:t>П. 2.1.8</a:t>
            </a:r>
          </a:p>
          <a:p>
            <a:pPr>
              <a:lnSpc>
                <a:spcPct val="65000"/>
              </a:lnSpc>
              <a:spcAft>
                <a:spcPts val="600"/>
              </a:spcAft>
            </a:pPr>
            <a:r>
              <a:rPr lang="ru-RU" sz="1700" dirty="0"/>
              <a:t>Каждый член ДС должен иметь </a:t>
            </a:r>
            <a:r>
              <a:rPr lang="ru-RU" sz="1700" b="1" dirty="0"/>
              <a:t>за последние 5 лет не менее 9 публикаций в научных изданиях, входящих в «Перечень научных изданий</a:t>
            </a:r>
            <a:r>
              <a:rPr lang="ru-RU" sz="1700" dirty="0"/>
              <a:t>, в которых должны быть опубликованы основные научные результаты диссертаций …», </a:t>
            </a:r>
            <a:r>
              <a:rPr lang="ru-RU" sz="1700" b="1" dirty="0"/>
              <a:t>в </a:t>
            </a:r>
            <a:r>
              <a:rPr lang="ru-RU" sz="1700" b="1" dirty="0" err="1"/>
              <a:t>т.ч</a:t>
            </a:r>
            <a:r>
              <a:rPr lang="ru-RU" sz="1700" b="1" dirty="0"/>
              <a:t>. не менее 5 публикаций в изданиях, входящих в базы данных международных индексов научного цитирования </a:t>
            </a:r>
            <a:r>
              <a:rPr lang="ru-RU" sz="1700" b="1" dirty="0" err="1"/>
              <a:t>Scopus</a:t>
            </a:r>
            <a:r>
              <a:rPr lang="ru-RU" sz="1700" b="1" dirty="0"/>
              <a:t> и / или </a:t>
            </a:r>
            <a:r>
              <a:rPr lang="ru-RU" sz="1700" b="1" dirty="0" err="1"/>
              <a:t>Web</a:t>
            </a:r>
            <a:r>
              <a:rPr lang="ru-RU" sz="1700" b="1" dirty="0"/>
              <a:t> of Science </a:t>
            </a:r>
            <a:r>
              <a:rPr lang="ru-RU" sz="1700" dirty="0"/>
              <a:t>(для естественных наук). Данные публикации должны соответствовать научной специальности, представляемой в диссертационном совете.</a:t>
            </a:r>
            <a:endParaRPr lang="ru-RU" sz="17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4368" y="5724752"/>
            <a:ext cx="6549663" cy="1034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ts val="600"/>
              </a:spcAft>
            </a:pPr>
            <a:r>
              <a:rPr lang="ru-RU" sz="1700" b="1" dirty="0"/>
              <a:t>По предварительной оценке, следующие доктора наук, имеющие основным местом работы ЮФУ, удовлетворяют этим требованиям:</a:t>
            </a:r>
          </a:p>
          <a:p>
            <a:pPr algn="ctr">
              <a:lnSpc>
                <a:spcPct val="65000"/>
              </a:lnSpc>
              <a:spcAft>
                <a:spcPts val="600"/>
              </a:spcAft>
            </a:pPr>
            <a:r>
              <a:rPr lang="ru-RU" sz="1700" dirty="0"/>
              <a:t>д.б.н. Безуглова О.С., </a:t>
            </a:r>
            <a:r>
              <a:rPr lang="ru-RU" sz="1700" dirty="0" err="1"/>
              <a:t>д.г.н</a:t>
            </a:r>
            <a:r>
              <a:rPr lang="ru-RU" sz="1700" dirty="0"/>
              <a:t>. Беспалова Л.А., д.г.-</a:t>
            </a:r>
            <a:r>
              <a:rPr lang="ru-RU" sz="1700" dirty="0" err="1"/>
              <a:t>м.н</a:t>
            </a:r>
            <a:r>
              <a:rPr lang="ru-RU" sz="1700" dirty="0"/>
              <a:t>. Закруткин В.Е., </a:t>
            </a:r>
            <a:r>
              <a:rPr lang="ru-RU" sz="1700" dirty="0" err="1"/>
              <a:t>д.г.н</a:t>
            </a:r>
            <a:r>
              <a:rPr lang="ru-RU" sz="1700" dirty="0"/>
              <a:t>. Ивлиева О.В., </a:t>
            </a:r>
            <a:r>
              <a:rPr lang="ru-RU" sz="1700" dirty="0" err="1"/>
              <a:t>д.г.н</a:t>
            </a:r>
            <a:r>
              <a:rPr lang="ru-RU" sz="1700" dirty="0"/>
              <a:t>. Казеев К.Ш., д.с.-х.н. Колесников С.И.,  д.б.н. Минкина Т.М., </a:t>
            </a:r>
            <a:r>
              <a:rPr lang="ru-RU" sz="1700" dirty="0" err="1"/>
              <a:t>д.г.н</a:t>
            </a:r>
            <a:r>
              <a:rPr lang="ru-RU" sz="1700" dirty="0"/>
              <a:t>. Федоров Ю.А.</a:t>
            </a:r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160943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862" y="191589"/>
            <a:ext cx="11617234" cy="94157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800" b="1" dirty="0">
                <a:latin typeface="+mn-lt"/>
              </a:rPr>
              <a:t>Заседание Ученого совета</a:t>
            </a:r>
            <a:br>
              <a:rPr lang="ru-RU" sz="3800" b="1" dirty="0">
                <a:latin typeface="+mn-lt"/>
              </a:rPr>
            </a:br>
            <a:r>
              <a:rPr lang="ru-RU" sz="3800" b="1" dirty="0">
                <a:latin typeface="+mn-lt"/>
              </a:rPr>
              <a:t>Института наук о Земле 02.12.2022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" y="193185"/>
            <a:ext cx="1376172" cy="1276987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pic>
        <p:nvPicPr>
          <p:cNvPr id="6" name="Picture 7" descr="C:\Users\1\Desktop\музей\те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B4E3"/>
              </a:clrFrom>
              <a:clrTo>
                <a:srgbClr val="8EB4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15748" y="186233"/>
            <a:ext cx="1301930" cy="1283939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76305" y="1185539"/>
            <a:ext cx="9900347" cy="118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4.1. О ходатайстве к Ученому совету ЮФУ о создании постоянно действующего диссертационного совета ЮФУ по специальностям 1.6.12 Физическая география и биогеография, география почв и геохимия ландшафтов (географические науки), 1.6.21 Геоэкология (географические науки) и формировании рабочей группы по подготовке необходимой документации и сопровождению процедуры создания </a:t>
            </a:r>
            <a:r>
              <a:rPr lang="ru-RU" sz="20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диссовета</a:t>
            </a:r>
            <a:endParaRPr lang="ru-RU" sz="2000" b="1" dirty="0"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9" y="2442289"/>
            <a:ext cx="11939156" cy="433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65000"/>
              </a:lnSpc>
              <a:spcAft>
                <a:spcPts val="600"/>
              </a:spcAft>
            </a:pPr>
            <a:r>
              <a:rPr lang="ru-RU" sz="1600" dirty="0">
                <a:ea typeface="Times New Roman" panose="02020603050405020304" pitchFamily="18" charset="0"/>
              </a:rPr>
              <a:t>Институт наук о Земле ЮФУ в соответствии с Положением о совете по защите диссертаций на соискание ученой степени кандидата наук, на соискание ученой степени доктора наук в федеральном государственном автономном образовательном учреждении высшего образования «Южный федеральный университет», Положением о присуждении ученых степеней в федеральном государственном автономном образовательном учреждении высшего образования «Южный федеральный университет» ходатайствует о создании постоянно действующего диссертационного совета по специальностям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1.6.12 Физическая география и биогеография, география почв и геохимия ландшафтов (географические науки), 1.6.21 Геоэкология (географические науки).</a:t>
            </a:r>
          </a:p>
          <a:p>
            <a:pPr algn="just">
              <a:lnSpc>
                <a:spcPct val="65000"/>
              </a:lnSpc>
              <a:spcAft>
                <a:spcPts val="600"/>
              </a:spcAft>
            </a:pPr>
            <a:r>
              <a:rPr lang="ru-RU" sz="1600" dirty="0"/>
              <a:t>Необходимость создания диссертационного совета по указанным специальностям обусловлена потребностями развития науки и техники, подготовки и аттестации научно-педагогических кадров высшей квалификации в области наук о Земле и окружающей среде, в целом, и физической географии, биогеографии, географии почв, геохимии ландшафтов, геоэкологии, в частности, в Южном федеральном университета и на Юге России в условиях нарастающих угроз устойчивому развитию региона. В настоящее время в Южном федеральном округе действующие диссертационные советы по этим специальностям отсутствуют, в Северо-Кавказском федеральном округе имеются по одному диссертационному совету по каждой из этих двух специальностей, что не отвечает существующим потребностям.</a:t>
            </a:r>
          </a:p>
          <a:p>
            <a:pPr algn="just">
              <a:lnSpc>
                <a:spcPct val="65000"/>
              </a:lnSpc>
              <a:spcAft>
                <a:spcPts val="600"/>
              </a:spcAft>
            </a:pPr>
            <a:r>
              <a:rPr lang="ru-RU" sz="1600" dirty="0"/>
              <a:t>Институт наук о Земле имеет давние научные и академические традиции, научные школы и достижения в соответствующих областях знаний. На протяжение более двух десятилетий, вплоть до 2019 г., наш институт являлся ведущим на Юге России центром по подготовке и аттестации научных кадров высшей квалификации в области наук о Земле и окружающей среде. И мы считаем, что должны и сможем вернуть себе эту роль, очень востребованную в регионе.</a:t>
            </a:r>
          </a:p>
          <a:p>
            <a:pPr algn="just">
              <a:lnSpc>
                <a:spcPct val="65000"/>
              </a:lnSpc>
              <a:spcAft>
                <a:spcPts val="600"/>
              </a:spcAft>
            </a:pPr>
            <a:r>
              <a:rPr lang="ru-RU" sz="1600" dirty="0"/>
              <a:t>Срок действия полномочий диссертационного совета – 3 года.</a:t>
            </a:r>
          </a:p>
          <a:p>
            <a:pPr algn="just">
              <a:lnSpc>
                <a:spcPct val="65000"/>
              </a:lnSpc>
              <a:spcAft>
                <a:spcPts val="600"/>
              </a:spcAft>
            </a:pPr>
            <a:r>
              <a:rPr lang="ru-RU" sz="1600" dirty="0"/>
              <a:t>Институт наук о Земле ЮФУ гарантирует обеспечение необходимых условий для работы диссертационного совета и выделение ресурсов, требуемых для рассмотрения и защиты диссертаций.</a:t>
            </a:r>
          </a:p>
          <a:p>
            <a:pPr algn="just">
              <a:lnSpc>
                <a:spcPct val="65000"/>
              </a:lnSpc>
              <a:spcAft>
                <a:spcPts val="600"/>
              </a:spcAft>
            </a:pPr>
            <a:r>
              <a:rPr lang="ru-RU" sz="1600" dirty="0"/>
              <a:t>Институт наук о Земле ЮФУ имеет систему проверки использования заимствованного материала без ссылки на автора и (или) источник заимствования, результатов научных работ, выполненных в соавторстве, без ссылки на соавторов, а также возможность вести аудио- и видеозапись заседаний диссертационного совета и осуществлять прямую трансляцию заседаний диссертационного совета в сети «Интернет».</a:t>
            </a:r>
          </a:p>
        </p:txBody>
      </p:sp>
    </p:spTree>
    <p:extLst>
      <p:ext uri="{BB962C8B-B14F-4D97-AF65-F5344CB8AC3E}">
        <p14:creationId xmlns:p14="http://schemas.microsoft.com/office/powerpoint/2010/main" val="104792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862" y="191589"/>
            <a:ext cx="11617234" cy="94157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800" b="1" dirty="0">
                <a:latin typeface="+mn-lt"/>
              </a:rPr>
              <a:t>Заседание Ученого совета</a:t>
            </a:r>
            <a:br>
              <a:rPr lang="ru-RU" sz="3800" b="1" dirty="0">
                <a:latin typeface="+mn-lt"/>
              </a:rPr>
            </a:br>
            <a:r>
              <a:rPr lang="ru-RU" sz="3800" b="1" dirty="0">
                <a:latin typeface="+mn-lt"/>
              </a:rPr>
              <a:t>Института наук о Земле 02.12.2022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" y="193185"/>
            <a:ext cx="1376172" cy="1276987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pic>
        <p:nvPicPr>
          <p:cNvPr id="6" name="Picture 7" descr="C:\Users\1\Desktop\музей\те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B4E3"/>
              </a:clrFrom>
              <a:clrTo>
                <a:srgbClr val="8EB4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15748" y="186233"/>
            <a:ext cx="1301930" cy="1283939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76305" y="1185539"/>
            <a:ext cx="9900347" cy="118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4.1. О ходатайстве к Ученому совету ЮФУ о создании постоянно действующего диссертационного совета ЮФУ по специальностям 1.6.12 Физическая география и биогеография, география почв и геохимия ландшафтов (географические науки), 1.6.21 Геоэкология (географические науки) и формировании рабочей группы по подготовке необходимой документации и сопровождению процедуры создания </a:t>
            </a:r>
            <a:r>
              <a:rPr lang="ru-RU" sz="20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диссовета</a:t>
            </a:r>
            <a:endParaRPr lang="ru-RU" sz="2000" b="1" dirty="0"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609" y="2502290"/>
            <a:ext cx="11721738" cy="4137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5000"/>
              </a:lnSpc>
              <a:spcAft>
                <a:spcPts val="600"/>
              </a:spcAft>
            </a:pPr>
            <a:r>
              <a:rPr lang="ru-RU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Для подготовки необходимой документации и сопровождения процедуры создания </a:t>
            </a:r>
            <a:r>
              <a:rPr lang="ru-RU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диссовета</a:t>
            </a:r>
            <a:r>
              <a:rPr lang="ru-RU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 во взаимодействии с ДАНК ЮФУ и АК ЮФУ сформировать рабочую группу</a:t>
            </a:r>
            <a:r>
              <a:rPr lang="ru-RU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в составе:</a:t>
            </a:r>
          </a:p>
          <a:p>
            <a:pPr algn="just">
              <a:lnSpc>
                <a:spcPct val="75000"/>
              </a:lnSpc>
            </a:pPr>
            <a:r>
              <a:rPr lang="ru-RU" sz="1900" dirty="0">
                <a:solidFill>
                  <a:srgbClr val="000000"/>
                </a:solidFill>
              </a:rPr>
              <a:t>Кузнецов А.Н., директор ИНЗ (председатель),</a:t>
            </a:r>
          </a:p>
          <a:p>
            <a:pPr algn="just">
              <a:lnSpc>
                <a:spcPct val="75000"/>
              </a:lnSpc>
            </a:pPr>
            <a:r>
              <a:rPr lang="ru-RU" sz="1900" dirty="0">
                <a:solidFill>
                  <a:srgbClr val="000000"/>
                </a:solidFill>
              </a:rPr>
              <a:t>Беспалова Л.А., профессор,</a:t>
            </a:r>
          </a:p>
          <a:p>
            <a:pPr algn="just">
              <a:lnSpc>
                <a:spcPct val="75000"/>
              </a:lnSpc>
            </a:pPr>
            <a:r>
              <a:rPr lang="ru-RU" sz="1900" dirty="0">
                <a:solidFill>
                  <a:srgbClr val="000000"/>
                </a:solidFill>
              </a:rPr>
              <a:t>Закруткин В.Е., профессор,</a:t>
            </a:r>
          </a:p>
          <a:p>
            <a:pPr algn="just">
              <a:lnSpc>
                <a:spcPct val="75000"/>
              </a:lnSpc>
            </a:pPr>
            <a:r>
              <a:rPr lang="ru-RU" sz="1900" dirty="0">
                <a:solidFill>
                  <a:srgbClr val="000000"/>
                </a:solidFill>
              </a:rPr>
              <a:t>Овсепян А.Э., доцент,</a:t>
            </a:r>
          </a:p>
          <a:p>
            <a:pPr algn="just">
              <a:lnSpc>
                <a:spcPct val="75000"/>
              </a:lnSpc>
            </a:pPr>
            <a:r>
              <a:rPr lang="ru-RU" sz="1900" dirty="0">
                <a:solidFill>
                  <a:srgbClr val="000000"/>
                </a:solidFill>
              </a:rPr>
              <a:t>Попов Ю.В., доцент, зам. директора по научно-исследовательской и инновационной деятельности,</a:t>
            </a:r>
          </a:p>
          <a:p>
            <a:pPr algn="just">
              <a:lnSpc>
                <a:spcPct val="75000"/>
              </a:lnSpc>
            </a:pPr>
            <a:r>
              <a:rPr lang="ru-RU" sz="1900" dirty="0">
                <a:solidFill>
                  <a:srgbClr val="000000"/>
                </a:solidFill>
              </a:rPr>
              <a:t>Решетняк О.С., доцент,</a:t>
            </a:r>
          </a:p>
          <a:p>
            <a:pPr algn="just">
              <a:lnSpc>
                <a:spcPct val="75000"/>
              </a:lnSpc>
            </a:pPr>
            <a:r>
              <a:rPr lang="ru-RU" sz="1900" dirty="0">
                <a:solidFill>
                  <a:srgbClr val="000000"/>
                </a:solidFill>
              </a:rPr>
              <a:t>Федоров Ю.А., зав. кафедрой, член АК ЮФУ.</a:t>
            </a:r>
          </a:p>
          <a:p>
            <a:pPr algn="just">
              <a:lnSpc>
                <a:spcPct val="75000"/>
              </a:lnSpc>
            </a:pPr>
            <a:endParaRPr lang="ru-RU" sz="1900" dirty="0">
              <a:solidFill>
                <a:srgbClr val="000000"/>
              </a:solidFill>
            </a:endParaRPr>
          </a:p>
          <a:p>
            <a:pPr algn="just">
              <a:lnSpc>
                <a:spcPct val="75000"/>
              </a:lnSpc>
              <a:spcAft>
                <a:spcPts val="600"/>
              </a:spcAft>
            </a:pPr>
            <a:r>
              <a:rPr lang="ru-RU" sz="1900" b="1" dirty="0">
                <a:solidFill>
                  <a:srgbClr val="000000"/>
                </a:solidFill>
              </a:rPr>
              <a:t>Рабочей группе:</a:t>
            </a:r>
          </a:p>
          <a:p>
            <a:pPr marL="342900" indent="-342900" algn="just">
              <a:lnSpc>
                <a:spcPct val="75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sz="1900" dirty="0">
                <a:solidFill>
                  <a:srgbClr val="000000"/>
                </a:solidFill>
              </a:rPr>
              <a:t>Сформировать список внешних по отношению к ЮФУ кандидатов в члены </a:t>
            </a:r>
            <a:r>
              <a:rPr lang="ru-RU" sz="1900" dirty="0" err="1">
                <a:solidFill>
                  <a:srgbClr val="000000"/>
                </a:solidFill>
              </a:rPr>
              <a:t>диссовета</a:t>
            </a:r>
            <a:r>
              <a:rPr lang="ru-RU" sz="1900" dirty="0">
                <a:solidFill>
                  <a:srgbClr val="000000"/>
                </a:solidFill>
              </a:rPr>
              <a:t>, согласовать его с экспертными органами ЮФУ.</a:t>
            </a:r>
          </a:p>
          <a:p>
            <a:pPr marL="342900" indent="-342900" algn="just">
              <a:lnSpc>
                <a:spcPct val="75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sz="1900" dirty="0">
                <a:solidFill>
                  <a:srgbClr val="000000"/>
                </a:solidFill>
              </a:rPr>
              <a:t>Подготовить предложение по распределению административных функций между членами </a:t>
            </a:r>
            <a:r>
              <a:rPr lang="ru-RU" sz="1900" dirty="0" err="1">
                <a:solidFill>
                  <a:srgbClr val="000000"/>
                </a:solidFill>
              </a:rPr>
              <a:t>диссовета</a:t>
            </a:r>
            <a:r>
              <a:rPr lang="ru-RU" sz="1900" dirty="0">
                <a:solidFill>
                  <a:srgbClr val="000000"/>
                </a:solidFill>
              </a:rPr>
              <a:t> (председатель, зам. председателя, ученый секретарь) и согласовать его с экспертными органами ЮФУ.</a:t>
            </a:r>
          </a:p>
          <a:p>
            <a:pPr marL="342900" indent="-342900" algn="just">
              <a:lnSpc>
                <a:spcPct val="75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sz="1900" dirty="0">
                <a:solidFill>
                  <a:srgbClr val="000000"/>
                </a:solidFill>
              </a:rPr>
              <a:t>Сформировать полный комплект документов для создания </a:t>
            </a:r>
            <a:r>
              <a:rPr lang="ru-RU" sz="1900" dirty="0" err="1">
                <a:solidFill>
                  <a:srgbClr val="000000"/>
                </a:solidFill>
              </a:rPr>
              <a:t>диссовета</a:t>
            </a:r>
            <a:r>
              <a:rPr lang="ru-RU" sz="1900" dirty="0">
                <a:solidFill>
                  <a:srgbClr val="000000"/>
                </a:solidFill>
              </a:rPr>
              <a:t>, представить его для утверждения Ученым советом ЮФУ в установленном порядке.</a:t>
            </a:r>
          </a:p>
        </p:txBody>
      </p:sp>
    </p:spTree>
    <p:extLst>
      <p:ext uri="{BB962C8B-B14F-4D97-AF65-F5344CB8AC3E}">
        <p14:creationId xmlns:p14="http://schemas.microsoft.com/office/powerpoint/2010/main" val="83806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862" y="191589"/>
            <a:ext cx="11617234" cy="94157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800" b="1" dirty="0">
                <a:latin typeface="+mn-lt"/>
              </a:rPr>
              <a:t>Заседание Ученого совета</a:t>
            </a:r>
            <a:br>
              <a:rPr lang="ru-RU" sz="3800" b="1" dirty="0">
                <a:latin typeface="+mn-lt"/>
              </a:rPr>
            </a:br>
            <a:r>
              <a:rPr lang="ru-RU" sz="3800" b="1" dirty="0">
                <a:latin typeface="+mn-lt"/>
              </a:rPr>
              <a:t>Института наук о Земле 02.12.2022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" y="193185"/>
            <a:ext cx="1376172" cy="1276987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pic>
        <p:nvPicPr>
          <p:cNvPr id="6" name="Picture 7" descr="C:\Users\1\Desktop\музей\те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B4E3"/>
              </a:clrFrom>
              <a:clrTo>
                <a:srgbClr val="8EB4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15748" y="186233"/>
            <a:ext cx="1301930" cy="1283939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19456" y="1376213"/>
            <a:ext cx="9470871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000000"/>
                </a:solidFill>
                <a:ea typeface="Times New Roman" panose="02020603050405020304" pitchFamily="18" charset="0"/>
              </a:rPr>
              <a:t>4.2. О рассмотрении подготовленного кафедрой социально-экономической географии и природопользования проекта заключения по диссертации И.В. Бессмертного, выполненной на базе Института наук о Земле.</a:t>
            </a:r>
            <a:endParaRPr lang="ru-RU" sz="2200" b="1" dirty="0"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075" y="2196845"/>
            <a:ext cx="11877675" cy="4771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</a:pPr>
            <a:r>
              <a:rPr lang="ru-RU" b="1" dirty="0">
                <a:solidFill>
                  <a:srgbClr val="000000"/>
                </a:solidFill>
              </a:rPr>
              <a:t>Бессмертный Илья Валерьевич</a:t>
            </a:r>
          </a:p>
          <a:p>
            <a:pPr algn="ctr">
              <a:lnSpc>
                <a:spcPct val="65000"/>
              </a:lnSpc>
            </a:pPr>
            <a:r>
              <a:rPr lang="ru-RU" dirty="0">
                <a:solidFill>
                  <a:srgbClr val="000000"/>
                </a:solidFill>
              </a:rPr>
              <a:t>диссертация «Комплексная оценка пространственного развития Ростовской области»</a:t>
            </a:r>
          </a:p>
          <a:p>
            <a:pPr algn="ctr">
              <a:lnSpc>
                <a:spcPct val="65000"/>
              </a:lnSpc>
            </a:pPr>
            <a:r>
              <a:rPr lang="ru-RU" dirty="0">
                <a:solidFill>
                  <a:srgbClr val="000000"/>
                </a:solidFill>
              </a:rPr>
              <a:t>научный руководитель – доц., </a:t>
            </a:r>
            <a:r>
              <a:rPr lang="ru-RU" dirty="0" err="1">
                <a:solidFill>
                  <a:srgbClr val="000000"/>
                </a:solidFill>
              </a:rPr>
              <a:t>к.г.н</a:t>
            </a:r>
            <a:r>
              <a:rPr lang="ru-RU" dirty="0">
                <a:solidFill>
                  <a:srgbClr val="000000"/>
                </a:solidFill>
              </a:rPr>
              <a:t>., доц. Латун В.В.</a:t>
            </a:r>
          </a:p>
          <a:p>
            <a:pPr algn="just" fontAlgn="base">
              <a:lnSpc>
                <a:spcPct val="65000"/>
              </a:lnSpc>
              <a:spcBef>
                <a:spcPts val="1000"/>
              </a:spcBef>
              <a:spcAft>
                <a:spcPts val="600"/>
              </a:spcAft>
            </a:pPr>
            <a:r>
              <a:rPr lang="ru-RU" b="1" dirty="0"/>
              <a:t>Положения, выносимые на защиту:</a:t>
            </a:r>
            <a:r>
              <a:rPr lang="ru-RU" dirty="0"/>
              <a:t> </a:t>
            </a:r>
          </a:p>
          <a:p>
            <a:pPr algn="just" fontAlgn="base">
              <a:lnSpc>
                <a:spcPct val="65000"/>
              </a:lnSpc>
              <a:spcAft>
                <a:spcPts val="600"/>
              </a:spcAft>
            </a:pPr>
            <a:r>
              <a:rPr lang="ru-RU" dirty="0"/>
              <a:t>1. Комплексная оценка пространственного развития включает пространственную дифференциацию региона, определение уровня социально-экономического и экологического развития территориальных образований, оценку их сбалансированности, установление территориальной структуры и пространственной организации региона, выявление проблем и перспектив пространственного развития.  </a:t>
            </a:r>
          </a:p>
          <a:p>
            <a:pPr algn="just" fontAlgn="base">
              <a:lnSpc>
                <a:spcPct val="65000"/>
              </a:lnSpc>
              <a:spcAft>
                <a:spcPts val="600"/>
              </a:spcAft>
            </a:pPr>
            <a:r>
              <a:rPr lang="ru-RU" dirty="0"/>
              <a:t>2. Наилучшими показателями социально-экономического и экологического развития отличается города и сельские районы Юго-Западного ТПАК, здесь же установлена наихудшая экологическая ситуация. По мере удаления от регионального центра уровень социально-экономического развития территориальных образований снижается, а экологическая ситуация улучшается. Наиболее низкими показателями развития отличаются удаленные северо-восточные и юго-восточные районы. </a:t>
            </a:r>
          </a:p>
          <a:p>
            <a:pPr algn="just" fontAlgn="base">
              <a:lnSpc>
                <a:spcPct val="65000"/>
              </a:lnSpc>
              <a:spcAft>
                <a:spcPts val="600"/>
              </a:spcAft>
            </a:pPr>
            <a:r>
              <a:rPr lang="ru-RU" dirty="0"/>
              <a:t>3. Пространственная организация</a:t>
            </a:r>
            <a:r>
              <a:rPr lang="ru-RU" b="1" dirty="0"/>
              <a:t> </a:t>
            </a:r>
            <a:r>
              <a:rPr lang="ru-RU" dirty="0"/>
              <a:t>Ростовской области представляет собой центр – периферийную систему, в которой центром является Юго-Западный ТПАК как наиболее густонаселенная и экономически развитая территория. К </a:t>
            </a:r>
            <a:r>
              <a:rPr lang="ru-RU" dirty="0" err="1"/>
              <a:t>полупериферии</a:t>
            </a:r>
            <a:r>
              <a:rPr lang="ru-RU" dirty="0"/>
              <a:t> относятся города и районы со средним уровнем социально-экономического развития, расположенные на расстоянии 200–250 километров от центра. Периферия включает наиболее удаленные сельские районы на северо-западе и северо-востоке региона с низкими показателями развития. </a:t>
            </a:r>
          </a:p>
          <a:p>
            <a:pPr>
              <a:lnSpc>
                <a:spcPct val="65000"/>
              </a:lnSpc>
              <a:spcBef>
                <a:spcPts val="1000"/>
              </a:spcBef>
            </a:pPr>
            <a:r>
              <a:rPr lang="ru-RU" b="1" dirty="0">
                <a:solidFill>
                  <a:srgbClr val="000000"/>
                </a:solidFill>
              </a:rPr>
              <a:t>Проект решения:</a:t>
            </a:r>
          </a:p>
          <a:p>
            <a:pPr>
              <a:lnSpc>
                <a:spcPct val="65000"/>
              </a:lnSpc>
            </a:pPr>
            <a:r>
              <a:rPr lang="ru-RU" dirty="0"/>
              <a:t>Рекомендовать диссертацию «Комплексная оценка </a:t>
            </a:r>
            <a:r>
              <a:rPr lang="ru-RU" dirty="0" err="1"/>
              <a:t>пространсвтенного</a:t>
            </a:r>
            <a:r>
              <a:rPr lang="ru-RU" dirty="0"/>
              <a:t> развития Ростовской области» Бессмертного И.В. </a:t>
            </a:r>
            <a:r>
              <a:rPr lang="ru-RU" dirty="0">
                <a:solidFill>
                  <a:srgbClr val="000000"/>
                </a:solidFill>
              </a:rPr>
              <a:t>к представлению в профильный диссертационный совет для защиты на соискание ученой степени кандидата географических наук по специальности </a:t>
            </a:r>
            <a:r>
              <a:rPr lang="ru-RU" dirty="0"/>
              <a:t>1.6.13</a:t>
            </a:r>
            <a:r>
              <a:rPr lang="ru-RU" dirty="0">
                <a:solidFill>
                  <a:srgbClr val="000000"/>
                </a:solidFill>
              </a:rPr>
              <a:t> Экономическая, социальная, политическая и рекреационная география.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29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862" y="191589"/>
            <a:ext cx="11617234" cy="94157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800" b="1" dirty="0">
                <a:latin typeface="+mn-lt"/>
              </a:rPr>
              <a:t>Заседание Ученого совета</a:t>
            </a:r>
            <a:br>
              <a:rPr lang="ru-RU" sz="3800" b="1" dirty="0">
                <a:latin typeface="+mn-lt"/>
              </a:rPr>
            </a:br>
            <a:r>
              <a:rPr lang="ru-RU" sz="3800" b="1" dirty="0">
                <a:latin typeface="+mn-lt"/>
              </a:rPr>
              <a:t>Института наук о Земле 02.12.2022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" y="193185"/>
            <a:ext cx="1376172" cy="1276987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pic>
        <p:nvPicPr>
          <p:cNvPr id="6" name="Picture 7" descr="C:\Users\1\Desktop\музей\те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B4E3"/>
              </a:clrFrom>
              <a:clrTo>
                <a:srgbClr val="8EB4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15748" y="186233"/>
            <a:ext cx="1301930" cy="1283939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497204" y="1706830"/>
            <a:ext cx="11258550" cy="4433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000000"/>
                </a:solidFill>
                <a:ea typeface="Times New Roman" panose="02020603050405020304" pitchFamily="18" charset="0"/>
              </a:rPr>
              <a:t>4.3. О представлении сотрудников к поощрению ведомственными наградами </a:t>
            </a:r>
            <a:r>
              <a:rPr lang="ru-RU" sz="22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Минобрнауки</a:t>
            </a:r>
            <a:r>
              <a:rPr lang="ru-RU" sz="2200" b="1" dirty="0">
                <a:solidFill>
                  <a:srgbClr val="000000"/>
                </a:solidFill>
                <a:ea typeface="Times New Roman" panose="02020603050405020304" pitchFamily="18" charset="0"/>
              </a:rPr>
              <a:t> России (на основании ходатайств кафедр)</a:t>
            </a:r>
          </a:p>
          <a:p>
            <a:pPr algn="ctr">
              <a:lnSpc>
                <a:spcPct val="75000"/>
              </a:lnSpc>
              <a:spcAft>
                <a:spcPts val="1000"/>
              </a:spcAft>
            </a:pPr>
            <a:endParaRPr lang="ru-RU" sz="2100" b="1" dirty="0">
              <a:solidFill>
                <a:srgbClr val="000000"/>
              </a:solidFill>
            </a:endParaRPr>
          </a:p>
          <a:p>
            <a:pPr>
              <a:lnSpc>
                <a:spcPct val="7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</a:rPr>
              <a:t>Закруткин В.Е.</a:t>
            </a:r>
            <a:r>
              <a:rPr lang="ru-RU" sz="2000" dirty="0">
                <a:solidFill>
                  <a:srgbClr val="000000"/>
                </a:solidFill>
              </a:rPr>
              <a:t>, профессор (1947 г.р.), награжден почетной грамотой </a:t>
            </a:r>
            <a:r>
              <a:rPr lang="ru-RU" sz="2000" dirty="0" err="1">
                <a:solidFill>
                  <a:srgbClr val="000000"/>
                </a:solidFill>
              </a:rPr>
              <a:t>Минобрнауки</a:t>
            </a:r>
            <a:r>
              <a:rPr lang="ru-RU" sz="2000" dirty="0">
                <a:solidFill>
                  <a:srgbClr val="000000"/>
                </a:solidFill>
              </a:rPr>
              <a:t> РФ – почетный знак </a:t>
            </a:r>
            <a:r>
              <a:rPr lang="ru-RU" sz="2000" dirty="0" err="1"/>
              <a:t>Минобрнауки</a:t>
            </a:r>
            <a:r>
              <a:rPr lang="ru-RU" sz="2000" dirty="0"/>
              <a:t> РФ (требуется согласование с комиссией по наградам при Ученом совете ЮФУ)</a:t>
            </a:r>
            <a:r>
              <a:rPr lang="ru-RU" sz="2000" dirty="0">
                <a:solidFill>
                  <a:srgbClr val="000000"/>
                </a:solidFill>
              </a:rPr>
              <a:t>;</a:t>
            </a:r>
          </a:p>
          <a:p>
            <a:pPr>
              <a:lnSpc>
                <a:spcPct val="7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</a:rPr>
              <a:t>Волков В.Н.</a:t>
            </a:r>
            <a:r>
              <a:rPr lang="ru-RU" sz="2000" dirty="0">
                <a:solidFill>
                  <a:srgbClr val="000000"/>
                </a:solidFill>
              </a:rPr>
              <a:t>, доцент (1952 г.р.) – благодарность </a:t>
            </a:r>
            <a:r>
              <a:rPr lang="ru-RU" sz="2000" dirty="0" err="1">
                <a:solidFill>
                  <a:srgbClr val="000000"/>
                </a:solidFill>
              </a:rPr>
              <a:t>Минобрнауки</a:t>
            </a:r>
            <a:r>
              <a:rPr lang="ru-RU" sz="2000" dirty="0">
                <a:solidFill>
                  <a:srgbClr val="000000"/>
                </a:solidFill>
              </a:rPr>
              <a:t> РФ;</a:t>
            </a:r>
          </a:p>
          <a:p>
            <a:pPr>
              <a:lnSpc>
                <a:spcPct val="7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</a:rPr>
              <a:t>Талпа Б.В.</a:t>
            </a:r>
            <a:r>
              <a:rPr lang="ru-RU" sz="2000" dirty="0">
                <a:solidFill>
                  <a:srgbClr val="000000"/>
                </a:solidFill>
              </a:rPr>
              <a:t>, доцент (1952 г.р.) – благодарность </a:t>
            </a:r>
            <a:r>
              <a:rPr lang="ru-RU" sz="2000" dirty="0" err="1">
                <a:solidFill>
                  <a:srgbClr val="000000"/>
                </a:solidFill>
              </a:rPr>
              <a:t>Минобрнауки</a:t>
            </a:r>
            <a:r>
              <a:rPr lang="ru-RU" sz="2000" dirty="0">
                <a:solidFill>
                  <a:srgbClr val="000000"/>
                </a:solidFill>
              </a:rPr>
              <a:t> РФ;</a:t>
            </a:r>
          </a:p>
          <a:p>
            <a:pPr>
              <a:lnSpc>
                <a:spcPct val="7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</a:rPr>
              <a:t>Цыганкова А.Е.</a:t>
            </a:r>
            <a:r>
              <a:rPr lang="ru-RU" sz="2000" dirty="0">
                <a:solidFill>
                  <a:srgbClr val="000000"/>
                </a:solidFill>
              </a:rPr>
              <a:t>, доцент (1974 г.р.) – благодарность </a:t>
            </a:r>
            <a:r>
              <a:rPr lang="ru-RU" sz="2000" dirty="0" err="1">
                <a:solidFill>
                  <a:srgbClr val="000000"/>
                </a:solidFill>
              </a:rPr>
              <a:t>Минобрнауки</a:t>
            </a:r>
            <a:r>
              <a:rPr lang="ru-RU" sz="2000" dirty="0">
                <a:solidFill>
                  <a:srgbClr val="000000"/>
                </a:solidFill>
              </a:rPr>
              <a:t> РФ;</a:t>
            </a:r>
          </a:p>
          <a:p>
            <a:pPr>
              <a:lnSpc>
                <a:spcPct val="7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</a:rPr>
              <a:t>Богачев И.В.</a:t>
            </a:r>
            <a:r>
              <a:rPr lang="ru-RU" sz="2000" dirty="0">
                <a:solidFill>
                  <a:srgbClr val="000000"/>
                </a:solidFill>
              </a:rPr>
              <a:t>, доцент (1974 г.р.) – благодарность </a:t>
            </a:r>
            <a:r>
              <a:rPr lang="ru-RU" sz="2000" dirty="0" err="1">
                <a:solidFill>
                  <a:srgbClr val="000000"/>
                </a:solidFill>
              </a:rPr>
              <a:t>Минобрнауки</a:t>
            </a:r>
            <a:r>
              <a:rPr lang="ru-RU" sz="2000" dirty="0">
                <a:solidFill>
                  <a:srgbClr val="000000"/>
                </a:solidFill>
              </a:rPr>
              <a:t> РФ;</a:t>
            </a:r>
          </a:p>
          <a:p>
            <a:pPr>
              <a:lnSpc>
                <a:spcPct val="7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</a:rPr>
              <a:t>Шарова Т.В.</a:t>
            </a:r>
            <a:r>
              <a:rPr lang="ru-RU" sz="2000" dirty="0">
                <a:solidFill>
                  <a:srgbClr val="000000"/>
                </a:solidFill>
              </a:rPr>
              <a:t>, доцент (1980 г.р.) – благодарность </a:t>
            </a:r>
            <a:r>
              <a:rPr lang="ru-RU" sz="2000" dirty="0" err="1">
                <a:solidFill>
                  <a:srgbClr val="000000"/>
                </a:solidFill>
              </a:rPr>
              <a:t>Минобрнауки</a:t>
            </a:r>
            <a:r>
              <a:rPr lang="ru-RU" sz="2000" dirty="0">
                <a:solidFill>
                  <a:srgbClr val="000000"/>
                </a:solidFill>
              </a:rPr>
              <a:t> РФ.</a:t>
            </a:r>
          </a:p>
          <a:p>
            <a:pPr>
              <a:lnSpc>
                <a:spcPct val="75000"/>
              </a:lnSpc>
              <a:spcAft>
                <a:spcPts val="1000"/>
              </a:spcAft>
            </a:pPr>
            <a:endParaRPr lang="ru-RU" sz="2000" dirty="0">
              <a:solidFill>
                <a:srgbClr val="000000"/>
              </a:solidFill>
            </a:endParaRPr>
          </a:p>
          <a:p>
            <a:pPr>
              <a:lnSpc>
                <a:spcPct val="7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</a:rPr>
              <a:t>Бондарева О.С.</a:t>
            </a:r>
            <a:r>
              <a:rPr lang="ru-RU" sz="2000" dirty="0">
                <a:solidFill>
                  <a:srgbClr val="000000"/>
                </a:solidFill>
              </a:rPr>
              <a:t>, доцент (1968 г.р.);</a:t>
            </a:r>
          </a:p>
          <a:p>
            <a:pPr>
              <a:lnSpc>
                <a:spcPct val="7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</a:rPr>
              <a:t>Леднев А.Н.</a:t>
            </a:r>
            <a:r>
              <a:rPr lang="ru-RU" sz="2000" dirty="0">
                <a:solidFill>
                  <a:srgbClr val="000000"/>
                </a:solidFill>
              </a:rPr>
              <a:t>, старший преподаватель (1972 г.р.).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7828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2160" y="357417"/>
            <a:ext cx="8244840" cy="94157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2800" b="1" dirty="0">
                <a:latin typeface="+mn-lt"/>
              </a:rPr>
              <a:t>Приказ ЮФУ от 21 ноября 2022 г. № 327-ОД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Об утверждении состава Ученого совета Института наук о Земле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" y="193185"/>
            <a:ext cx="1376172" cy="1276987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pic>
        <p:nvPicPr>
          <p:cNvPr id="6" name="Picture 7" descr="C:\Users\1\Desktop\музей\те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B4E3"/>
              </a:clrFrom>
              <a:clrTo>
                <a:srgbClr val="8EB4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15748" y="186233"/>
            <a:ext cx="1301930" cy="1283939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5572" t="15376" r="15678" b="4920"/>
          <a:stretch/>
        </p:blipFill>
        <p:spPr>
          <a:xfrm>
            <a:off x="2218617" y="1470172"/>
            <a:ext cx="7891926" cy="51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6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4034" y="702493"/>
            <a:ext cx="8921714" cy="84981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3200" b="1" dirty="0">
                <a:latin typeface="+mn-lt"/>
              </a:rPr>
              <a:t>Повестка дня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Конференции работников и обучающихся Института наук о Земле 2 декабря 2022 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862" y="2274700"/>
            <a:ext cx="11650816" cy="4021325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00000"/>
              </a:lnSpc>
              <a:spcBef>
                <a:spcPts val="2400"/>
              </a:spcBef>
              <a:buAutoNum type="arabicPeriod"/>
            </a:pPr>
            <a:r>
              <a:rPr lang="ru-RU" sz="2800" dirty="0"/>
              <a:t>О выдвижении кандидатов в новый состав Учёного совета ЮФУ.</a:t>
            </a:r>
          </a:p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ru-RU" sz="2000" dirty="0"/>
              <a:t>Согласно решению Ученого совета ЮФУ от 25 ноября 2022 г., квота Института наук о Земле в избираемой части Ученого совета ЮФУ – один член.</a:t>
            </a:r>
          </a:p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ru-RU" sz="2000" dirty="0"/>
              <a:t>Также в новый состав Ученого совета ЮФУ по должности войдет директор института.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На заседании конференции работников и обучающихся Института наук о Земле ЮФУ 11 ноября 2022 г. о выдвижении в качестве кандидата заявил </a:t>
            </a:r>
            <a:r>
              <a:rPr lang="ru-RU" sz="2000" b="1" dirty="0"/>
              <a:t>доц. Скляренко Г.Ю.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ru-RU" sz="2000" dirty="0"/>
              <a:t>Поступили выписки из протоколов заседаний кафедр о выдвижении следующих кандидатов: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b="1" dirty="0"/>
              <a:t>зав. кафедрой Федоров Ю.А.</a:t>
            </a:r>
            <a:r>
              <a:rPr lang="ru-RU" sz="2000" dirty="0"/>
              <a:t>, </a:t>
            </a:r>
            <a:r>
              <a:rPr lang="ru-RU" sz="2000" b="1" dirty="0"/>
              <a:t>доц. Наставкин А.В.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" y="193185"/>
            <a:ext cx="1376172" cy="1276987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pic>
        <p:nvPicPr>
          <p:cNvPr id="6" name="Picture 7" descr="C:\Users\1\Desktop\музей\те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B4E3"/>
              </a:clrFrom>
              <a:clrTo>
                <a:srgbClr val="8EB4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26376" y="186233"/>
            <a:ext cx="1301930" cy="1283939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1247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517526"/>
            <a:ext cx="10515600" cy="749300"/>
          </a:xfrm>
        </p:spPr>
        <p:txBody>
          <a:bodyPr/>
          <a:lstStyle/>
          <a:p>
            <a:pPr algn="ctr"/>
            <a:r>
              <a:rPr lang="ru-RU" b="1" dirty="0"/>
              <a:t>Рейтинг НПР 2019 – 2021 гг. (ТОП-10)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38149" y="1528604"/>
          <a:ext cx="11391900" cy="468169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4646696">
                  <a:extLst>
                    <a:ext uri="{9D8B030D-6E8A-4147-A177-3AD203B41FA5}">
                      <a16:colId xmlns:a16="http://schemas.microsoft.com/office/drawing/2014/main" val="1571517842"/>
                    </a:ext>
                  </a:extLst>
                </a:gridCol>
                <a:gridCol w="1686301">
                  <a:extLst>
                    <a:ext uri="{9D8B030D-6E8A-4147-A177-3AD203B41FA5}">
                      <a16:colId xmlns:a16="http://schemas.microsoft.com/office/drawing/2014/main" val="693128873"/>
                    </a:ext>
                  </a:extLst>
                </a:gridCol>
                <a:gridCol w="1686301">
                  <a:extLst>
                    <a:ext uri="{9D8B030D-6E8A-4147-A177-3AD203B41FA5}">
                      <a16:colId xmlns:a16="http://schemas.microsoft.com/office/drawing/2014/main" val="716649984"/>
                    </a:ext>
                  </a:extLst>
                </a:gridCol>
                <a:gridCol w="1686301">
                  <a:extLst>
                    <a:ext uri="{9D8B030D-6E8A-4147-A177-3AD203B41FA5}">
                      <a16:colId xmlns:a16="http://schemas.microsoft.com/office/drawing/2014/main" val="3099634657"/>
                    </a:ext>
                  </a:extLst>
                </a:gridCol>
                <a:gridCol w="1686301">
                  <a:extLst>
                    <a:ext uri="{9D8B030D-6E8A-4147-A177-3AD203B41FA5}">
                      <a16:colId xmlns:a16="http://schemas.microsoft.com/office/drawing/2014/main" val="790175217"/>
                    </a:ext>
                  </a:extLst>
                </a:gridCol>
              </a:tblGrid>
              <a:tr h="425609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ФИО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Среднее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75351"/>
                  </a:ext>
                </a:extLst>
              </a:tr>
              <a:tr h="425609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2400" u="none" strike="noStrike">
                          <a:effectLst/>
                          <a:latin typeface="+mn-lt"/>
                        </a:rPr>
                        <a:t>Федоров Юрий Александрович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6231798"/>
                  </a:ext>
                </a:extLst>
              </a:tr>
              <a:tr h="425609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Михайленко Анна Владимировна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88345243"/>
                  </a:ext>
                </a:extLst>
              </a:tr>
              <a:tr h="425609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2400" u="none" strike="noStrike">
                          <a:effectLst/>
                          <a:latin typeface="+mn-lt"/>
                        </a:rPr>
                        <a:t>Попов Юрий Витальевич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94896608"/>
                  </a:ext>
                </a:extLst>
              </a:tr>
              <a:tr h="425609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2400" u="none" strike="noStrike">
                          <a:effectLst/>
                          <a:latin typeface="+mn-lt"/>
                        </a:rPr>
                        <a:t>Назаренко Олеся Владимировна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5224835"/>
                  </a:ext>
                </a:extLst>
              </a:tr>
              <a:tr h="425609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2400" u="none" strike="noStrike">
                          <a:effectLst/>
                          <a:latin typeface="+mn-lt"/>
                        </a:rPr>
                        <a:t>Наставкин Алексей Валерьевич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6031311"/>
                  </a:ext>
                </a:extLst>
              </a:tr>
              <a:tr h="425609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2400" u="none" strike="noStrike">
                          <a:effectLst/>
                          <a:latin typeface="+mn-lt"/>
                        </a:rPr>
                        <a:t>Решетняк Ольга Сергеевна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29174753"/>
                  </a:ext>
                </a:extLst>
              </a:tr>
              <a:tr h="425609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2400" u="none" strike="noStrike">
                          <a:effectLst/>
                          <a:latin typeface="+mn-lt"/>
                        </a:rPr>
                        <a:t>Овсепян Ася Эмильевна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6141505"/>
                  </a:ext>
                </a:extLst>
              </a:tr>
              <a:tr h="425609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2400" u="none" strike="noStrike">
                          <a:effectLst/>
                          <a:latin typeface="+mn-lt"/>
                        </a:rPr>
                        <a:t>Латун Владимир Владимирович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1038749"/>
                  </a:ext>
                </a:extLst>
              </a:tr>
              <a:tr h="425609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2400" u="none" strike="noStrike">
                          <a:effectLst/>
                          <a:latin typeface="+mn-lt"/>
                        </a:rPr>
                        <a:t>Гарькуша Дмитрий Николаевич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12108773"/>
                  </a:ext>
                </a:extLst>
              </a:tr>
              <a:tr h="425609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ru-RU" sz="2400" u="none" strike="noStrike">
                          <a:effectLst/>
                          <a:latin typeface="+mn-lt"/>
                        </a:rPr>
                        <a:t>Закруткин Владимир Евгеньевич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2720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56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9525" y="0"/>
            <a:ext cx="3635896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3" name="Picture 9" descr="C:\Users\skorik\Desktop\флаеры. афишы и дерьмо\преза_2.png"/>
          <p:cNvPicPr>
            <a:picLocks noChangeAspect="1" noChangeArrowheads="1"/>
          </p:cNvPicPr>
          <p:nvPr/>
        </p:nvPicPr>
        <p:blipFill rotWithShape="1">
          <a:blip r:embed="rId2" cstate="print">
            <a:lum bright="12000" contrast="-7000"/>
          </a:blip>
          <a:srcRect l="12055" r="36219" b="8344"/>
          <a:stretch/>
        </p:blipFill>
        <p:spPr bwMode="auto">
          <a:xfrm>
            <a:off x="9525" y="1916832"/>
            <a:ext cx="3635896" cy="496855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709117" y="666295"/>
            <a:ext cx="8191948" cy="409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ru-RU" sz="24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Южный федеральный университет</a:t>
            </a:r>
          </a:p>
          <a:p>
            <a:pPr algn="ctr">
              <a:lnSpc>
                <a:spcPct val="80000"/>
              </a:lnSpc>
            </a:pPr>
            <a:r>
              <a:rPr lang="ru-RU" sz="3000" b="1" dirty="0">
                <a:solidFill>
                  <a:schemeClr val="tx2"/>
                </a:solidFill>
                <a:cs typeface="Times New Roman" pitchFamily="18" charset="0"/>
              </a:rPr>
              <a:t>Института наук о Земле</a:t>
            </a:r>
          </a:p>
          <a:p>
            <a:pPr algn="ctr">
              <a:lnSpc>
                <a:spcPct val="80000"/>
              </a:lnSpc>
            </a:pPr>
            <a:endParaRPr lang="ru-RU" sz="1900" b="1" i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900" b="1" dirty="0">
                <a:solidFill>
                  <a:schemeClr val="tx2"/>
                </a:solidFill>
                <a:cs typeface="Times New Roman" pitchFamily="18" charset="0"/>
              </a:rPr>
              <a:t>344090 г. Ростов-на-Дону, ул. Зорге, д. 40</a:t>
            </a:r>
          </a:p>
          <a:p>
            <a:pPr algn="ctr">
              <a:lnSpc>
                <a:spcPct val="80000"/>
              </a:lnSpc>
            </a:pPr>
            <a:r>
              <a:rPr lang="ru-RU" sz="1900" b="1" dirty="0">
                <a:solidFill>
                  <a:schemeClr val="tx2"/>
                </a:solidFill>
                <a:cs typeface="Times New Roman" pitchFamily="18" charset="0"/>
              </a:rPr>
              <a:t>+7(863)2225701, </a:t>
            </a:r>
            <a:r>
              <a:rPr lang="ru-RU" sz="1900" b="1" dirty="0">
                <a:solidFill>
                  <a:schemeClr val="tx2"/>
                </a:solidFill>
                <a:cs typeface="Times New Roman" pitchFamily="18" charset="0"/>
                <a:hlinkClick r:id="rId3"/>
              </a:rPr>
              <a:t>dek_geo@sfedu.ru</a:t>
            </a:r>
            <a:r>
              <a:rPr lang="ru-RU" sz="1900" b="1" dirty="0">
                <a:solidFill>
                  <a:schemeClr val="tx2"/>
                </a:solidFill>
                <a:cs typeface="Times New Roman" pitchFamily="18" charset="0"/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en-US" sz="1900" b="1" dirty="0">
                <a:solidFill>
                  <a:schemeClr val="tx2"/>
                </a:solidFill>
                <a:cs typeface="Times New Roman" pitchFamily="18" charset="0"/>
                <a:hlinkClick r:id="rId4"/>
              </a:rPr>
              <a:t>www</a:t>
            </a:r>
            <a:r>
              <a:rPr lang="ru-RU" sz="1900" b="1" dirty="0">
                <a:solidFill>
                  <a:schemeClr val="tx2"/>
                </a:solidFill>
                <a:cs typeface="Times New Roman" pitchFamily="18" charset="0"/>
                <a:hlinkClick r:id="rId4"/>
              </a:rPr>
              <a:t>.</a:t>
            </a:r>
            <a:r>
              <a:rPr lang="en-US" sz="1900" b="1" dirty="0">
                <a:solidFill>
                  <a:schemeClr val="tx2"/>
                </a:solidFill>
                <a:cs typeface="Times New Roman" pitchFamily="18" charset="0"/>
                <a:hlinkClick r:id="rId4"/>
              </a:rPr>
              <a:t>geo</a:t>
            </a:r>
            <a:r>
              <a:rPr lang="ru-RU" sz="1900" b="1" dirty="0">
                <a:solidFill>
                  <a:schemeClr val="tx2"/>
                </a:solidFill>
                <a:cs typeface="Times New Roman" pitchFamily="18" charset="0"/>
                <a:hlinkClick r:id="rId4"/>
              </a:rPr>
              <a:t>.</a:t>
            </a:r>
            <a:r>
              <a:rPr lang="en-US" sz="1900" b="1" dirty="0" err="1">
                <a:solidFill>
                  <a:schemeClr val="tx2"/>
                </a:solidFill>
                <a:cs typeface="Times New Roman" pitchFamily="18" charset="0"/>
                <a:hlinkClick r:id="rId4"/>
              </a:rPr>
              <a:t>sfedu</a:t>
            </a:r>
            <a:r>
              <a:rPr lang="ru-RU" sz="1900" b="1" dirty="0">
                <a:solidFill>
                  <a:schemeClr val="tx2"/>
                </a:solidFill>
                <a:cs typeface="Times New Roman" pitchFamily="18" charset="0"/>
                <a:hlinkClick r:id="rId4"/>
              </a:rPr>
              <a:t>.</a:t>
            </a:r>
            <a:r>
              <a:rPr lang="en-US" sz="1900" b="1" dirty="0" err="1">
                <a:solidFill>
                  <a:schemeClr val="tx2"/>
                </a:solidFill>
                <a:cs typeface="Times New Roman" pitchFamily="18" charset="0"/>
                <a:hlinkClick r:id="rId4"/>
              </a:rPr>
              <a:t>ru</a:t>
            </a:r>
            <a:endParaRPr lang="ru-RU" sz="1900" b="1" dirty="0">
              <a:solidFill>
                <a:schemeClr val="tx2"/>
              </a:solidFill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9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Заседание Ученого совета Института наук о Земле ЮФУ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chemeClr val="tx2"/>
              </a:solidFill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2 декабря 2022 г.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32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3" name="Picture 15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21" y="44624"/>
            <a:ext cx="1555976" cy="1542756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C611D1-18AF-42EF-9DB3-1CE88D3C7A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29" y="228956"/>
            <a:ext cx="1385959" cy="1358424"/>
          </a:xfrm>
          <a:prstGeom prst="rect">
            <a:avLst/>
          </a:prstGeom>
        </p:spPr>
      </p:pic>
      <p:pic>
        <p:nvPicPr>
          <p:cNvPr id="9" name="Picture 6" descr="C:\Users\1\Desktop\музей\drawn-crystals-quartz-crystal-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2024" y="4653137"/>
            <a:ext cx="3186608" cy="2073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135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862" y="191589"/>
            <a:ext cx="11617234" cy="94157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800" b="1" dirty="0">
                <a:latin typeface="+mn-lt"/>
              </a:rPr>
              <a:t>Заседание Ученого совета</a:t>
            </a:r>
            <a:br>
              <a:rPr lang="ru-RU" sz="3800" b="1" dirty="0">
                <a:latin typeface="+mn-lt"/>
              </a:rPr>
            </a:br>
            <a:r>
              <a:rPr lang="ru-RU" sz="3800" b="1" dirty="0">
                <a:latin typeface="+mn-lt"/>
              </a:rPr>
              <a:t>Института наук о Земле 02.12.2022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" y="193185"/>
            <a:ext cx="1376172" cy="1276987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pic>
        <p:nvPicPr>
          <p:cNvPr id="6" name="Picture 7" descr="C:\Users\1\Desktop\музей\те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B4E3"/>
              </a:clrFrom>
              <a:clrTo>
                <a:srgbClr val="8EB4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15748" y="186233"/>
            <a:ext cx="1301930" cy="1283939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72142" y="1470172"/>
            <a:ext cx="11708673" cy="512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ts val="1000"/>
              </a:spcAft>
            </a:pPr>
            <a:r>
              <a:rPr lang="ru-RU" sz="21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Повестка дня:</a:t>
            </a:r>
          </a:p>
          <a:p>
            <a:pPr algn="just">
              <a:lnSpc>
                <a:spcPct val="75000"/>
              </a:lnSpc>
              <a:spcAft>
                <a:spcPts val="1000"/>
              </a:spcAft>
            </a:pPr>
            <a:r>
              <a:rPr lang="ru-RU" sz="2100" dirty="0">
                <a:solidFill>
                  <a:srgbClr val="000000"/>
                </a:solidFill>
                <a:ea typeface="Times New Roman" panose="02020603050405020304" pitchFamily="18" charset="0"/>
              </a:rPr>
              <a:t>1. Об утверждении перечня тем выпускных квалификационных работ бакалавров, специалистов и магистров (выпуск 2023 г.) (зам. директора Шарова Т.В., зав. кафедрами). </a:t>
            </a:r>
            <a:endParaRPr lang="ru-RU" sz="2100" dirty="0">
              <a:ea typeface="Calibri" panose="020F0502020204030204" pitchFamily="34" charset="0"/>
            </a:endParaRPr>
          </a:p>
          <a:p>
            <a:pPr algn="just">
              <a:lnSpc>
                <a:spcPct val="75000"/>
              </a:lnSpc>
              <a:spcAft>
                <a:spcPts val="1000"/>
              </a:spcAft>
            </a:pPr>
            <a:r>
              <a:rPr lang="ru-RU" sz="2100" dirty="0">
                <a:solidFill>
                  <a:srgbClr val="000000"/>
                </a:solidFill>
                <a:ea typeface="Times New Roman" panose="02020603050405020304" pitchFamily="18" charset="0"/>
              </a:rPr>
              <a:t>2. Об утверждении актуализированных программ государственной итоговой аттестации по образовательным программам 2023 г. выпуска (зам. директора Шарова Т.В., зав. кафедрами).</a:t>
            </a:r>
            <a:endParaRPr lang="ru-RU" sz="2100" dirty="0">
              <a:ea typeface="Calibri" panose="020F0502020204030204" pitchFamily="34" charset="0"/>
            </a:endParaRPr>
          </a:p>
          <a:p>
            <a:pPr algn="just">
              <a:lnSpc>
                <a:spcPct val="75000"/>
              </a:lnSpc>
              <a:spcAft>
                <a:spcPts val="1000"/>
              </a:spcAft>
            </a:pPr>
            <a:r>
              <a:rPr lang="ru-RU" sz="2100" dirty="0">
                <a:solidFill>
                  <a:srgbClr val="000000"/>
                </a:solidFill>
                <a:ea typeface="Times New Roman" panose="02020603050405020304" pitchFamily="18" charset="0"/>
              </a:rPr>
              <a:t>3. Об избрании нового состава Учебно-методического совета Института наук о Земле (директор Кузнецов А.Н.).</a:t>
            </a:r>
            <a:endParaRPr lang="ru-RU" sz="2100" dirty="0">
              <a:ea typeface="Calibri" panose="020F0502020204030204" pitchFamily="34" charset="0"/>
            </a:endParaRPr>
          </a:p>
          <a:p>
            <a:pPr algn="just">
              <a:lnSpc>
                <a:spcPct val="75000"/>
              </a:lnSpc>
              <a:spcAft>
                <a:spcPts val="1000"/>
              </a:spcAft>
            </a:pPr>
            <a:r>
              <a:rPr lang="ru-RU" sz="2100" dirty="0">
                <a:solidFill>
                  <a:srgbClr val="000000"/>
                </a:solidFill>
                <a:ea typeface="Times New Roman" panose="02020603050405020304" pitchFamily="18" charset="0"/>
              </a:rPr>
              <a:t>4. Дополнительные к основной повестке дня вопросы.</a:t>
            </a:r>
            <a:endParaRPr lang="ru-RU" sz="2100" dirty="0">
              <a:ea typeface="Calibri" panose="020F0502020204030204" pitchFamily="34" charset="0"/>
            </a:endParaRPr>
          </a:p>
          <a:p>
            <a:pPr algn="just">
              <a:lnSpc>
                <a:spcPct val="75000"/>
              </a:lnSpc>
              <a:spcAft>
                <a:spcPts val="1000"/>
              </a:spcAft>
            </a:pPr>
            <a:r>
              <a:rPr lang="ru-RU" sz="2100" dirty="0">
                <a:solidFill>
                  <a:srgbClr val="000000"/>
                </a:solidFill>
                <a:ea typeface="Times New Roman" panose="02020603050405020304" pitchFamily="18" charset="0"/>
              </a:rPr>
              <a:t>- О ходатайстве к Ученому совету ЮФУ о создании постоянно действующего диссертационного совета ЮФУ по специальностям 1.6.12 Физическая география и биогеография, география почв и геохимия ландшафтов (географические науки), 1.6.21 Геоэкология (географические науки) и формировании рабочей группы по подготовке необходимой документации и сопровождению процедуры создания </a:t>
            </a:r>
            <a:r>
              <a:rPr lang="ru-RU" sz="21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диссовета</a:t>
            </a:r>
            <a:r>
              <a:rPr lang="ru-RU" sz="2100" dirty="0">
                <a:solidFill>
                  <a:srgbClr val="000000"/>
                </a:solidFill>
                <a:ea typeface="Times New Roman" panose="02020603050405020304" pitchFamily="18" charset="0"/>
              </a:rPr>
              <a:t> (директор Кузнецов А.Н.).</a:t>
            </a:r>
            <a:endParaRPr lang="ru-RU" sz="2100" dirty="0">
              <a:ea typeface="Calibri" panose="020F0502020204030204" pitchFamily="34" charset="0"/>
            </a:endParaRPr>
          </a:p>
          <a:p>
            <a:pPr algn="just">
              <a:lnSpc>
                <a:spcPct val="75000"/>
              </a:lnSpc>
              <a:spcAft>
                <a:spcPts val="1000"/>
              </a:spcAft>
            </a:pPr>
            <a:r>
              <a:rPr lang="ru-RU" sz="2100" dirty="0">
                <a:solidFill>
                  <a:srgbClr val="000000"/>
                </a:solidFill>
                <a:ea typeface="Times New Roman" panose="02020603050405020304" pitchFamily="18" charset="0"/>
              </a:rPr>
              <a:t>- О рассмотрении подготовленного кафедрой социально-экономической географии и природопользования проекта заключения по диссертации И.В. Бессмертного, выполненной на базе Института наук о Земле.</a:t>
            </a:r>
            <a:endParaRPr lang="ru-RU" sz="2100" dirty="0">
              <a:ea typeface="Calibri" panose="020F0502020204030204" pitchFamily="34" charset="0"/>
            </a:endParaRPr>
          </a:p>
          <a:p>
            <a:pPr algn="just">
              <a:lnSpc>
                <a:spcPct val="75000"/>
              </a:lnSpc>
              <a:spcAft>
                <a:spcPts val="1000"/>
              </a:spcAft>
            </a:pPr>
            <a:r>
              <a:rPr lang="ru-RU" sz="2100" dirty="0">
                <a:solidFill>
                  <a:srgbClr val="000000"/>
                </a:solidFill>
                <a:ea typeface="Times New Roman" panose="02020603050405020304" pitchFamily="18" charset="0"/>
              </a:rPr>
              <a:t>- О представлении сотрудников к поощрению ведомственными наградами </a:t>
            </a:r>
            <a:r>
              <a:rPr lang="ru-RU" sz="21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Минобрнауки</a:t>
            </a:r>
            <a:r>
              <a:rPr lang="ru-RU" sz="2100" dirty="0">
                <a:solidFill>
                  <a:srgbClr val="000000"/>
                </a:solidFill>
                <a:ea typeface="Times New Roman" panose="02020603050405020304" pitchFamily="18" charset="0"/>
              </a:rPr>
              <a:t> России.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410717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862" y="191589"/>
            <a:ext cx="11617234" cy="94157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800" b="1" dirty="0">
                <a:latin typeface="+mn-lt"/>
              </a:rPr>
              <a:t>Заседание Ученого совета</a:t>
            </a:r>
            <a:br>
              <a:rPr lang="ru-RU" sz="3800" b="1" dirty="0">
                <a:latin typeface="+mn-lt"/>
              </a:rPr>
            </a:br>
            <a:r>
              <a:rPr lang="ru-RU" sz="3800" b="1" dirty="0">
                <a:latin typeface="+mn-lt"/>
              </a:rPr>
              <a:t>Института наук о Земле 02.12.2022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" y="193185"/>
            <a:ext cx="1376172" cy="1276987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pic>
        <p:nvPicPr>
          <p:cNvPr id="6" name="Picture 7" descr="C:\Users\1\Desktop\музей\те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B4E3"/>
              </a:clrFrom>
              <a:clrTo>
                <a:srgbClr val="8EB4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15748" y="186233"/>
            <a:ext cx="1301930" cy="1283939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633947" y="1133159"/>
            <a:ext cx="8924106" cy="52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000000"/>
                </a:solidFill>
                <a:ea typeface="Times New Roman" panose="02020603050405020304" pitchFamily="18" charset="0"/>
              </a:rPr>
              <a:t>1. Об утверждении перечня тем выпускных квалификационных работ бакалавров, специалистов и магистров (выпуск 2023 г.)  </a:t>
            </a:r>
            <a:endParaRPr lang="ru-RU" sz="2200" b="1" dirty="0"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348" y="1659457"/>
            <a:ext cx="11971023" cy="5280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 algn="just">
              <a:lnSpc>
                <a:spcPct val="60000"/>
              </a:lnSpc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Направление 05.04.02 География, магистерская программа «</a:t>
            </a:r>
            <a:r>
              <a:rPr lang="ru-RU" sz="1600" b="1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Ландшафты: управление и мониторинг с использованием аэрокосмических и ГИС технологий»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00" algn="just">
              <a:lnSpc>
                <a:spcPct val="60000"/>
              </a:lnSpc>
              <a:tabLst>
                <a:tab pos="1189990" algn="l"/>
                <a:tab pos="3255010" algn="l"/>
                <a:tab pos="5123815" algn="l"/>
              </a:tabLs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Привести в соответствие с названием магистерской программы:</a:t>
            </a:r>
          </a:p>
          <a:p>
            <a:pPr indent="252000" algn="just">
              <a:lnSpc>
                <a:spcPct val="60000"/>
              </a:lnSpc>
              <a:tabLst>
                <a:tab pos="1189990" algn="l"/>
                <a:tab pos="3255010" algn="l"/>
                <a:tab pos="5123815" algn="l"/>
              </a:tabLs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Географические особенности р.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Мзымта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и влияние диффузных стоков (ст. преп. Баранникова Н.Н.). </a:t>
            </a:r>
            <a:r>
              <a:rPr lang="ru-RU" sz="16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Новая формулировка: Географические особенности реки </a:t>
            </a:r>
            <a:r>
              <a:rPr lang="ru-RU" sz="1600" b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Мзымта</a:t>
            </a:r>
            <a:r>
              <a:rPr lang="ru-RU" sz="16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мониторинг диффузных стоков с применением </a:t>
            </a:r>
            <a:r>
              <a:rPr lang="ru-RU" sz="1600" b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тепловизионного</a:t>
            </a:r>
            <a:r>
              <a:rPr lang="ru-RU" sz="16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оборудования.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00" algn="just">
              <a:lnSpc>
                <a:spcPct val="60000"/>
              </a:lnSpc>
              <a:tabLst>
                <a:tab pos="1189990" algn="l"/>
                <a:tab pos="3255010" algn="l"/>
                <a:tab pos="5123815" algn="l"/>
              </a:tabLs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Рекреационный потенциал городских пляжей на примере г. Астрахань и Ростов-на-Дону (доц. Рубан Д.А., доц. Михайленко А.В,).</a:t>
            </a:r>
            <a:r>
              <a:rPr lang="ru-RU" sz="16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Новая формулировка: </a:t>
            </a:r>
            <a:r>
              <a:rPr lang="ru-RU" sz="16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Рекреационный потенциал и управление городскими пляжами на примере г. Астрахань и г. Ростов-на-Дону.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00" algn="just">
              <a:lnSpc>
                <a:spcPct val="60000"/>
              </a:lnSpc>
              <a:tabLst>
                <a:tab pos="1189990" algn="l"/>
                <a:tab pos="3255010" algn="l"/>
                <a:tab pos="5123815" algn="l"/>
              </a:tabLs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252000" algn="just">
              <a:lnSpc>
                <a:spcPct val="60000"/>
              </a:lnSpc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Направление 05.04.06 Экология и природопользование, магистерская программа «</a:t>
            </a:r>
            <a:r>
              <a:rPr lang="ru-RU" sz="1600" b="1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Прикладная геоэкология»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00" algn="just">
              <a:lnSpc>
                <a:spcPct val="60000"/>
              </a:lnSpc>
              <a:tabLst>
                <a:tab pos="1189990" algn="l"/>
                <a:tab pos="3255010" algn="l"/>
                <a:tab pos="5123815" algn="l"/>
              </a:tabLs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Привести в соответствие с названием магистерской программы:</a:t>
            </a:r>
          </a:p>
          <a:p>
            <a:pPr indent="252000" algn="just">
              <a:lnSpc>
                <a:spcPct val="60000"/>
              </a:lnSpc>
              <a:tabLst>
                <a:tab pos="1189990" algn="l"/>
                <a:tab pos="3255010" algn="l"/>
                <a:tab pos="5123815" algn="l"/>
              </a:tabLst>
            </a:pP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Многолетняя динамика ионного стока с водосбора реки Северная Двина (доц.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Решетняк О.С.). </a:t>
            </a:r>
            <a:r>
              <a:rPr lang="ru-RU" sz="16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Новая формулировка: Многолетняя динамика и антропогенная составляющая ионного стока с водосбора реки Северная Двина.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00" algn="just">
              <a:lnSpc>
                <a:spcPct val="60000"/>
              </a:lnSpc>
              <a:tabLst>
                <a:tab pos="1189990" algn="l"/>
                <a:tab pos="3255010" algn="l"/>
                <a:tab pos="5123815" algn="l"/>
              </a:tabLst>
            </a:pP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Сравнительная оценка стока растворенных  веществ на замыкающем створе реки Печора (доц.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Решетняк О.С.). </a:t>
            </a:r>
            <a:r>
              <a:rPr lang="ru-RU" sz="16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Новая формулировка: Сравнительная оценка стока растворенных  веществ с водосбора реки Печора в современных условиях антропогенного воздействия.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00" algn="just">
              <a:lnSpc>
                <a:spcPct val="60000"/>
              </a:lnSpc>
              <a:tabLst>
                <a:tab pos="1189990" algn="l"/>
                <a:tab pos="3255010" algn="l"/>
                <a:tab pos="5123815" algn="l"/>
              </a:tabLs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252000" algn="just">
              <a:lnSpc>
                <a:spcPct val="60000"/>
              </a:lnSpc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Направление 05.04.06 Экология и природопользование, магистерская программа «Экология прибрежных территорий и шельфовой зоны Мирового океана</a:t>
            </a:r>
            <a:r>
              <a:rPr lang="ru-RU" sz="1600" b="1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00" algn="just">
              <a:lnSpc>
                <a:spcPct val="60000"/>
              </a:lnSpc>
              <a:tabLst>
                <a:tab pos="1497330" algn="l"/>
                <a:tab pos="4608195" algn="l"/>
              </a:tabLs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законодательные акты в рамках комплексного управления прибрежными системами (КУПС)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(доц. Беспалова Е.В.).</a:t>
            </a:r>
          </a:p>
          <a:p>
            <a:pPr indent="252000" algn="just">
              <a:lnSpc>
                <a:spcPct val="60000"/>
              </a:lnSpc>
              <a:tabLst>
                <a:tab pos="1497330" algn="l"/>
                <a:tab pos="4608195" algn="l"/>
              </a:tabLs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Правовые аспекты охраны прибрежных территорий морей (доц. Цыганкова А.Е.)..</a:t>
            </a:r>
          </a:p>
          <a:p>
            <a:pPr indent="252000" algn="just">
              <a:lnSpc>
                <a:spcPct val="60000"/>
              </a:lnSpc>
              <a:tabLst>
                <a:tab pos="1189990" algn="l"/>
                <a:tab pos="3255010" algn="l"/>
                <a:tab pos="5123815" algn="l"/>
              </a:tabLs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Судя по названиям, работы будут примерно об одном и том же. Первая тема чуть более узкая и конкретная, вторая более широкая. Предлагается конкретизировать темы (особенно вторую), возможно, указать, на примере каких морей и т.п.</a:t>
            </a:r>
          </a:p>
          <a:p>
            <a:pPr indent="252000" algn="just">
              <a:lnSpc>
                <a:spcPct val="60000"/>
              </a:lnSpc>
              <a:tabLst>
                <a:tab pos="1189990" algn="l"/>
                <a:tab pos="3255010" algn="l"/>
                <a:tab pos="5123815" algn="l"/>
              </a:tabLs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Литолого-минералогические особенности и условия образования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органно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-минеральных илов в солеродных </a:t>
            </a:r>
            <a:r>
              <a:rPr lang="ru-RU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басейнах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(доц. Сушко К.С.) – опечатки в формулировке темы.</a:t>
            </a:r>
          </a:p>
          <a:p>
            <a:pPr indent="252000" algn="just">
              <a:lnSpc>
                <a:spcPct val="60000"/>
              </a:lnSpc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00" algn="just">
              <a:lnSpc>
                <a:spcPct val="60000"/>
              </a:lnSpc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Направление 44.03.01 Педагогическое образование, профиль «География</a:t>
            </a:r>
            <a:r>
              <a:rPr lang="ru-RU" sz="1600" b="1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00" algn="just">
              <a:lnSpc>
                <a:spcPct val="60000"/>
              </a:lnSpc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Привести в соответствие с названием профиля подготовки:</a:t>
            </a:r>
          </a:p>
          <a:p>
            <a:pPr indent="252000" algn="just">
              <a:lnSpc>
                <a:spcPct val="60000"/>
              </a:lnSpc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дополнительного образования в цифровой среде: создание реабилитационных видеокурсов (доц. Эртель А.Б.).</a:t>
            </a:r>
          </a:p>
          <a:p>
            <a:pPr indent="252000" algn="just">
              <a:lnSpc>
                <a:spcPct val="60000"/>
              </a:lnSpc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Педагогические особенности организации работы с одаренными детьми (на примере образовательного центра "Сириус") (доц. Эртель А.Б.).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Новая формулировка: Педагогические особенности организации подготовки обучающихся к участию в географических олимпиадах.</a:t>
            </a:r>
          </a:p>
          <a:p>
            <a:pPr indent="252000" algn="just">
              <a:lnSpc>
                <a:spcPct val="60000"/>
              </a:lnSpc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Компьютерные технологии и ГИС в обучении географии (доц. Левченко С.В.) – тема сильно пересекается с некоторыми другими темами, при этом, в отличие от остальных тем, звучит более широко. Во избежание пересечений предлагается уточнить формулировку, сделать ее уже и конкретнее (может, ограничиться каким-то уровнем образования или школьным классом или разделом географии). </a:t>
            </a:r>
            <a:r>
              <a:rPr lang="ru-RU" sz="16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Новая формулировка: Компьютерные технологии и ГИС в обучении географии в основной школе.</a:t>
            </a:r>
            <a:endParaRPr lang="ru-RU" sz="1600" b="1" dirty="0"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4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862" y="191589"/>
            <a:ext cx="11617234" cy="94157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800" b="1" dirty="0">
                <a:latin typeface="+mn-lt"/>
              </a:rPr>
              <a:t>Заседание Ученого совета</a:t>
            </a:r>
            <a:br>
              <a:rPr lang="ru-RU" sz="3800" b="1" dirty="0">
                <a:latin typeface="+mn-lt"/>
              </a:rPr>
            </a:br>
            <a:r>
              <a:rPr lang="ru-RU" sz="3800" b="1" dirty="0">
                <a:latin typeface="+mn-lt"/>
              </a:rPr>
              <a:t>Института наук о Земле 02.12.2022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" y="193185"/>
            <a:ext cx="1376172" cy="1276987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pic>
        <p:nvPicPr>
          <p:cNvPr id="6" name="Picture 7" descr="C:\Users\1\Desktop\музей\те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B4E3"/>
              </a:clrFrom>
              <a:clrTo>
                <a:srgbClr val="8EB4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15748" y="186233"/>
            <a:ext cx="1301930" cy="1283939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97874" y="1181213"/>
            <a:ext cx="910045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000000"/>
                </a:solidFill>
                <a:ea typeface="Times New Roman" panose="02020603050405020304" pitchFamily="18" charset="0"/>
              </a:rPr>
              <a:t>2. Об утверждении актуализированных программ государственной итоговой аттестации по образовательным программам 2023 г. выпуска</a:t>
            </a:r>
            <a:endParaRPr lang="ru-RU" sz="2200" b="1" dirty="0"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399" y="1699476"/>
            <a:ext cx="1190026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ts val="0"/>
              </a:spcAft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05.03.01 Геология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У нас ГЭК, по тексту часто встречается ГАК</a:t>
            </a: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05.03.04 Гидрометеорология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 тексте ОПОП отражены только два вида деятельности – научно-исследовательская и педагогическая, а в Программе ГИА приведены компетенции на все пять видов деятельности.</a:t>
            </a: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Стр. 16 «Допустимая доля заимствований не должна превышать 40%». Согласно приказу 226-ОД, оригинальность должна быть не менее 40%, соответственно заимствований может быть 60%</a:t>
            </a: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Стр. 23: указана подгруппа из 1012 человек – наверное, 10–12 человек?</a:t>
            </a: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05.03.06 Экология и природопользование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Согласно ФГОС 2016 года, в видах деятельности присутствует контрольно-ревизионная деятельность, в Программе ГИА указана контрольно-экспертная.</a:t>
            </a: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 компетенциях проектного вида деятельности неверная нумерация компетенций.</a:t>
            </a: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44.03.01 Педагогическое образование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Согласно учебному плану, ГИА состоит из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госэкзамена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(3 зет) и защиты ВКР (6 зет), а в Программе ГИА указана только защита ВКР.</a:t>
            </a: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05.04.01 Геология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У нас ГЭК, по тексту часто встречается ГАК. </a:t>
            </a:r>
          </a:p>
          <a:p>
            <a:pPr>
              <a:lnSpc>
                <a:spcPct val="60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Не указан объем недель/часов, отводимых на процедуру подготовки и защиты ВКР.</a:t>
            </a:r>
          </a:p>
          <a:p>
            <a:pPr>
              <a:lnSpc>
                <a:spcPct val="60000"/>
              </a:lnSpc>
              <a:spcAft>
                <a:spcPts val="0"/>
              </a:spcAft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05.04.02 География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Оригинальность тексов ВКР магистров составляет не менее 50% (стр. 5).</a:t>
            </a: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ФОС дублирует текст РПД.</a:t>
            </a: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05.04.06 Экология прибрежных территорий и шельфовой зоны Мирового океана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Не указан объем недель/часов, отводимых на процедуру подготовки и защиты ВКР.</a:t>
            </a: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Необходимо добавить информацию о возможности ГИА с применением ЭО и ДТО.</a:t>
            </a: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05.04.06 Прикладная геоэкология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Не указан объем недель/часов, отводимых на процедуру подготовки и защиты ВКР.</a:t>
            </a: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Необходимо добавить информацию о возможности ГИА с применением ЭО и ДТО.</a:t>
            </a:r>
          </a:p>
          <a:p>
            <a:pPr>
              <a:lnSpc>
                <a:spcPct val="60000"/>
              </a:lnSpc>
              <a:spcAft>
                <a:spcPts val="0"/>
              </a:spcAft>
            </a:pPr>
            <a:r>
              <a:rPr 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Aft>
                <a:spcPts val="0"/>
              </a:spcAft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44.04.01 Педагогическое образование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Согласно учебному плану, ГИА состоит из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госэкзамена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(3 зет) и защиты ВКР (6 зет), а в Программе ГИА указана только защита ВКР.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7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862" y="191589"/>
            <a:ext cx="11617234" cy="94157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800" b="1" dirty="0">
                <a:latin typeface="+mn-lt"/>
              </a:rPr>
              <a:t>Заседание Ученого совета</a:t>
            </a:r>
            <a:br>
              <a:rPr lang="ru-RU" sz="3800" b="1" dirty="0">
                <a:latin typeface="+mn-lt"/>
              </a:rPr>
            </a:br>
            <a:r>
              <a:rPr lang="ru-RU" sz="3800" b="1" dirty="0">
                <a:latin typeface="+mn-lt"/>
              </a:rPr>
              <a:t>Института наук о Земле 02.12.2022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" y="193185"/>
            <a:ext cx="1376172" cy="1276987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pic>
        <p:nvPicPr>
          <p:cNvPr id="6" name="Picture 7" descr="C:\Users\1\Desktop\музей\те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B4E3"/>
              </a:clrFrom>
              <a:clrTo>
                <a:srgbClr val="8EB4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15748" y="186233"/>
            <a:ext cx="1301930" cy="1283939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37576" y="1269875"/>
            <a:ext cx="8834629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000000"/>
                </a:solidFill>
                <a:ea typeface="Times New Roman" panose="02020603050405020304" pitchFamily="18" charset="0"/>
              </a:rPr>
              <a:t>3. Об избрании нового состава Учебно-методического совета Института наук о Земле</a:t>
            </a:r>
            <a:endParaRPr lang="ru-RU" sz="2200" b="1" dirty="0"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82" y="3527573"/>
            <a:ext cx="11599816" cy="28080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Члены совета: </a:t>
            </a:r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dirty="0">
                <a:solidFill>
                  <a:srgbClr val="000000"/>
                </a:solidFill>
              </a:rPr>
              <a:t>Бондарева Оксана Сергеевна, доцент; 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Грановская Наталья Васильевна, доцент; 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Доценко Ирина Владимировна, доцент; 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Иошпа Александр Рувимович, доцент; 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Костюк Юрий Николаевич, доцент; 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Кузнецов Андрей Николаевич, директор института; 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Латун Владимир Владимирович, доцент; 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Михайленко Анна Владимировна, доцент; 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Наставкин Алексей Валерьевич, зав. кафедрой; 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Попов Юрий Витальевич, доцент; </a:t>
            </a:r>
          </a:p>
          <a:p>
            <a:r>
              <a:rPr lang="ru-RU" sz="2000" dirty="0">
                <a:solidFill>
                  <a:srgbClr val="000000"/>
                </a:solidFill>
              </a:rPr>
              <a:t>Решетняк Ольга Сергеевна, доцент; </a:t>
            </a:r>
          </a:p>
          <a:p>
            <a:r>
              <a:rPr lang="ru-RU" sz="2000" dirty="0">
                <a:solidFill>
                  <a:srgbClr val="000000"/>
                </a:solidFill>
              </a:rPr>
              <a:t>Цыганкова Алла Евгеньевна, доцент; </a:t>
            </a:r>
          </a:p>
          <a:p>
            <a:r>
              <a:rPr lang="ru-RU" sz="2000" dirty="0">
                <a:solidFill>
                  <a:srgbClr val="000000"/>
                </a:solidFill>
              </a:rPr>
              <a:t>Шарова Татьяна Викторовна, доцент; </a:t>
            </a:r>
          </a:p>
          <a:p>
            <a:r>
              <a:rPr lang="ru-RU" sz="2000" dirty="0">
                <a:solidFill>
                  <a:srgbClr val="000000"/>
                </a:solidFill>
              </a:rPr>
              <a:t>Шишкина Диана Юрьевна, доцент; </a:t>
            </a:r>
          </a:p>
          <a:p>
            <a:r>
              <a:rPr lang="ru-RU" sz="2000" dirty="0">
                <a:solidFill>
                  <a:srgbClr val="000000"/>
                </a:solidFill>
              </a:rPr>
              <a:t>Эртель Анна Борисовна, доцент.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9856" y="2108482"/>
            <a:ext cx="102558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Состав УМС, утвержденный Распоряжением по ИНЗ ЮФУ от 23.11.2020 г. № </a:t>
            </a:r>
            <a:r>
              <a:rPr lang="ru-RU" b="1" dirty="0"/>
              <a:t>403-02/32: </a:t>
            </a:r>
            <a:endParaRPr lang="ru-RU" sz="2000" b="1" dirty="0">
              <a:solidFill>
                <a:srgbClr val="000000"/>
              </a:solidFill>
            </a:endParaRPr>
          </a:p>
          <a:p>
            <a:pPr algn="ctr"/>
            <a:endParaRPr lang="ru-RU" sz="2000" b="1" dirty="0">
              <a:solidFill>
                <a:srgbClr val="000000"/>
              </a:solidFill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</a:rPr>
              <a:t>Председатель совета: </a:t>
            </a:r>
            <a:endParaRPr lang="ru-RU" sz="2000" dirty="0">
              <a:solidFill>
                <a:srgbClr val="000000"/>
              </a:solidFill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</a:rPr>
              <a:t>Скляренко Григорий Юрьевич, доцент</a:t>
            </a:r>
          </a:p>
        </p:txBody>
      </p:sp>
    </p:spTree>
    <p:extLst>
      <p:ext uri="{BB962C8B-B14F-4D97-AF65-F5344CB8AC3E}">
        <p14:creationId xmlns:p14="http://schemas.microsoft.com/office/powerpoint/2010/main" val="2922518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58FD647FA25D3489179AF084D4D4143" ma:contentTypeVersion="15" ma:contentTypeDescription="Создание документа." ma:contentTypeScope="" ma:versionID="dfd61bd0406101974c02cbca8d27594c">
  <xsd:schema xmlns:xsd="http://www.w3.org/2001/XMLSchema" xmlns:xs="http://www.w3.org/2001/XMLSchema" xmlns:p="http://schemas.microsoft.com/office/2006/metadata/properties" xmlns:ns3="e5245aaa-1a74-4a8f-946a-315792d8c027" xmlns:ns4="989a5ce6-c6b7-4c34-90f1-aedc5196679c" targetNamespace="http://schemas.microsoft.com/office/2006/metadata/properties" ma:root="true" ma:fieldsID="2ba03b88dc3a07237f256b3206ae4f06" ns3:_="" ns4:_="">
    <xsd:import namespace="e5245aaa-1a74-4a8f-946a-315792d8c027"/>
    <xsd:import namespace="989a5ce6-c6b7-4c34-90f1-aedc519667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45aaa-1a74-4a8f-946a-315792d8c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a5ce6-c6b7-4c34-90f1-aedc519667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4EB84F-601E-43A0-B996-8788A216FD4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89a5ce6-c6b7-4c34-90f1-aedc5196679c"/>
    <ds:schemaRef ds:uri="e5245aaa-1a74-4a8f-946a-315792d8c02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66A389-B065-493D-A15E-EB1767DC05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725E74-CE56-4F56-9CB8-EDDB89FF11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245aaa-1a74-4a8f-946a-315792d8c027"/>
    <ds:schemaRef ds:uri="989a5ce6-c6b7-4c34-90f1-aedc519667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2916</Words>
  <Application>Microsoft Office PowerPoint</Application>
  <PresentationFormat>Широкоэкранный</PresentationFormat>
  <Paragraphs>231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Symbol</vt:lpstr>
      <vt:lpstr>Тема Office</vt:lpstr>
      <vt:lpstr>Презентация PowerPoint</vt:lpstr>
      <vt:lpstr>Приказ ЮФУ от 21 ноября 2022 г. № 327-ОД Об утверждении состава Ученого совета Института наук о Земле </vt:lpstr>
      <vt:lpstr>Повестка дня Конференции работников и обучающихся Института наук о Земле 2 декабря 2022 г.</vt:lpstr>
      <vt:lpstr>Рейтинг НПР 2019 – 2021 гг. (ТОП-10)</vt:lpstr>
      <vt:lpstr>Презентация PowerPoint</vt:lpstr>
      <vt:lpstr>Заседание Ученого совета Института наук о Земле 02.12.2022 г.</vt:lpstr>
      <vt:lpstr>Заседание Ученого совета Института наук о Земле 02.12.2022 г.</vt:lpstr>
      <vt:lpstr>Заседание Ученого совета Института наук о Земле 02.12.2022 г.</vt:lpstr>
      <vt:lpstr>Заседание Ученого совета Института наук о Земле 02.12.2022 г.</vt:lpstr>
      <vt:lpstr>Заседание Ученого совета Института наук о Земле 02.12.2022 г.</vt:lpstr>
      <vt:lpstr>Заседание Ученого совета Института наук о Земле 02.12.2022 г.</vt:lpstr>
      <vt:lpstr>Заседание Ученого совета Института наук о Земле 02.12.2022 г.</vt:lpstr>
      <vt:lpstr>Заседание Ученого совета Института наук о Земле 02.12.2022 г.</vt:lpstr>
      <vt:lpstr>Заседание Ученого совета Института наук о Земле 02.12.2022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Ученого совета Института наук о Земле 03.09.2021 г.</dc:title>
  <dc:creator>Кузнецов Андрей Николаевич</dc:creator>
  <cp:lastModifiedBy>Кузнецов Андрей Николаевич</cp:lastModifiedBy>
  <cp:revision>59</cp:revision>
  <dcterms:created xsi:type="dcterms:W3CDTF">2021-09-02T20:21:26Z</dcterms:created>
  <dcterms:modified xsi:type="dcterms:W3CDTF">2022-12-02T10:39:05Z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0x010100D58FD647FA25D3489179AF084D4D4143</vt:lpwstr>
  </property>
</Properties>
</file>