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2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olors13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2.xml" ContentType="application/vnd.ms-office.chartcolorstyle+xml"/>
  <Override PartName="/ppt/charts/style13.xml" ContentType="application/vnd.ms-office.chart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3.xml" ContentType="application/vnd.openxmlformats-officedocument.drawingml.chart+xml"/>
  <Override PartName="/ppt/charts/chart4.xml" ContentType="application/vnd.openxmlformats-officedocument.drawingml.chart+xml"/>
  <Override PartName="/ppt/charts/chart1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59" r:id="rId3"/>
    <p:sldId id="357" r:id="rId4"/>
    <p:sldId id="360" r:id="rId5"/>
    <p:sldId id="356" r:id="rId6"/>
    <p:sldId id="344" r:id="rId7"/>
    <p:sldId id="358" r:id="rId8"/>
    <p:sldId id="350" r:id="rId9"/>
    <p:sldId id="351" r:id="rId10"/>
    <p:sldId id="342" r:id="rId11"/>
    <p:sldId id="339" r:id="rId12"/>
    <p:sldId id="348" r:id="rId13"/>
    <p:sldId id="349" r:id="rId14"/>
    <p:sldId id="347" r:id="rId15"/>
    <p:sldId id="338" r:id="rId16"/>
    <p:sldId id="340" r:id="rId17"/>
    <p:sldId id="337" r:id="rId18"/>
    <p:sldId id="346" r:id="rId19"/>
    <p:sldId id="265" r:id="rId20"/>
    <p:sldId id="321" r:id="rId21"/>
    <p:sldId id="306" r:id="rId22"/>
    <p:sldId id="362" r:id="rId23"/>
    <p:sldId id="361" r:id="rId24"/>
    <p:sldId id="363" r:id="rId25"/>
    <p:sldId id="364" r:id="rId26"/>
    <p:sldId id="365" r:id="rId27"/>
    <p:sldId id="367" r:id="rId28"/>
    <p:sldId id="366" r:id="rId29"/>
    <p:sldId id="354" r:id="rId30"/>
    <p:sldId id="368" r:id="rId31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36A198-8C14-4B44-8331-2E802FFD353F}">
          <p14:sldIdLst>
            <p14:sldId id="256"/>
            <p14:sldId id="359"/>
            <p14:sldId id="357"/>
            <p14:sldId id="360"/>
            <p14:sldId id="356"/>
            <p14:sldId id="344"/>
            <p14:sldId id="358"/>
            <p14:sldId id="350"/>
            <p14:sldId id="351"/>
            <p14:sldId id="342"/>
            <p14:sldId id="339"/>
            <p14:sldId id="348"/>
            <p14:sldId id="349"/>
            <p14:sldId id="347"/>
            <p14:sldId id="338"/>
            <p14:sldId id="340"/>
            <p14:sldId id="337"/>
            <p14:sldId id="346"/>
            <p14:sldId id="265"/>
            <p14:sldId id="321"/>
            <p14:sldId id="306"/>
            <p14:sldId id="362"/>
            <p14:sldId id="361"/>
            <p14:sldId id="363"/>
            <p14:sldId id="364"/>
            <p14:sldId id="365"/>
            <p14:sldId id="367"/>
            <p14:sldId id="366"/>
          </p14:sldIdLst>
        </p14:section>
        <p14:section name="Раздел без заголовка" id="{4033466F-B2D8-413B-9009-A8C397109F0A}">
          <p14:sldIdLst>
            <p14:sldId id="354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76" autoAdjust="0"/>
    <p:restoredTop sz="93064" autoAdjust="0"/>
  </p:normalViewPr>
  <p:slideViewPr>
    <p:cSldViewPr>
      <p:cViewPr varScale="1">
        <p:scale>
          <a:sx n="68" d="100"/>
          <a:sy n="68" d="100"/>
        </p:scale>
        <p:origin x="154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54;&#1090;&#1095;&#1077;&#1090;%20&#1079;&#1072;%202021\&#1058;&#1088;&#1091;&#1076;&#1086;&#1091;&#1089;&#1090;&#1088;&#1086;&#1081;&#1089;&#1090;&#1074;&#1086;%202021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54;&#1090;&#1095;&#1077;&#1090;%20&#1079;&#1072;%202021\&#1058;&#1088;&#1091;&#1076;&#1086;&#1091;&#1089;&#1090;&#1088;&#1086;&#1081;&#1089;&#1090;&#1074;&#1086;%202021_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54;&#1090;&#1095;&#1077;&#1090;%20&#1079;&#1072;%202021\&#1058;&#1088;&#1091;&#1076;&#1086;&#1091;&#1089;&#1090;&#1088;&#1086;&#1081;&#1089;&#1090;&#1074;&#1086;%202021_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sterS\Desktop\&#1079;&#1072;&#1084;%20&#1076;&#1080;&#1088;\&#1086;&#1090;&#1095;&#1077;&#1090;%20&#1079;&#1072;%202022\&#1058;&#1088;&#1091;&#1076;&#1086;&#1091;&#1089;&#1090;&#1088;&#1086;&#1081;&#1089;&#1090;&#1074;&#1086;%20202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Результаты</a:t>
            </a:r>
            <a:r>
              <a:rPr lang="ru-RU" baseline="0"/>
              <a:t> прохождения учебных и производственных практик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A03-42C9-A509-F0474F1DB7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A03-42C9-A509-F0474F1DB72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A03-42C9-A509-F0474F1DB72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A03-42C9-A509-F0474F1DB72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Лист3!$B$1:$C$1</c:f>
              <c:strCache>
                <c:ptCount val="2"/>
                <c:pt idx="0">
                  <c:v>Отчитались за практику</c:v>
                </c:pt>
                <c:pt idx="1">
                  <c:v>Задолжники</c:v>
                </c:pt>
              </c:strCache>
            </c:strRef>
          </c:cat>
          <c:val>
            <c:numRef>
              <c:f>Лист3!$B$2:$C$2</c:f>
              <c:numCache>
                <c:formatCode>General</c:formatCode>
                <c:ptCount val="2"/>
                <c:pt idx="0">
                  <c:v>633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03-42C9-A509-F0474F1DB72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эколОГИЯ</a:t>
            </a:r>
            <a:r>
              <a:rPr lang="ru-RU" baseline="0"/>
              <a:t> И ПРИРОДОПОЛЬЗОВАНИЕ</a:t>
            </a:r>
            <a:r>
              <a:rPr lang="ru-RU"/>
              <a:t> 05.03.06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499999999999994E-2"/>
          <c:y val="0.23725393700787406"/>
          <c:w val="0.81388888888888888"/>
          <c:h val="0.65757545931758532"/>
        </c:manualLayout>
      </c:layout>
      <c:pie3DChart>
        <c:varyColors val="1"/>
        <c:ser>
          <c:idx val="0"/>
          <c:order val="0"/>
          <c:tx>
            <c:strRef>
              <c:f>Лист1!$H$6</c:f>
              <c:strCache>
                <c:ptCount val="1"/>
                <c:pt idx="0">
                  <c:v>Геоэкол. 05.03.06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34D-4E47-9700-CA81499A046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34D-4E47-9700-CA81499A04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34D-4E47-9700-CA81499A04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34D-4E47-9700-CA81499A0467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34D-4E47-9700-CA81499A04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B34D-4E47-9700-CA81499A0467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B34D-4E47-9700-CA81499A046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34D-4E47-9700-CA81499A0467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ED7D31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B34D-4E47-9700-CA81499A046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4D-4E47-9700-CA81499A046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4D-4E47-9700-CA81499A0467}"/>
                </c:ext>
              </c:extLst>
            </c:dLbl>
            <c:dLbl>
              <c:idx val="4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B34D-4E47-9700-CA81499A046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34D-4E47-9700-CA81499A0467}"/>
                </c:ext>
              </c:extLst>
            </c:dLbl>
            <c:dLbl>
              <c:idx val="6"/>
              <c:spPr>
                <a:solidFill>
                  <a:sysClr val="window" lastClr="FFFFFF"/>
                </a:solidFill>
                <a:ln>
                  <a:solidFill>
                    <a:srgbClr val="4472C4">
                      <a:lumMod val="6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B34D-4E47-9700-CA81499A046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Лист1!$G$7:$G$13</c:f>
              <c:strCache>
                <c:ptCount val="7"/>
                <c:pt idx="0">
                  <c:v>По спец.</c:v>
                </c:pt>
                <c:pt idx="1">
                  <c:v>Не по спец.</c:v>
                </c:pt>
                <c:pt idx="2">
                  <c:v>Отпуск/реб.</c:v>
                </c:pt>
                <c:pt idx="3">
                  <c:v>В/С</c:v>
                </c:pt>
                <c:pt idx="4">
                  <c:v>Обучаются</c:v>
                </c:pt>
                <c:pt idx="5">
                  <c:v>Не трудоустр.</c:v>
                </c:pt>
                <c:pt idx="6">
                  <c:v>Нет данных</c:v>
                </c:pt>
              </c:strCache>
            </c:strRef>
          </c:cat>
          <c:val>
            <c:numRef>
              <c:f>Лист1!$H$7:$H$13</c:f>
              <c:numCache>
                <c:formatCode>General</c:formatCode>
                <c:ptCount val="7"/>
                <c:pt idx="0">
                  <c:v>0</c:v>
                </c:pt>
                <c:pt idx="1">
                  <c:v>29.2</c:v>
                </c:pt>
                <c:pt idx="2">
                  <c:v>0</c:v>
                </c:pt>
                <c:pt idx="3">
                  <c:v>0</c:v>
                </c:pt>
                <c:pt idx="4">
                  <c:v>50</c:v>
                </c:pt>
                <c:pt idx="5">
                  <c:v>0</c:v>
                </c:pt>
                <c:pt idx="6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34D-4E47-9700-CA81499A046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555555555558E-2"/>
          <c:y val="0.23262430737824438"/>
          <c:w val="0.81388888888888888"/>
          <c:h val="0.65757545931758532"/>
        </c:manualLayout>
      </c:layout>
      <c:pie3DChart>
        <c:varyColors val="1"/>
        <c:ser>
          <c:idx val="0"/>
          <c:order val="0"/>
          <c:tx>
            <c:strRef>
              <c:f>Лист1!$F$6</c:f>
              <c:strCache>
                <c:ptCount val="1"/>
                <c:pt idx="0">
                  <c:v>Географы 05.03.02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2F7-4E20-87CF-A5416DB962E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2F7-4E20-87CF-A5416DB962E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2F7-4E20-87CF-A5416DB962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2F7-4E20-87CF-A5416DB962E2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2F7-4E20-87CF-A5416DB962E2}"/>
              </c:ext>
            </c:extLst>
          </c:dPt>
          <c:dPt>
            <c:idx val="5"/>
            <c:bubble3D val="0"/>
            <c:spPr>
              <a:solidFill>
                <a:srgbClr val="DE22D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22F7-4E20-87CF-A5416DB962E2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22F7-4E20-87CF-A5416DB962E2}"/>
              </c:ext>
            </c:extLst>
          </c:dPt>
          <c:dLbls>
            <c:dLbl>
              <c:idx val="0"/>
              <c:layout>
                <c:manualLayout>
                  <c:x val="5.5555555555555558E-3"/>
                  <c:y val="-1.8518518518518517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2F7-4E20-87CF-A5416DB962E2}"/>
                </c:ext>
              </c:extLst>
            </c:dLbl>
            <c:dLbl>
              <c:idx val="1"/>
              <c:layout>
                <c:manualLayout>
                  <c:x val="4.1666666666666567E-2"/>
                  <c:y val="0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ED7D31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22F7-4E20-87CF-A5416DB962E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2F7-4E20-87CF-A5416DB962E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F7-4E20-87CF-A5416DB962E2}"/>
                </c:ext>
              </c:extLst>
            </c:dLbl>
            <c:dLbl>
              <c:idx val="4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22F7-4E20-87CF-A5416DB962E2}"/>
                </c:ext>
              </c:extLst>
            </c:dLbl>
            <c:dLbl>
              <c:idx val="5"/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E22D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22F7-4E20-87CF-A5416DB962E2}"/>
                </c:ext>
              </c:extLst>
            </c:dLbl>
            <c:dLbl>
              <c:idx val="6"/>
              <c:layout>
                <c:manualLayout>
                  <c:x val="-0.05"/>
                  <c:y val="-2.1218890680033321E-17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>
                      <a:lumMod val="6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22F7-4E20-87CF-A5416DB962E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Лист1!$E$7:$E$13</c:f>
              <c:strCache>
                <c:ptCount val="7"/>
                <c:pt idx="0">
                  <c:v>По спец.</c:v>
                </c:pt>
                <c:pt idx="1">
                  <c:v>Не по спец.</c:v>
                </c:pt>
                <c:pt idx="2">
                  <c:v>Отпуск/реб.</c:v>
                </c:pt>
                <c:pt idx="3">
                  <c:v>В/С</c:v>
                </c:pt>
                <c:pt idx="4">
                  <c:v>Обучаются</c:v>
                </c:pt>
                <c:pt idx="5">
                  <c:v>Не трудоустр.</c:v>
                </c:pt>
                <c:pt idx="6">
                  <c:v>Нет данных</c:v>
                </c:pt>
              </c:strCache>
            </c:strRef>
          </c:cat>
          <c:val>
            <c:numRef>
              <c:f>Лист1!$F$7:$F$13</c:f>
              <c:numCache>
                <c:formatCode>General</c:formatCode>
                <c:ptCount val="7"/>
                <c:pt idx="0">
                  <c:v>3.8</c:v>
                </c:pt>
                <c:pt idx="1">
                  <c:v>15.4</c:v>
                </c:pt>
                <c:pt idx="2">
                  <c:v>0</c:v>
                </c:pt>
                <c:pt idx="3">
                  <c:v>0</c:v>
                </c:pt>
                <c:pt idx="4">
                  <c:v>46</c:v>
                </c:pt>
                <c:pt idx="5">
                  <c:v>23.1</c:v>
                </c:pt>
                <c:pt idx="6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2F7-4E20-87CF-A5416DB962E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Лист1!$J$6</c:f>
              <c:strCache>
                <c:ptCount val="1"/>
                <c:pt idx="0">
                  <c:v>Гидромет. 05.03.04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2C5-482E-AB79-98E0DF59439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2C5-482E-AB79-98E0DF594393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2C5-482E-AB79-98E0DF594393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2C5-482E-AB79-98E0DF594393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02C5-482E-AB79-98E0DF594393}"/>
              </c:ext>
            </c:extLst>
          </c:dPt>
          <c:dPt>
            <c:idx val="5"/>
            <c:bubble3D val="0"/>
            <c:spPr>
              <a:solidFill>
                <a:srgbClr val="DE22D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02C5-482E-AB79-98E0DF594393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02C5-482E-AB79-98E0DF594393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02C5-482E-AB79-98E0DF594393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ED7D31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02C5-482E-AB79-98E0DF594393}"/>
                </c:ext>
              </c:extLst>
            </c:dLbl>
            <c:dLbl>
              <c:idx val="2"/>
              <c:spPr>
                <a:solidFill>
                  <a:sysClr val="window" lastClr="FFFFFF"/>
                </a:solidFill>
                <a:ln>
                  <a:solidFill>
                    <a:srgbClr val="A5A5A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02C5-482E-AB79-98E0DF594393}"/>
                </c:ext>
              </c:extLst>
            </c:dLbl>
            <c:dLbl>
              <c:idx val="3"/>
              <c:spPr>
                <a:solidFill>
                  <a:sysClr val="window" lastClr="FFFFFF"/>
                </a:solidFill>
                <a:ln>
                  <a:solidFill>
                    <a:srgbClr val="FFC00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02C5-482E-AB79-98E0DF594393}"/>
                </c:ext>
              </c:extLst>
            </c:dLbl>
            <c:dLbl>
              <c:idx val="4"/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02C5-482E-AB79-98E0DF594393}"/>
                </c:ext>
              </c:extLst>
            </c:dLbl>
            <c:dLbl>
              <c:idx val="5"/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E22D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02C5-482E-AB79-98E0DF594393}"/>
                </c:ext>
              </c:extLst>
            </c:dLbl>
            <c:dLbl>
              <c:idx val="6"/>
              <c:spPr>
                <a:solidFill>
                  <a:sysClr val="window" lastClr="FFFFFF"/>
                </a:solidFill>
                <a:ln>
                  <a:solidFill>
                    <a:srgbClr val="4472C4">
                      <a:lumMod val="6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02C5-482E-AB79-98E0DF59439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Лист1!$I$7:$I$13</c:f>
              <c:strCache>
                <c:ptCount val="7"/>
                <c:pt idx="0">
                  <c:v>По спец.</c:v>
                </c:pt>
                <c:pt idx="1">
                  <c:v>Не по спец.</c:v>
                </c:pt>
                <c:pt idx="2">
                  <c:v>Отпуск/реб.</c:v>
                </c:pt>
                <c:pt idx="3">
                  <c:v>В/С</c:v>
                </c:pt>
                <c:pt idx="4">
                  <c:v>Обучаются</c:v>
                </c:pt>
                <c:pt idx="5">
                  <c:v>Не трудоустр.</c:v>
                </c:pt>
                <c:pt idx="6">
                  <c:v>Нет данных</c:v>
                </c:pt>
              </c:strCache>
            </c:strRef>
          </c:cat>
          <c:val>
            <c:numRef>
              <c:f>Лист1!$J$7:$J$13</c:f>
              <c:numCache>
                <c:formatCode>General</c:formatCode>
                <c:ptCount val="7"/>
                <c:pt idx="0">
                  <c:v>10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30</c:v>
                </c:pt>
                <c:pt idx="5">
                  <c:v>10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2C5-482E-AB79-98E0DF59439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ПриклАДНАЯ</a:t>
            </a:r>
            <a:r>
              <a:rPr lang="ru-RU" baseline="0"/>
              <a:t> </a:t>
            </a:r>
            <a:r>
              <a:rPr lang="ru-RU"/>
              <a:t>геолОГИЯ 21.05.02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777777777777776E-2"/>
          <c:y val="0.30134259259259266"/>
          <c:w val="0.93888888888888888"/>
          <c:h val="0.60027668416447943"/>
        </c:manualLayout>
      </c:layout>
      <c:pie3DChart>
        <c:varyColors val="1"/>
        <c:ser>
          <c:idx val="0"/>
          <c:order val="0"/>
          <c:tx>
            <c:strRef>
              <c:f>Лист1!$L$6</c:f>
              <c:strCache>
                <c:ptCount val="1"/>
                <c:pt idx="0">
                  <c:v>Прикл.геол. 21.05.02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ECF-4E51-86C3-C6ECD3433E6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ECF-4E51-86C3-C6ECD3433E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ECF-4E51-86C3-C6ECD3433E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ECF-4E51-86C3-C6ECD3433E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ECF-4E51-86C3-C6ECD3433E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3ECF-4E51-86C3-C6ECD3433E6C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3ECF-4E51-86C3-C6ECD3433E6C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ECF-4E51-86C3-C6ECD3433E6C}"/>
                </c:ext>
              </c:extLst>
            </c:dLbl>
            <c:dLbl>
              <c:idx val="1"/>
              <c:layout>
                <c:manualLayout>
                  <c:x val="-0.11666666666666667"/>
                  <c:y val="-4.6296296296296294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ED7D31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3ECF-4E51-86C3-C6ECD3433E6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CF-4E51-86C3-C6ECD3433E6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CF-4E51-86C3-C6ECD3433E6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CF-4E51-86C3-C6ECD3433E6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CF-4E51-86C3-C6ECD3433E6C}"/>
                </c:ext>
              </c:extLst>
            </c:dLbl>
            <c:dLbl>
              <c:idx val="6"/>
              <c:spPr>
                <a:solidFill>
                  <a:sysClr val="window" lastClr="FFFFFF"/>
                </a:solidFill>
                <a:ln>
                  <a:solidFill>
                    <a:srgbClr val="4472C4">
                      <a:lumMod val="6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3ECF-4E51-86C3-C6ECD3433E6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Лист1!$K$7:$K$13</c:f>
              <c:strCache>
                <c:ptCount val="7"/>
                <c:pt idx="0">
                  <c:v>По спец.</c:v>
                </c:pt>
                <c:pt idx="1">
                  <c:v>Не по спец.</c:v>
                </c:pt>
                <c:pt idx="2">
                  <c:v>Отпуск/реб.</c:v>
                </c:pt>
                <c:pt idx="3">
                  <c:v>В/С</c:v>
                </c:pt>
                <c:pt idx="4">
                  <c:v>Обучаются</c:v>
                </c:pt>
                <c:pt idx="5">
                  <c:v>Не трудоустр.</c:v>
                </c:pt>
                <c:pt idx="6">
                  <c:v>Нет данных</c:v>
                </c:pt>
              </c:strCache>
            </c:strRef>
          </c:cat>
          <c:val>
            <c:numRef>
              <c:f>Лист1!$L$7:$L$13</c:f>
              <c:numCache>
                <c:formatCode>General</c:formatCode>
                <c:ptCount val="7"/>
                <c:pt idx="0">
                  <c:v>84</c:v>
                </c:pt>
                <c:pt idx="1">
                  <c:v>12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ECF-4E51-86C3-C6ECD3433E6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Количество</a:t>
            </a:r>
            <a:r>
              <a:rPr lang="ru-RU" b="1" baseline="0" dirty="0"/>
              <a:t> задолжников по практике </a:t>
            </a:r>
          </a:p>
          <a:p>
            <a:pPr>
              <a:defRPr/>
            </a:pPr>
            <a:r>
              <a:rPr lang="ru-RU" b="1" baseline="0" dirty="0"/>
              <a:t>(по направлениям подготовки)</a:t>
            </a:r>
            <a:endParaRPr lang="ru-RU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Лист3!$B$11:$H$11</c:f>
              <c:strCache>
                <c:ptCount val="6"/>
                <c:pt idx="0">
                  <c:v>Пед.обр. 44.03.01</c:v>
                </c:pt>
                <c:pt idx="1">
                  <c:v>Геологи 05.03.01</c:v>
                </c:pt>
                <c:pt idx="2">
                  <c:v>Географы 05.03.02</c:v>
                </c:pt>
                <c:pt idx="3">
                  <c:v>Геоэкол. 05.03.06</c:v>
                </c:pt>
                <c:pt idx="4">
                  <c:v>Гидромет. 05.03.04</c:v>
                </c:pt>
                <c:pt idx="5">
                  <c:v>Прикл.геол. 21.05.02</c:v>
                </c:pt>
              </c:strCache>
            </c:strRef>
          </c:cat>
          <c:val>
            <c:numRef>
              <c:f>Лист3!$B$12:$H$12</c:f>
              <c:numCache>
                <c:formatCode>General</c:formatCode>
                <c:ptCount val="7"/>
                <c:pt idx="0">
                  <c:v>19</c:v>
                </c:pt>
                <c:pt idx="1">
                  <c:v>15</c:v>
                </c:pt>
                <c:pt idx="2">
                  <c:v>28</c:v>
                </c:pt>
                <c:pt idx="3">
                  <c:v>9</c:v>
                </c:pt>
                <c:pt idx="4">
                  <c:v>11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1-4967-91DD-029CC8831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139039"/>
        <c:axId val="201311215"/>
      </c:barChart>
      <c:catAx>
        <c:axId val="6713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311215"/>
        <c:crosses val="autoZero"/>
        <c:auto val="1"/>
        <c:lblAlgn val="ctr"/>
        <c:lblOffset val="100"/>
        <c:noMultiLvlLbl val="0"/>
      </c:catAx>
      <c:valAx>
        <c:axId val="201311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13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/>
              <a:t>Количество задолжников по практике </a:t>
            </a:r>
          </a:p>
          <a:p>
            <a:pPr>
              <a:defRPr/>
            </a:pPr>
            <a:r>
              <a:rPr lang="ru-RU" sz="1600" b="1" dirty="0"/>
              <a:t>(по курсам)</a:t>
            </a:r>
          </a:p>
        </c:rich>
      </c:tx>
      <c:layout>
        <c:manualLayout>
          <c:xMode val="edge"/>
          <c:yMode val="edge"/>
          <c:x val="0.26577469524662745"/>
          <c:y val="3.93429314061603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'[Трудоустройство 2021_2.xlsx]Лист3'!$A$14:$A$20</c:f>
              <c:strCache>
                <c:ptCount val="5"/>
                <c:pt idx="0">
                  <c:v>1 курс</c:v>
                </c:pt>
                <c:pt idx="1">
                  <c:v>2 курс</c:v>
                </c:pt>
                <c:pt idx="2">
                  <c:v>3 курс</c:v>
                </c:pt>
                <c:pt idx="3">
                  <c:v>4 курс</c:v>
                </c:pt>
                <c:pt idx="4">
                  <c:v>5 курс</c:v>
                </c:pt>
              </c:strCache>
            </c:strRef>
          </c:cat>
          <c:val>
            <c:numRef>
              <c:f>'[Трудоустройство 2021_2.xlsx]Лист3'!$B$14:$B$20</c:f>
              <c:numCache>
                <c:formatCode>General</c:formatCode>
                <c:ptCount val="7"/>
                <c:pt idx="0">
                  <c:v>28</c:v>
                </c:pt>
                <c:pt idx="1">
                  <c:v>33</c:v>
                </c:pt>
                <c:pt idx="2">
                  <c:v>30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5-4804-815B-AF4A1002D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628639"/>
        <c:axId val="201739695"/>
      </c:barChart>
      <c:catAx>
        <c:axId val="158628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739695"/>
        <c:crosses val="autoZero"/>
        <c:auto val="1"/>
        <c:lblAlgn val="ctr"/>
        <c:lblOffset val="100"/>
        <c:noMultiLvlLbl val="0"/>
      </c:catAx>
      <c:valAx>
        <c:axId val="201739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628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Динамика трудоустройства выпускников разных направлений по годам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286788475764854"/>
          <c:y val="0.16858952996629353"/>
          <c:w val="0.84367008178031799"/>
          <c:h val="0.49576025243575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Лист1!$D$15:$J$15</c:f>
              <c:strCache>
                <c:ptCount val="7"/>
                <c:pt idx="0">
                  <c:v>Геологи 05.03.01</c:v>
                </c:pt>
                <c:pt idx="1">
                  <c:v>Географы 05.03.02</c:v>
                </c:pt>
                <c:pt idx="2">
                  <c:v>Геоэкол. 05.03.06</c:v>
                </c:pt>
                <c:pt idx="3">
                  <c:v>Гидромет. 05.03.04</c:v>
                </c:pt>
                <c:pt idx="4">
                  <c:v>Прикл.геол. 21.05.02</c:v>
                </c:pt>
                <c:pt idx="5">
                  <c:v>Магистратура</c:v>
                </c:pt>
                <c:pt idx="6">
                  <c:v>Пед.обр. ОЗО</c:v>
                </c:pt>
              </c:strCache>
            </c:strRef>
          </c:cat>
          <c:val>
            <c:numRef>
              <c:f>Лист1!$D$16:$J$16</c:f>
              <c:numCache>
                <c:formatCode>General</c:formatCode>
                <c:ptCount val="7"/>
                <c:pt idx="0">
                  <c:v>36.5</c:v>
                </c:pt>
                <c:pt idx="1">
                  <c:v>23.8</c:v>
                </c:pt>
                <c:pt idx="2">
                  <c:v>61.9</c:v>
                </c:pt>
                <c:pt idx="3">
                  <c:v>40</c:v>
                </c:pt>
                <c:pt idx="4">
                  <c:v>94.7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3E-4944-8AC2-990A30E05F40}"/>
            </c:ext>
          </c:extLst>
        </c:ser>
        <c:ser>
          <c:idx val="1"/>
          <c:order val="1"/>
          <c:tx>
            <c:strRef>
              <c:f>Лист1!$C$17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Лист1!$D$15:$J$15</c:f>
              <c:strCache>
                <c:ptCount val="7"/>
                <c:pt idx="0">
                  <c:v>Геологи 05.03.01</c:v>
                </c:pt>
                <c:pt idx="1">
                  <c:v>Географы 05.03.02</c:v>
                </c:pt>
                <c:pt idx="2">
                  <c:v>Геоэкол. 05.03.06</c:v>
                </c:pt>
                <c:pt idx="3">
                  <c:v>Гидромет. 05.03.04</c:v>
                </c:pt>
                <c:pt idx="4">
                  <c:v>Прикл.геол. 21.05.02</c:v>
                </c:pt>
                <c:pt idx="5">
                  <c:v>Магистратура</c:v>
                </c:pt>
                <c:pt idx="6">
                  <c:v>Пед.обр. ОЗО</c:v>
                </c:pt>
              </c:strCache>
            </c:strRef>
          </c:cat>
          <c:val>
            <c:numRef>
              <c:f>Лист1!$D$17:$J$17</c:f>
              <c:numCache>
                <c:formatCode>General</c:formatCode>
                <c:ptCount val="7"/>
                <c:pt idx="0">
                  <c:v>32</c:v>
                </c:pt>
                <c:pt idx="1">
                  <c:v>22</c:v>
                </c:pt>
                <c:pt idx="2">
                  <c:v>43</c:v>
                </c:pt>
                <c:pt idx="3">
                  <c:v>33</c:v>
                </c:pt>
                <c:pt idx="4">
                  <c:v>56</c:v>
                </c:pt>
                <c:pt idx="5">
                  <c:v>58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3E-4944-8AC2-990A30E05F40}"/>
            </c:ext>
          </c:extLst>
        </c:ser>
        <c:ser>
          <c:idx val="2"/>
          <c:order val="2"/>
          <c:tx>
            <c:strRef>
              <c:f>Лист1!$C$18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Лист1!$D$15:$J$15</c:f>
              <c:strCache>
                <c:ptCount val="7"/>
                <c:pt idx="0">
                  <c:v>Геологи 05.03.01</c:v>
                </c:pt>
                <c:pt idx="1">
                  <c:v>Географы 05.03.02</c:v>
                </c:pt>
                <c:pt idx="2">
                  <c:v>Геоэкол. 05.03.06</c:v>
                </c:pt>
                <c:pt idx="3">
                  <c:v>Гидромет. 05.03.04</c:v>
                </c:pt>
                <c:pt idx="4">
                  <c:v>Прикл.геол. 21.05.02</c:v>
                </c:pt>
                <c:pt idx="5">
                  <c:v>Магистратура</c:v>
                </c:pt>
                <c:pt idx="6">
                  <c:v>Пед.обр. ОЗО</c:v>
                </c:pt>
              </c:strCache>
            </c:strRef>
          </c:cat>
          <c:val>
            <c:numRef>
              <c:f>Лист1!$D$18:$J$18</c:f>
              <c:numCache>
                <c:formatCode>General</c:formatCode>
                <c:ptCount val="7"/>
                <c:pt idx="0">
                  <c:v>14.3</c:v>
                </c:pt>
                <c:pt idx="1">
                  <c:v>54.9</c:v>
                </c:pt>
                <c:pt idx="2">
                  <c:v>0</c:v>
                </c:pt>
                <c:pt idx="3">
                  <c:v>0</c:v>
                </c:pt>
                <c:pt idx="4">
                  <c:v>96</c:v>
                </c:pt>
                <c:pt idx="5">
                  <c:v>73.599999999999994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3E-4944-8AC2-990A30E05F40}"/>
            </c:ext>
          </c:extLst>
        </c:ser>
        <c:ser>
          <c:idx val="3"/>
          <c:order val="3"/>
          <c:tx>
            <c:strRef>
              <c:f>Лист1!$C$19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DE22D1"/>
            </a:solidFill>
            <a:ln>
              <a:noFill/>
            </a:ln>
            <a:effectLst/>
          </c:spPr>
          <c:invertIfNegative val="0"/>
          <c:cat>
            <c:strRef>
              <c:f>Лист1!$D$15:$J$15</c:f>
              <c:strCache>
                <c:ptCount val="7"/>
                <c:pt idx="0">
                  <c:v>Геологи 05.03.01</c:v>
                </c:pt>
                <c:pt idx="1">
                  <c:v>Географы 05.03.02</c:v>
                </c:pt>
                <c:pt idx="2">
                  <c:v>Геоэкол. 05.03.06</c:v>
                </c:pt>
                <c:pt idx="3">
                  <c:v>Гидромет. 05.03.04</c:v>
                </c:pt>
                <c:pt idx="4">
                  <c:v>Прикл.геол. 21.05.02</c:v>
                </c:pt>
                <c:pt idx="5">
                  <c:v>Магистратура</c:v>
                </c:pt>
                <c:pt idx="6">
                  <c:v>Пед.обр. ОЗО</c:v>
                </c:pt>
              </c:strCache>
            </c:strRef>
          </c:cat>
          <c:val>
            <c:numRef>
              <c:f>Лист1!$D$19:$J$19</c:f>
              <c:numCache>
                <c:formatCode>General</c:formatCode>
                <c:ptCount val="7"/>
                <c:pt idx="0">
                  <c:v>7.1</c:v>
                </c:pt>
                <c:pt idx="1">
                  <c:v>30.3</c:v>
                </c:pt>
                <c:pt idx="2">
                  <c:v>28.6</c:v>
                </c:pt>
                <c:pt idx="3">
                  <c:v>53.2</c:v>
                </c:pt>
                <c:pt idx="4">
                  <c:v>91.7</c:v>
                </c:pt>
                <c:pt idx="5">
                  <c:v>74.5</c:v>
                </c:pt>
                <c:pt idx="6">
                  <c:v>76.2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63E-4944-8AC2-990A30E05F40}"/>
            </c:ext>
          </c:extLst>
        </c:ser>
        <c:ser>
          <c:idx val="4"/>
          <c:order val="4"/>
          <c:tx>
            <c:strRef>
              <c:f>Лист1!$C$20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Лист1!$D$15:$J$15</c:f>
              <c:strCache>
                <c:ptCount val="7"/>
                <c:pt idx="0">
                  <c:v>Геологи 05.03.01</c:v>
                </c:pt>
                <c:pt idx="1">
                  <c:v>Географы 05.03.02</c:v>
                </c:pt>
                <c:pt idx="2">
                  <c:v>Геоэкол. 05.03.06</c:v>
                </c:pt>
                <c:pt idx="3">
                  <c:v>Гидромет. 05.03.04</c:v>
                </c:pt>
                <c:pt idx="4">
                  <c:v>Прикл.геол. 21.05.02</c:v>
                </c:pt>
                <c:pt idx="5">
                  <c:v>Магистратура</c:v>
                </c:pt>
                <c:pt idx="6">
                  <c:v>Пед.обр. ОЗО</c:v>
                </c:pt>
              </c:strCache>
            </c:strRef>
          </c:cat>
          <c:val>
            <c:numRef>
              <c:f>Лист1!$D$20:$J$20</c:f>
              <c:numCache>
                <c:formatCode>General</c:formatCode>
                <c:ptCount val="7"/>
                <c:pt idx="0">
                  <c:v>10</c:v>
                </c:pt>
                <c:pt idx="1">
                  <c:v>19.2</c:v>
                </c:pt>
                <c:pt idx="2">
                  <c:v>29.2</c:v>
                </c:pt>
                <c:pt idx="3">
                  <c:v>50</c:v>
                </c:pt>
                <c:pt idx="4">
                  <c:v>96</c:v>
                </c:pt>
                <c:pt idx="5">
                  <c:v>65.900000000000006</c:v>
                </c:pt>
                <c:pt idx="6">
                  <c:v>87.7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3E-4944-8AC2-990A30E05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5000576"/>
        <c:axId val="214995584"/>
      </c:barChart>
      <c:catAx>
        <c:axId val="21500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995584"/>
        <c:crosses val="autoZero"/>
        <c:auto val="1"/>
        <c:lblAlgn val="ctr"/>
        <c:lblOffset val="100"/>
        <c:noMultiLvlLbl val="0"/>
      </c:catAx>
      <c:valAx>
        <c:axId val="21499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</a:t>
                </a:r>
                <a:r>
                  <a:rPr lang="ru-RU" baseline="0"/>
                  <a:t> трудоустроенных, %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00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Общая</a:t>
            </a:r>
            <a:r>
              <a:rPr lang="ru-RU" b="1" baseline="0"/>
              <a:t> т</a:t>
            </a:r>
            <a:r>
              <a:rPr lang="ru-RU" b="1"/>
              <a:t>рудоустроенность</a:t>
            </a:r>
            <a:r>
              <a:rPr lang="ru-RU" b="1" baseline="0"/>
              <a:t> выпускников 2022 года по направлениям подготовки</a:t>
            </a:r>
            <a:endParaRPr lang="ru-RU" b="1"/>
          </a:p>
        </c:rich>
      </c:tx>
      <c:layout>
        <c:manualLayout>
          <c:xMode val="edge"/>
          <c:yMode val="edge"/>
          <c:x val="0.1923928427059878"/>
          <c:y val="2.73063271399062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Трудоустр, В/с, Отпуск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1">
                  <c:v>Геологи 05.03.01</c:v>
                </c:pt>
                <c:pt idx="2">
                  <c:v>Географы 05.03.02</c:v>
                </c:pt>
                <c:pt idx="3">
                  <c:v>Геоэкол. 05.03.06</c:v>
                </c:pt>
                <c:pt idx="4">
                  <c:v>Гидромет. 05.03.04</c:v>
                </c:pt>
                <c:pt idx="5">
                  <c:v>Прикл.геол. 21.05.02</c:v>
                </c:pt>
                <c:pt idx="6">
                  <c:v>Магистратура</c:v>
                </c:pt>
                <c:pt idx="7">
                  <c:v>Пед.обр. ОЗО</c:v>
                </c:pt>
              </c:strCache>
            </c:strRef>
          </c:cat>
          <c:val>
            <c:numRef>
              <c:f>Лист1!$B$2:$I$2</c:f>
              <c:numCache>
                <c:formatCode>General</c:formatCode>
                <c:ptCount val="8"/>
                <c:pt idx="1">
                  <c:v>10</c:v>
                </c:pt>
                <c:pt idx="2">
                  <c:v>19.2</c:v>
                </c:pt>
                <c:pt idx="3">
                  <c:v>29.2</c:v>
                </c:pt>
                <c:pt idx="4">
                  <c:v>50</c:v>
                </c:pt>
                <c:pt idx="5">
                  <c:v>96</c:v>
                </c:pt>
                <c:pt idx="6">
                  <c:v>65.900000000000006</c:v>
                </c:pt>
                <c:pt idx="7">
                  <c:v>87.7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3E-4CFB-B1F7-BD01ED39EF09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 трудоустр, Нет данных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1">
                  <c:v>Геологи 05.03.01</c:v>
                </c:pt>
                <c:pt idx="2">
                  <c:v>Географы 05.03.02</c:v>
                </c:pt>
                <c:pt idx="3">
                  <c:v>Геоэкол. 05.03.06</c:v>
                </c:pt>
                <c:pt idx="4">
                  <c:v>Гидромет. 05.03.04</c:v>
                </c:pt>
                <c:pt idx="5">
                  <c:v>Прикл.геол. 21.05.02</c:v>
                </c:pt>
                <c:pt idx="6">
                  <c:v>Магистратура</c:v>
                </c:pt>
                <c:pt idx="7">
                  <c:v>Пед.обр. ОЗО</c:v>
                </c:pt>
              </c:strCache>
            </c:strRef>
          </c:cat>
          <c:val>
            <c:numRef>
              <c:f>Лист1!$B$3:$I$3</c:f>
              <c:numCache>
                <c:formatCode>General</c:formatCode>
                <c:ptCount val="8"/>
                <c:pt idx="1">
                  <c:v>4</c:v>
                </c:pt>
                <c:pt idx="2">
                  <c:v>34.5</c:v>
                </c:pt>
                <c:pt idx="3">
                  <c:v>20.8</c:v>
                </c:pt>
                <c:pt idx="4">
                  <c:v>20</c:v>
                </c:pt>
                <c:pt idx="5">
                  <c:v>4</c:v>
                </c:pt>
                <c:pt idx="6">
                  <c:v>24.4</c:v>
                </c:pt>
                <c:pt idx="7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3E-4CFB-B1F7-BD01ED39EF09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Обучаются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1">
                  <c:v>Геологи 05.03.01</c:v>
                </c:pt>
                <c:pt idx="2">
                  <c:v>Географы 05.03.02</c:v>
                </c:pt>
                <c:pt idx="3">
                  <c:v>Геоэкол. 05.03.06</c:v>
                </c:pt>
                <c:pt idx="4">
                  <c:v>Гидромет. 05.03.04</c:v>
                </c:pt>
                <c:pt idx="5">
                  <c:v>Прикл.геол. 21.05.02</c:v>
                </c:pt>
                <c:pt idx="6">
                  <c:v>Магистратура</c:v>
                </c:pt>
                <c:pt idx="7">
                  <c:v>Пед.обр. ОЗО</c:v>
                </c:pt>
              </c:strCache>
            </c:strRef>
          </c:cat>
          <c:val>
            <c:numRef>
              <c:f>Лист1!$B$4:$I$4</c:f>
              <c:numCache>
                <c:formatCode>General</c:formatCode>
                <c:ptCount val="8"/>
                <c:pt idx="1">
                  <c:v>56</c:v>
                </c:pt>
                <c:pt idx="2">
                  <c:v>46</c:v>
                </c:pt>
                <c:pt idx="3">
                  <c:v>50</c:v>
                </c:pt>
                <c:pt idx="4">
                  <c:v>30</c:v>
                </c:pt>
                <c:pt idx="5">
                  <c:v>0</c:v>
                </c:pt>
                <c:pt idx="6">
                  <c:v>9.8000000000000007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3E-4CFB-B1F7-BD01ED39E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6394815"/>
        <c:axId val="1286503983"/>
      </c:barChart>
      <c:catAx>
        <c:axId val="118639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6503983"/>
        <c:crosses val="autoZero"/>
        <c:auto val="1"/>
        <c:lblAlgn val="ctr"/>
        <c:lblOffset val="100"/>
        <c:noMultiLvlLbl val="0"/>
      </c:catAx>
      <c:valAx>
        <c:axId val="128650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  <a:r>
                  <a:rPr lang="ru-RU"/>
                  <a:t> от количества выпускников в</a:t>
                </a:r>
                <a:r>
                  <a:rPr lang="ru-RU" baseline="0"/>
                  <a:t> г</a:t>
                </a:r>
                <a:r>
                  <a:rPr lang="ru-RU"/>
                  <a:t>руппе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6394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Специфика</a:t>
            </a:r>
            <a:r>
              <a:rPr lang="ru-RU" baseline="0"/>
              <a:t> трудоустройства выпускников 2022 года по направлениям подготовки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Лист1!$C$7</c:f>
              <c:strCache>
                <c:ptCount val="1"/>
                <c:pt idx="0">
                  <c:v>По спец.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Лист1!$D$6:$P$6</c:f>
              <c:strCache>
                <c:ptCount val="13"/>
                <c:pt idx="0">
                  <c:v>Геологи 05.03.01</c:v>
                </c:pt>
                <c:pt idx="2">
                  <c:v>Географы 05.03.02</c:v>
                </c:pt>
                <c:pt idx="4">
                  <c:v>Геоэкол. 05.03.06</c:v>
                </c:pt>
                <c:pt idx="6">
                  <c:v>Гидромет. 05.03.04</c:v>
                </c:pt>
                <c:pt idx="8">
                  <c:v>Прикл.геол. 21.05.02</c:v>
                </c:pt>
                <c:pt idx="10">
                  <c:v>Магистратура</c:v>
                </c:pt>
                <c:pt idx="12">
                  <c:v>Пед.обр. ОЗО</c:v>
                </c:pt>
              </c:strCache>
            </c:strRef>
          </c:cat>
          <c:val>
            <c:numRef>
              <c:f>Лист1!$D$7:$P$7</c:f>
              <c:numCache>
                <c:formatCode>General</c:formatCode>
                <c:ptCount val="13"/>
                <c:pt idx="0">
                  <c:v>28</c:v>
                </c:pt>
                <c:pt idx="1">
                  <c:v>0</c:v>
                </c:pt>
                <c:pt idx="2">
                  <c:v>3.8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0</c:v>
                </c:pt>
                <c:pt idx="8">
                  <c:v>84</c:v>
                </c:pt>
                <c:pt idx="9">
                  <c:v>0</c:v>
                </c:pt>
                <c:pt idx="10">
                  <c:v>41.5</c:v>
                </c:pt>
                <c:pt idx="11">
                  <c:v>0</c:v>
                </c:pt>
                <c:pt idx="12">
                  <c:v>66.7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33-470D-9E1C-7CC20BCF2452}"/>
            </c:ext>
          </c:extLst>
        </c:ser>
        <c:ser>
          <c:idx val="1"/>
          <c:order val="1"/>
          <c:tx>
            <c:strRef>
              <c:f>Лист1!$C$8</c:f>
              <c:strCache>
                <c:ptCount val="1"/>
                <c:pt idx="0">
                  <c:v>Не по спец.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Лист1!$D$6:$P$6</c:f>
              <c:strCache>
                <c:ptCount val="13"/>
                <c:pt idx="0">
                  <c:v>Геологи 05.03.01</c:v>
                </c:pt>
                <c:pt idx="2">
                  <c:v>Географы 05.03.02</c:v>
                </c:pt>
                <c:pt idx="4">
                  <c:v>Геоэкол. 05.03.06</c:v>
                </c:pt>
                <c:pt idx="6">
                  <c:v>Гидромет. 05.03.04</c:v>
                </c:pt>
                <c:pt idx="8">
                  <c:v>Прикл.геол. 21.05.02</c:v>
                </c:pt>
                <c:pt idx="10">
                  <c:v>Магистратура</c:v>
                </c:pt>
                <c:pt idx="12">
                  <c:v>Пед.обр. ОЗО</c:v>
                </c:pt>
              </c:strCache>
            </c:strRef>
          </c:cat>
          <c:val>
            <c:numRef>
              <c:f>Лист1!$D$8:$P$8</c:f>
              <c:numCache>
                <c:formatCode>General</c:formatCode>
                <c:ptCount val="13"/>
                <c:pt idx="0">
                  <c:v>12</c:v>
                </c:pt>
                <c:pt idx="1">
                  <c:v>0</c:v>
                </c:pt>
                <c:pt idx="2">
                  <c:v>15.4</c:v>
                </c:pt>
                <c:pt idx="3">
                  <c:v>0</c:v>
                </c:pt>
                <c:pt idx="4">
                  <c:v>29.2</c:v>
                </c:pt>
                <c:pt idx="5">
                  <c:v>0</c:v>
                </c:pt>
                <c:pt idx="6">
                  <c:v>20</c:v>
                </c:pt>
                <c:pt idx="7">
                  <c:v>0</c:v>
                </c:pt>
                <c:pt idx="8">
                  <c:v>12</c:v>
                </c:pt>
                <c:pt idx="9">
                  <c:v>0</c:v>
                </c:pt>
                <c:pt idx="10">
                  <c:v>14.6</c:v>
                </c:pt>
                <c:pt idx="11">
                  <c:v>0</c:v>
                </c:pt>
                <c:pt idx="1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33-470D-9E1C-7CC20BCF2452}"/>
            </c:ext>
          </c:extLst>
        </c:ser>
        <c:ser>
          <c:idx val="2"/>
          <c:order val="2"/>
          <c:tx>
            <c:strRef>
              <c:f>Лист1!$C$9</c:f>
              <c:strCache>
                <c:ptCount val="1"/>
                <c:pt idx="0">
                  <c:v>Отпуск/реб.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Лист1!$D$6:$P$6</c:f>
              <c:strCache>
                <c:ptCount val="13"/>
                <c:pt idx="0">
                  <c:v>Геологи 05.03.01</c:v>
                </c:pt>
                <c:pt idx="2">
                  <c:v>Географы 05.03.02</c:v>
                </c:pt>
                <c:pt idx="4">
                  <c:v>Геоэкол. 05.03.06</c:v>
                </c:pt>
                <c:pt idx="6">
                  <c:v>Гидромет. 05.03.04</c:v>
                </c:pt>
                <c:pt idx="8">
                  <c:v>Прикл.геол. 21.05.02</c:v>
                </c:pt>
                <c:pt idx="10">
                  <c:v>Магистратура</c:v>
                </c:pt>
                <c:pt idx="12">
                  <c:v>Пед.обр. ОЗО</c:v>
                </c:pt>
              </c:strCache>
            </c:strRef>
          </c:cat>
          <c:val>
            <c:numRef>
              <c:f>Лист1!$D$9:$P$9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4.9000000000000004</c:v>
                </c:pt>
                <c:pt idx="11">
                  <c:v>0</c:v>
                </c:pt>
                <c:pt idx="12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33-470D-9E1C-7CC20BCF2452}"/>
            </c:ext>
          </c:extLst>
        </c:ser>
        <c:ser>
          <c:idx val="3"/>
          <c:order val="3"/>
          <c:tx>
            <c:strRef>
              <c:f>Лист1!$C$10</c:f>
              <c:strCache>
                <c:ptCount val="1"/>
                <c:pt idx="0">
                  <c:v>В/С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Лист1!$D$6:$P$6</c:f>
              <c:strCache>
                <c:ptCount val="13"/>
                <c:pt idx="0">
                  <c:v>Геологи 05.03.01</c:v>
                </c:pt>
                <c:pt idx="2">
                  <c:v>Географы 05.03.02</c:v>
                </c:pt>
                <c:pt idx="4">
                  <c:v>Геоэкол. 05.03.06</c:v>
                </c:pt>
                <c:pt idx="6">
                  <c:v>Гидромет. 05.03.04</c:v>
                </c:pt>
                <c:pt idx="8">
                  <c:v>Прикл.геол. 21.05.02</c:v>
                </c:pt>
                <c:pt idx="10">
                  <c:v>Магистратура</c:v>
                </c:pt>
                <c:pt idx="12">
                  <c:v>Пед.обр. ОЗО</c:v>
                </c:pt>
              </c:strCache>
            </c:strRef>
          </c:cat>
          <c:val>
            <c:numRef>
              <c:f>Лист1!$D$10:$P$10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4.9000000000000004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33-470D-9E1C-7CC20BCF2452}"/>
            </c:ext>
          </c:extLst>
        </c:ser>
        <c:ser>
          <c:idx val="4"/>
          <c:order val="4"/>
          <c:tx>
            <c:strRef>
              <c:f>Лист1!$C$11</c:f>
              <c:strCache>
                <c:ptCount val="1"/>
                <c:pt idx="0">
                  <c:v>Обучаются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Лист1!$D$6:$P$6</c:f>
              <c:strCache>
                <c:ptCount val="13"/>
                <c:pt idx="0">
                  <c:v>Геологи 05.03.01</c:v>
                </c:pt>
                <c:pt idx="2">
                  <c:v>Географы 05.03.02</c:v>
                </c:pt>
                <c:pt idx="4">
                  <c:v>Геоэкол. 05.03.06</c:v>
                </c:pt>
                <c:pt idx="6">
                  <c:v>Гидромет. 05.03.04</c:v>
                </c:pt>
                <c:pt idx="8">
                  <c:v>Прикл.геол. 21.05.02</c:v>
                </c:pt>
                <c:pt idx="10">
                  <c:v>Магистратура</c:v>
                </c:pt>
                <c:pt idx="12">
                  <c:v>Пед.обр. ОЗО</c:v>
                </c:pt>
              </c:strCache>
            </c:strRef>
          </c:cat>
          <c:val>
            <c:numRef>
              <c:f>Лист1!$D$11:$P$11</c:f>
              <c:numCache>
                <c:formatCode>General</c:formatCode>
                <c:ptCount val="13"/>
                <c:pt idx="0">
                  <c:v>56</c:v>
                </c:pt>
                <c:pt idx="1">
                  <c:v>0</c:v>
                </c:pt>
                <c:pt idx="2">
                  <c:v>46</c:v>
                </c:pt>
                <c:pt idx="3">
                  <c:v>0</c:v>
                </c:pt>
                <c:pt idx="4">
                  <c:v>50</c:v>
                </c:pt>
                <c:pt idx="5">
                  <c:v>0</c:v>
                </c:pt>
                <c:pt idx="6">
                  <c:v>30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9.8000000000000007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33-470D-9E1C-7CC20BCF2452}"/>
            </c:ext>
          </c:extLst>
        </c:ser>
        <c:ser>
          <c:idx val="5"/>
          <c:order val="5"/>
          <c:tx>
            <c:strRef>
              <c:f>Лист1!$C$12</c:f>
              <c:strCache>
                <c:ptCount val="1"/>
                <c:pt idx="0">
                  <c:v>Не трудоустр.</c:v>
                </c:pt>
              </c:strCache>
            </c:strRef>
          </c:tx>
          <c:spPr>
            <a:solidFill>
              <a:srgbClr val="DE22D1"/>
            </a:solidFill>
            <a:ln>
              <a:noFill/>
            </a:ln>
            <a:effectLst/>
          </c:spPr>
          <c:invertIfNegative val="0"/>
          <c:cat>
            <c:strRef>
              <c:f>Лист1!$D$6:$P$6</c:f>
              <c:strCache>
                <c:ptCount val="13"/>
                <c:pt idx="0">
                  <c:v>Геологи 05.03.01</c:v>
                </c:pt>
                <c:pt idx="2">
                  <c:v>Географы 05.03.02</c:v>
                </c:pt>
                <c:pt idx="4">
                  <c:v>Геоэкол. 05.03.06</c:v>
                </c:pt>
                <c:pt idx="6">
                  <c:v>Гидромет. 05.03.04</c:v>
                </c:pt>
                <c:pt idx="8">
                  <c:v>Прикл.геол. 21.05.02</c:v>
                </c:pt>
                <c:pt idx="10">
                  <c:v>Магистратура</c:v>
                </c:pt>
                <c:pt idx="12">
                  <c:v>Пед.обр. ОЗО</c:v>
                </c:pt>
              </c:strCache>
            </c:strRef>
          </c:cat>
          <c:val>
            <c:numRef>
              <c:f>Лист1!$D$12:$P$12</c:f>
              <c:numCache>
                <c:formatCode>General</c:formatCode>
                <c:ptCount val="13"/>
                <c:pt idx="0">
                  <c:v>4</c:v>
                </c:pt>
                <c:pt idx="1">
                  <c:v>0</c:v>
                </c:pt>
                <c:pt idx="2">
                  <c:v>23.1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9.8000000000000007</c:v>
                </c:pt>
                <c:pt idx="11">
                  <c:v>0</c:v>
                </c:pt>
                <c:pt idx="12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33-470D-9E1C-7CC20BCF2452}"/>
            </c:ext>
          </c:extLst>
        </c:ser>
        <c:ser>
          <c:idx val="6"/>
          <c:order val="6"/>
          <c:tx>
            <c:strRef>
              <c:f>Лист1!$C$13</c:f>
              <c:strCache>
                <c:ptCount val="1"/>
                <c:pt idx="0">
                  <c:v>Нет данных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Лист1!$D$6:$P$6</c:f>
              <c:strCache>
                <c:ptCount val="13"/>
                <c:pt idx="0">
                  <c:v>Геологи 05.03.01</c:v>
                </c:pt>
                <c:pt idx="2">
                  <c:v>Географы 05.03.02</c:v>
                </c:pt>
                <c:pt idx="4">
                  <c:v>Геоэкол. 05.03.06</c:v>
                </c:pt>
                <c:pt idx="6">
                  <c:v>Гидромет. 05.03.04</c:v>
                </c:pt>
                <c:pt idx="8">
                  <c:v>Прикл.геол. 21.05.02</c:v>
                </c:pt>
                <c:pt idx="10">
                  <c:v>Магистратура</c:v>
                </c:pt>
                <c:pt idx="12">
                  <c:v>Пед.обр. ОЗО</c:v>
                </c:pt>
              </c:strCache>
            </c:strRef>
          </c:cat>
          <c:val>
            <c:numRef>
              <c:f>Лист1!$D$13:$P$13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11.5</c:v>
                </c:pt>
                <c:pt idx="3">
                  <c:v>0</c:v>
                </c:pt>
                <c:pt idx="4">
                  <c:v>20.8</c:v>
                </c:pt>
                <c:pt idx="5">
                  <c:v>0</c:v>
                </c:pt>
                <c:pt idx="6">
                  <c:v>10</c:v>
                </c:pt>
                <c:pt idx="7">
                  <c:v>0</c:v>
                </c:pt>
                <c:pt idx="8">
                  <c:v>4</c:v>
                </c:pt>
                <c:pt idx="9">
                  <c:v>0</c:v>
                </c:pt>
                <c:pt idx="10">
                  <c:v>14.6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33-470D-9E1C-7CC20BCF2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3"/>
        <c:axId val="1031701423"/>
        <c:axId val="1031701839"/>
      </c:barChart>
      <c:catAx>
        <c:axId val="1031701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1701839"/>
        <c:crosses val="autoZero"/>
        <c:auto val="1"/>
        <c:lblAlgn val="ctr"/>
        <c:lblOffset val="100"/>
        <c:noMultiLvlLbl val="0"/>
      </c:catAx>
      <c:valAx>
        <c:axId val="1031701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Процент</a:t>
                </a:r>
                <a:r>
                  <a:rPr lang="ru-RU" baseline="0"/>
                  <a:t> от количества выпускников в группе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1701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56966960012356"/>
          <c:y val="0.25661156227193083"/>
          <c:w val="0.15570324187292287"/>
          <c:h val="0.35433306313098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Магистратура 05.04.06</a:t>
            </a:r>
          </a:p>
        </c:rich>
      </c:tx>
      <c:layout>
        <c:manualLayout>
          <c:xMode val="edge"/>
          <c:yMode val="edge"/>
          <c:x val="0.34193044619422575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Лист1!$N$6</c:f>
              <c:strCache>
                <c:ptCount val="1"/>
                <c:pt idx="0">
                  <c:v>Магистратура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B7A-41EC-90FE-D4EA5B02D565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B7A-41EC-90FE-D4EA5B02D565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B7A-41EC-90FE-D4EA5B02D565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8B7A-41EC-90FE-D4EA5B02D56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8B7A-41EC-90FE-D4EA5B02D565}"/>
              </c:ext>
            </c:extLst>
          </c:dPt>
          <c:dPt>
            <c:idx val="5"/>
            <c:bubble3D val="0"/>
            <c:spPr>
              <a:solidFill>
                <a:srgbClr val="DE22D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8B7A-41EC-90FE-D4EA5B02D565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8B7A-41EC-90FE-D4EA5B02D565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8B7A-41EC-90FE-D4EA5B02D565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ED7D31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8B7A-41EC-90FE-D4EA5B02D565}"/>
                </c:ext>
              </c:extLst>
            </c:dLbl>
            <c:dLbl>
              <c:idx val="2"/>
              <c:spPr>
                <a:solidFill>
                  <a:sysClr val="window" lastClr="FFFFFF"/>
                </a:solidFill>
                <a:ln>
                  <a:solidFill>
                    <a:srgbClr val="A5A5A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8B7A-41EC-90FE-D4EA5B02D565}"/>
                </c:ext>
              </c:extLst>
            </c:dLbl>
            <c:dLbl>
              <c:idx val="3"/>
              <c:spPr>
                <a:solidFill>
                  <a:sysClr val="window" lastClr="FFFFFF"/>
                </a:solidFill>
                <a:ln>
                  <a:solidFill>
                    <a:srgbClr val="FFC00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8B7A-41EC-90FE-D4EA5B02D565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C14972-BCAC-4D94-B72C-E2645EE06093}" type="CATEGORYNAME">
                      <a:rPr lang="ru-RU">
                        <a:solidFill>
                          <a:srgbClr val="FFC000"/>
                        </a:solidFill>
                      </a:rPr>
                      <a:pPr>
                        <a:defRPr>
                          <a:solidFill>
                            <a:srgbClr val="FFC000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>
                        <a:solidFill>
                          <a:srgbClr val="FFC000"/>
                        </a:solidFill>
                      </a:rPr>
                      <a:t>; </a:t>
                    </a:r>
                    <a:fld id="{7C3EABAB-101F-43DD-AAF6-F5DEECE56F3B}" type="PERCENTAGE">
                      <a:rPr lang="ru-RU" baseline="0">
                        <a:solidFill>
                          <a:srgbClr val="FFC000"/>
                        </a:solidFill>
                      </a:rPr>
                      <a:pPr>
                        <a:defRPr>
                          <a:solidFill>
                            <a:srgbClr val="FFC000"/>
                          </a:solidFill>
                        </a:defRPr>
                      </a:pPr>
                      <a:t>[ПРОЦЕНТ]</a:t>
                    </a:fld>
                    <a:endParaRPr lang="ru-RU" baseline="0">
                      <a:solidFill>
                        <a:srgbClr val="FFC000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B7A-41EC-90FE-D4EA5B02D565}"/>
                </c:ext>
              </c:extLst>
            </c:dLbl>
            <c:dLbl>
              <c:idx val="5"/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E22D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8B7A-41EC-90FE-D4EA5B02D565}"/>
                </c:ext>
              </c:extLst>
            </c:dLbl>
            <c:dLbl>
              <c:idx val="6"/>
              <c:spPr>
                <a:solidFill>
                  <a:sysClr val="window" lastClr="FFFFFF"/>
                </a:solidFill>
                <a:ln>
                  <a:solidFill>
                    <a:srgbClr val="4472C4">
                      <a:lumMod val="60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8B7A-41EC-90FE-D4EA5B02D56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Лист1!$M$7:$M$13</c:f>
              <c:strCache>
                <c:ptCount val="7"/>
                <c:pt idx="0">
                  <c:v>По спец.</c:v>
                </c:pt>
                <c:pt idx="1">
                  <c:v>Не по спец.</c:v>
                </c:pt>
                <c:pt idx="2">
                  <c:v>Отпуск/реб.</c:v>
                </c:pt>
                <c:pt idx="3">
                  <c:v>В/С</c:v>
                </c:pt>
                <c:pt idx="4">
                  <c:v>Обучаются</c:v>
                </c:pt>
                <c:pt idx="5">
                  <c:v>Не трудоустр.</c:v>
                </c:pt>
                <c:pt idx="6">
                  <c:v>Нет данных</c:v>
                </c:pt>
              </c:strCache>
            </c:strRef>
          </c:cat>
          <c:val>
            <c:numRef>
              <c:f>Лист1!$N$7:$N$13</c:f>
              <c:numCache>
                <c:formatCode>General</c:formatCode>
                <c:ptCount val="7"/>
                <c:pt idx="0">
                  <c:v>41.5</c:v>
                </c:pt>
                <c:pt idx="1">
                  <c:v>14.6</c:v>
                </c:pt>
                <c:pt idx="2">
                  <c:v>4.9000000000000004</c:v>
                </c:pt>
                <c:pt idx="3">
                  <c:v>4.9000000000000004</c:v>
                </c:pt>
                <c:pt idx="4">
                  <c:v>9.8000000000000007</c:v>
                </c:pt>
                <c:pt idx="5">
                  <c:v>9.8000000000000007</c:v>
                </c:pt>
                <c:pt idx="6">
                  <c:v>14.6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B7A-41EC-90FE-D4EA5B02D56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Пед.обр. ОЗО 44.03.01</a:t>
            </a:r>
          </a:p>
        </c:rich>
      </c:tx>
      <c:layout>
        <c:manualLayout>
          <c:xMode val="edge"/>
          <c:yMode val="edge"/>
          <c:x val="0.35452077865266834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Лист1!$P$6</c:f>
              <c:strCache>
                <c:ptCount val="1"/>
                <c:pt idx="0">
                  <c:v>Пед.обр. ОЗО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21A-4339-A2A0-0DE09C19C47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21A-4339-A2A0-0DE09C19C473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21A-4339-A2A0-0DE09C19C4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21A-4339-A2A0-0DE09C19C4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D21A-4339-A2A0-0DE09C19C473}"/>
              </c:ext>
            </c:extLst>
          </c:dPt>
          <c:dPt>
            <c:idx val="5"/>
            <c:bubble3D val="0"/>
            <c:spPr>
              <a:solidFill>
                <a:srgbClr val="DE22D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D21A-4339-A2A0-0DE09C19C4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D21A-4339-A2A0-0DE09C19C473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21A-4339-A2A0-0DE09C19C473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ED7D31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21A-4339-A2A0-0DE09C19C473}"/>
                </c:ext>
              </c:extLst>
            </c:dLbl>
            <c:dLbl>
              <c:idx val="2"/>
              <c:layout>
                <c:manualLayout>
                  <c:x val="-6.3888888888888884E-2"/>
                  <c:y val="-2.1218890680033321E-17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A5A5A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D21A-4339-A2A0-0DE09C19C47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1A-4339-A2A0-0DE09C19C47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1A-4339-A2A0-0DE09C19C473}"/>
                </c:ext>
              </c:extLst>
            </c:dLbl>
            <c:dLbl>
              <c:idx val="5"/>
              <c:layout>
                <c:manualLayout>
                  <c:x val="0.2722222222222222"/>
                  <c:y val="0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70AD47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E22D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D21A-4339-A2A0-0DE09C19C47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1A-4339-A2A0-0DE09C19C47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Лист1!$O$7:$O$13</c:f>
              <c:strCache>
                <c:ptCount val="7"/>
                <c:pt idx="0">
                  <c:v>По спец.</c:v>
                </c:pt>
                <c:pt idx="1">
                  <c:v>Не по спец.</c:v>
                </c:pt>
                <c:pt idx="2">
                  <c:v>Отпуск/реб.</c:v>
                </c:pt>
                <c:pt idx="3">
                  <c:v>В/С</c:v>
                </c:pt>
                <c:pt idx="4">
                  <c:v>Обучаются</c:v>
                </c:pt>
                <c:pt idx="5">
                  <c:v>Не трудоустр.</c:v>
                </c:pt>
                <c:pt idx="6">
                  <c:v>Нет данных</c:v>
                </c:pt>
              </c:strCache>
            </c:strRef>
          </c:cat>
          <c:val>
            <c:numRef>
              <c:f>Лист1!$P$7:$P$13</c:f>
              <c:numCache>
                <c:formatCode>General</c:formatCode>
                <c:ptCount val="7"/>
                <c:pt idx="0">
                  <c:v>66.7</c:v>
                </c:pt>
                <c:pt idx="1">
                  <c:v>19</c:v>
                </c:pt>
                <c:pt idx="2">
                  <c:v>9.5</c:v>
                </c:pt>
                <c:pt idx="3">
                  <c:v>0</c:v>
                </c:pt>
                <c:pt idx="4">
                  <c:v>0</c:v>
                </c:pt>
                <c:pt idx="5">
                  <c:v>4.8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21A-4339-A2A0-0DE09C19C47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555555555558E-2"/>
          <c:y val="0.23725393700787406"/>
          <c:w val="0.81388888888888888"/>
          <c:h val="0.65757545931758532"/>
        </c:manualLayout>
      </c:layout>
      <c:pie3DChart>
        <c:varyColors val="1"/>
        <c:ser>
          <c:idx val="0"/>
          <c:order val="0"/>
          <c:tx>
            <c:strRef>
              <c:f>Лист1!$D$6</c:f>
              <c:strCache>
                <c:ptCount val="1"/>
                <c:pt idx="0">
                  <c:v>Геологи 05.03.01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431-4415-826A-9943680B199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431-4415-826A-9943680B19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431-4415-826A-9943680B19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431-4415-826A-9943680B199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431-4415-826A-9943680B1991}"/>
              </c:ext>
            </c:extLst>
          </c:dPt>
          <c:dPt>
            <c:idx val="5"/>
            <c:bubble3D val="0"/>
            <c:spPr>
              <a:solidFill>
                <a:srgbClr val="DE22D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B431-4415-826A-9943680B199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B431-4415-826A-9943680B1991}"/>
              </c:ext>
            </c:extLst>
          </c:dPt>
          <c:dLbls>
            <c:dLbl>
              <c:idx val="0"/>
              <c:layout>
                <c:manualLayout>
                  <c:x val="6.9444444444444448E-2"/>
                  <c:y val="9.2592592592592587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B431-4415-826A-9943680B1991}"/>
                </c:ext>
              </c:extLst>
            </c:dLbl>
            <c:dLbl>
              <c:idx val="1"/>
              <c:layout>
                <c:manualLayout>
                  <c:x val="5.718312557006245E-2"/>
                  <c:y val="-4.281496062992126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1738772995067118"/>
                      <c:h val="0.139838145231846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431-4415-826A-9943680B199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B431-4415-826A-9943680B199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B431-4415-826A-9943680B1991}"/>
                </c:ext>
              </c:extLst>
            </c:dLbl>
            <c:dLbl>
              <c:idx val="4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B431-4415-826A-9943680B1991}"/>
                </c:ext>
              </c:extLst>
            </c:dLbl>
            <c:dLbl>
              <c:idx val="5"/>
              <c:layout>
                <c:manualLayout>
                  <c:x val="3.3333333333333333E-2"/>
                  <c:y val="0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E22D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B431-4415-826A-9943680B199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B431-4415-826A-9943680B199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4472C4"/>
                </a:solidFill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Лист1!$C$7:$C$13</c:f>
              <c:strCache>
                <c:ptCount val="7"/>
                <c:pt idx="0">
                  <c:v>По спец.</c:v>
                </c:pt>
                <c:pt idx="1">
                  <c:v>Не по спец.</c:v>
                </c:pt>
                <c:pt idx="2">
                  <c:v>Отпуск/реб.</c:v>
                </c:pt>
                <c:pt idx="3">
                  <c:v>В/С</c:v>
                </c:pt>
                <c:pt idx="4">
                  <c:v>Обучаются</c:v>
                </c:pt>
                <c:pt idx="5">
                  <c:v>Не трудоустр.</c:v>
                </c:pt>
                <c:pt idx="6">
                  <c:v>Нет данных</c:v>
                </c:pt>
              </c:strCache>
            </c:strRef>
          </c:cat>
          <c:val>
            <c:numRef>
              <c:f>Лист1!$D$7:$D$13</c:f>
              <c:numCache>
                <c:formatCode>General</c:formatCode>
                <c:ptCount val="7"/>
                <c:pt idx="0">
                  <c:v>28</c:v>
                </c:pt>
                <c:pt idx="1">
                  <c:v>12</c:v>
                </c:pt>
                <c:pt idx="2">
                  <c:v>0</c:v>
                </c:pt>
                <c:pt idx="3">
                  <c:v>0</c:v>
                </c:pt>
                <c:pt idx="4">
                  <c:v>56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431-4415-826A-9943680B199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CC16F-CD6A-4F8B-A494-03CB54A23F21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9EAB-9010-45EF-BC4C-2B5FBA1F89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1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C81F8-71C2-4FB2-AAC0-2F65769A732A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88EAF-F393-47EF-8262-E6BBF72335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1" y="2726730"/>
            <a:ext cx="8784977" cy="1862168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Об итогах учебных и производственных практик, взаимодействии с работодателями и результатах мониторинга трудоустройства выпускников </a:t>
            </a:r>
            <a:b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Института наук о Земле</a:t>
            </a:r>
            <a:b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</a:b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20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2 году</a:t>
            </a:r>
            <a:b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</a:b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b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b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b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23</a:t>
            </a:r>
            <a:r>
              <a:rPr lang="ru-RU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декабря 2022 г.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3" y="4149080"/>
            <a:ext cx="7488832" cy="12485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Зам. директора Института наук о Земле</a:t>
            </a:r>
          </a:p>
          <a:p>
            <a:pPr>
              <a:spcBef>
                <a:spcPts val="0"/>
              </a:spcBef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Труфанов Алексей </a:t>
            </a:r>
            <a:r>
              <a:rPr lang="ru-RU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Вячеславич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8654"/>
            <a:ext cx="1418807" cy="13165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6365" y="4454626"/>
            <a:ext cx="4848966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</a:rPr>
              <a:t>В соответствии с Распоряжением от 06.10.2022г № 1141-р, в рамках реализации проекта «Центр оценки компетенций», действующего на платформе «Россия – страна возможностей», с 10 октября по 30 ноября 2022 г. была организована  и проведена диагностика </a:t>
            </a:r>
            <a:r>
              <a:rPr lang="ru-RU" sz="1400" dirty="0" err="1">
                <a:solidFill>
                  <a:schemeClr val="bg1"/>
                </a:solidFill>
              </a:rPr>
              <a:t>надпрофессиональных</a:t>
            </a:r>
            <a:r>
              <a:rPr lang="ru-RU" sz="1400" dirty="0">
                <a:solidFill>
                  <a:schemeClr val="bg1"/>
                </a:solidFill>
              </a:rPr>
              <a:t> навыков студентов 1 курса с целью выявления их предрасположенностей и формирования индивидуальных траекторий развития.</a:t>
            </a:r>
            <a:br>
              <a:rPr lang="ru-RU" sz="1400" dirty="0">
                <a:solidFill>
                  <a:schemeClr val="bg1"/>
                </a:solidFill>
              </a:rPr>
            </a:b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Данное мероприятие проводилось в очном формате в Точке кипения ЮФУ</a:t>
            </a:r>
            <a:endPara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/>
        </p:blipFill>
        <p:spPr>
          <a:xfrm>
            <a:off x="238226" y="321733"/>
            <a:ext cx="3120339" cy="22224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r="11482" b="1"/>
          <a:stretch/>
        </p:blipFill>
        <p:spPr>
          <a:xfrm>
            <a:off x="238226" y="2705099"/>
            <a:ext cx="3120339" cy="3831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7977C2-981F-4B03-AB01-87FAC5F09F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6" b="-6"/>
          <a:stretch/>
        </p:blipFill>
        <p:spPr>
          <a:xfrm>
            <a:off x="3479006" y="299364"/>
            <a:ext cx="2081485" cy="3008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" r="3" b="3"/>
          <a:stretch/>
        </p:blipFill>
        <p:spPr>
          <a:xfrm>
            <a:off x="5681103" y="299363"/>
            <a:ext cx="3231516" cy="300818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8D76C06-8FE5-40A3-811A-E20CFF0B00B2}"/>
              </a:ext>
            </a:extLst>
          </p:cNvPr>
          <p:cNvSpPr txBox="1">
            <a:spLocks/>
          </p:cNvSpPr>
          <p:nvPr/>
        </p:nvSpPr>
        <p:spPr>
          <a:xfrm>
            <a:off x="-2667" y="1772816"/>
            <a:ext cx="9143999" cy="4372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br>
              <a:rPr lang="ru-RU" sz="2400" b="1" dirty="0"/>
            </a:br>
            <a:br>
              <a:rPr lang="ru-RU" sz="2400" b="1" dirty="0"/>
            </a:br>
            <a:endParaRPr lang="ru-RU" sz="180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1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A7D676-CF8F-4600-B687-1E5FAA608422}"/>
              </a:ext>
            </a:extLst>
          </p:cNvPr>
          <p:cNvSpPr/>
          <p:nvPr/>
        </p:nvSpPr>
        <p:spPr>
          <a:xfrm>
            <a:off x="647564" y="1670194"/>
            <a:ext cx="7848872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Февраль-март 2022 г. - инвентаризация и актуализация договоров о сотрудничестве с действующими контрагентами (потенциальными работодателями), с последующим внесением данных в систему учета 1С.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Действующими являются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договора о сотрудничестве с различными организациями, предоставляющими места для прохождения практики студентам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88FC4E-69D1-12BB-DA4E-D3A571801F52}"/>
              </a:ext>
            </a:extLst>
          </p:cNvPr>
          <p:cNvSpPr/>
          <p:nvPr/>
        </p:nvSpPr>
        <p:spPr>
          <a:xfrm>
            <a:off x="240135" y="3347126"/>
            <a:ext cx="8732799" cy="4171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организации – стратегические партнеры, обеспечивающие места прохождения производственных практик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«Северо-Восточное ПГО», Магадан; ООО НПГФ «Полиметалл», Благовещенск; 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Дальзолото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Хабаровский край; ООО «Статус», Магаданская область; ООО «Арбат», Магаданская область; ЮНЦ РАН; ФГБУ «Северо-Кавказское управление по гидрометеорологии и мониторингу окружающей среды»;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ФГБУ «Астраханский ордена Трудового Красного Знамени государственный природный биосферный заповедник», г. Астрахань;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 филиал ФГБУ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Авиаметтелеком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Росгидромета», 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ВНИГРИуголь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ФГБУ «Гидрохимический институт», НП «Ассоциация Инженерные изыскания в строительстве», 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ДонГео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Датум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Групп», Международная картографическая компания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ЦКП «Центр изучения минерального сырья и состояния окружающей среды», Азово-Черноморский филиал ФГБНУ «ВНИРО»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АзНИИРХ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 ФБУ «Территориальный фонд геологической информации по Южному федеральному округу» и др.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ru-RU" sz="1900" dirty="0"/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46008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3744" y="2204864"/>
            <a:ext cx="8732799" cy="4171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организации – стратегические партнеры, обеспечивающие места прохождения производственных практик 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«Северо-Восточное ПГО», Магадан; ООО НПГФ «Полиметалл», Благовещенск; 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Дальзолото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Хабаровский край; ООО «Статус», Магаданская область; ООО «Арбат», Магаданская область; ЮНЦ РАН; ФГБУ «Северо-Кавказское управление по гидрометеорологии и мониторингу окружающей среды»;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ФГБУ «Астраханский ордена Трудового Красного Знамени государственный природный биосферный заповедник», г. Астрахань;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 филиал ФГБУ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Авиаметтелеком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Росгидромета», 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ВНИГРИуголь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ФГБУ «Гидрохимический институт», НП «Ассоциация Инженерные изыскания в строительстве», 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ДонГео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Датум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Групп», Международная картографическая компания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ЦКП «Центр изучения минерального сырья и состояния окружающей среды», Азово-Черноморский филиал ФГБНУ «ВНИРО»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АзНИИРХ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 ФБУ «Территориальный фонд геологической информации по Южному федеральному округу» и др.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ru-RU" sz="1900" dirty="0"/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ru-RU" sz="19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730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84784"/>
            <a:ext cx="9143999" cy="77790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Педагогическая и научно-педагогическая практика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046" y="2420888"/>
            <a:ext cx="87849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стабильных партнеров, обеспечивающих прохождение педагогической практики следует отметить следующие образовательные учреждения :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МБОУ «Школа №1», МБОУ «Школа № 83», МБОУ «Лицей № 57» г.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Ростов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-н/Д; МБОУ СОШ № 2, п. Южный,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Мартыновского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р-на РО; МАОУ «Гимназия № 25, г. Краснодар; Научно-образовательный центр «Образование в течение всей жизни», г.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Ростов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-на-Дону.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обучающихся проходят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правктику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НОЦ «Глобальные и региональные географо-экономические исследования и инновационные технологии», НОЦ «Геоэкология и природопользование» - базовое подразделение ФБГУ «Гидрохимический институт», НОЦ «Геотехнологическое прогнозирование и комплексное использование минерального сырья Юга России» и ЦКП НО «Центр исследования минерального сырья и состояния окружающей среды» при Институте наук о Земле ЮФУ.</a:t>
            </a:r>
          </a:p>
          <a:p>
            <a:pPr algn="just">
              <a:spcAft>
                <a:spcPts val="60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15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628800"/>
            <a:ext cx="8732799" cy="56188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b="1" dirty="0"/>
              <a:t>Базы учебных практик студентов</a:t>
            </a:r>
            <a:br>
              <a:rPr lang="ru-RU" sz="2000" b="1" dirty="0"/>
            </a:br>
            <a:r>
              <a:rPr lang="ru-RU" sz="2000" b="1" dirty="0"/>
              <a:t>Института наук о Земле ЮФУ, задействованные в 2022 году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0948" y="2347118"/>
            <a:ext cx="6371880" cy="207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/>
              <a:t>База практики и учебного туризма «Белая Речка» (Республика Адыгея);</a:t>
            </a:r>
          </a:p>
          <a:p>
            <a:pPr marL="285750" indent="-285750" algn="just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/>
              <a:t>База практики и спортивно-оздоровительного туризма «</a:t>
            </a:r>
            <a:r>
              <a:rPr lang="ru-RU" dirty="0" err="1"/>
              <a:t>Лиманчик</a:t>
            </a:r>
            <a:r>
              <a:rPr lang="ru-RU" dirty="0"/>
              <a:t>» (Краснодарский край);</a:t>
            </a:r>
          </a:p>
          <a:p>
            <a:pPr marL="285750" indent="-285750" algn="just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/>
              <a:t>Буровой полигон Новочеркасского геолого-разведочного колледжа;</a:t>
            </a:r>
          </a:p>
          <a:p>
            <a:pPr marL="285750" indent="-285750" algn="just">
              <a:lnSpc>
                <a:spcPct val="8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/>
              <a:t>База ЮНЦ РАН в пос. </a:t>
            </a:r>
            <a:r>
              <a:rPr lang="ru-RU" dirty="0" err="1"/>
              <a:t>Кагальник</a:t>
            </a:r>
            <a:r>
              <a:rPr lang="ru-RU" dirty="0"/>
              <a:t>;</a:t>
            </a:r>
          </a:p>
          <a:p>
            <a:pPr algn="just">
              <a:lnSpc>
                <a:spcPct val="80000"/>
              </a:lnSpc>
              <a:spcAft>
                <a:spcPts val="400"/>
              </a:spcAft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23431"/>
          <a:stretch/>
        </p:blipFill>
        <p:spPr>
          <a:xfrm>
            <a:off x="237151" y="4516486"/>
            <a:ext cx="1958585" cy="14413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21" y="4174629"/>
            <a:ext cx="2378319" cy="17831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46" y="4252639"/>
            <a:ext cx="2256369" cy="16917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t="3681"/>
          <a:stretch/>
        </p:blipFill>
        <p:spPr>
          <a:xfrm>
            <a:off x="6761746" y="2276872"/>
            <a:ext cx="2274750" cy="18719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/>
          <a:stretch/>
        </p:blipFill>
        <p:spPr>
          <a:xfrm>
            <a:off x="2293129" y="4516486"/>
            <a:ext cx="1990839" cy="14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8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37E0D05-C21D-EA89-086C-677FB5BD6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7384"/>
              </p:ext>
            </p:extLst>
          </p:nvPr>
        </p:nvGraphicFramePr>
        <p:xfrm>
          <a:off x="1043608" y="1628802"/>
          <a:ext cx="7128791" cy="5112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8160">
                  <a:extLst>
                    <a:ext uri="{9D8B030D-6E8A-4147-A177-3AD203B41FA5}">
                      <a16:colId xmlns:a16="http://schemas.microsoft.com/office/drawing/2014/main" val="3933372749"/>
                    </a:ext>
                  </a:extLst>
                </a:gridCol>
                <a:gridCol w="309227">
                  <a:extLst>
                    <a:ext uri="{9D8B030D-6E8A-4147-A177-3AD203B41FA5}">
                      <a16:colId xmlns:a16="http://schemas.microsoft.com/office/drawing/2014/main" val="657715386"/>
                    </a:ext>
                  </a:extLst>
                </a:gridCol>
                <a:gridCol w="309227">
                  <a:extLst>
                    <a:ext uri="{9D8B030D-6E8A-4147-A177-3AD203B41FA5}">
                      <a16:colId xmlns:a16="http://schemas.microsoft.com/office/drawing/2014/main" val="490871263"/>
                    </a:ext>
                  </a:extLst>
                </a:gridCol>
                <a:gridCol w="309227">
                  <a:extLst>
                    <a:ext uri="{9D8B030D-6E8A-4147-A177-3AD203B41FA5}">
                      <a16:colId xmlns:a16="http://schemas.microsoft.com/office/drawing/2014/main" val="623975605"/>
                    </a:ext>
                  </a:extLst>
                </a:gridCol>
                <a:gridCol w="309227">
                  <a:extLst>
                    <a:ext uri="{9D8B030D-6E8A-4147-A177-3AD203B41FA5}">
                      <a16:colId xmlns:a16="http://schemas.microsoft.com/office/drawing/2014/main" val="1359426666"/>
                    </a:ext>
                  </a:extLst>
                </a:gridCol>
                <a:gridCol w="309227">
                  <a:extLst>
                    <a:ext uri="{9D8B030D-6E8A-4147-A177-3AD203B41FA5}">
                      <a16:colId xmlns:a16="http://schemas.microsoft.com/office/drawing/2014/main" val="2687624513"/>
                    </a:ext>
                  </a:extLst>
                </a:gridCol>
                <a:gridCol w="651586">
                  <a:extLst>
                    <a:ext uri="{9D8B030D-6E8A-4147-A177-3AD203B41FA5}">
                      <a16:colId xmlns:a16="http://schemas.microsoft.com/office/drawing/2014/main" val="3843299064"/>
                    </a:ext>
                  </a:extLst>
                </a:gridCol>
                <a:gridCol w="886268">
                  <a:extLst>
                    <a:ext uri="{9D8B030D-6E8A-4147-A177-3AD203B41FA5}">
                      <a16:colId xmlns:a16="http://schemas.microsoft.com/office/drawing/2014/main" val="3328260280"/>
                    </a:ext>
                  </a:extLst>
                </a:gridCol>
                <a:gridCol w="886268">
                  <a:extLst>
                    <a:ext uri="{9D8B030D-6E8A-4147-A177-3AD203B41FA5}">
                      <a16:colId xmlns:a16="http://schemas.microsoft.com/office/drawing/2014/main" val="966805651"/>
                    </a:ext>
                  </a:extLst>
                </a:gridCol>
                <a:gridCol w="850374">
                  <a:extLst>
                    <a:ext uri="{9D8B030D-6E8A-4147-A177-3AD203B41FA5}">
                      <a16:colId xmlns:a16="http://schemas.microsoft.com/office/drawing/2014/main" val="970141850"/>
                    </a:ext>
                  </a:extLst>
                </a:gridCol>
              </a:tblGrid>
              <a:tr h="82684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Направления подготовки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Численность студентов по курсам на 10.01.2022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Всего студентов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Норматив расходов на практику, 2020, 2021 гг. набора,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Норматив расходов на практику, 2017, 2018, 2019 гг. набора,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Бюджет практики, тыс. руб.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3071981655"/>
                  </a:ext>
                </a:extLst>
              </a:tr>
              <a:tr h="189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31095"/>
                  </a:ext>
                </a:extLst>
              </a:tr>
              <a:tr h="16568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Бакалавриат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85" marR="6985" marT="69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083854"/>
                  </a:ext>
                </a:extLst>
              </a:tr>
              <a:tr h="16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05.03.01 Геология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867,0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483486898"/>
                  </a:ext>
                </a:extLst>
              </a:tr>
              <a:tr h="16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05.03.02 География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887,4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3879480431"/>
                  </a:ext>
                </a:extLst>
              </a:tr>
              <a:tr h="16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05.03.04 Гидрометеорология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525,4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2890051492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05.03.06 Экология и природопользование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761,8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365325659"/>
                  </a:ext>
                </a:extLst>
              </a:tr>
              <a:tr h="16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44.03.01 Педагогическое образование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282,3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014394860"/>
                  </a:ext>
                </a:extLst>
              </a:tr>
              <a:tr h="16568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Специалитет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706308"/>
                  </a:ext>
                </a:extLst>
              </a:tr>
              <a:tr h="16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21.05.02 Прикладная геология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1389,7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67970603"/>
                  </a:ext>
                </a:extLst>
              </a:tr>
              <a:tr h="16568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Магистратура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208106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Гидрогеология и нефтегазовая геология</a:t>
                      </a:r>
                      <a:endParaRPr lang="ru-RU" sz="900" b="0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136,0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532557659"/>
                  </a:ext>
                </a:extLst>
              </a:tr>
              <a:tr h="4970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Ландшафты: управление и мониторинг с использованием аэрокосмических и ГИС технологий</a:t>
                      </a:r>
                      <a:endParaRPr lang="ru-RU" sz="900" b="0" i="0" u="none" strike="noStrike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144,5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2811337587"/>
                  </a:ext>
                </a:extLst>
              </a:tr>
              <a:tr h="16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Прикладная геоэкология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153,0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2974036756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Экология прибрежных территорий и шельфовой зоны Мирового океана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289,0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888822261"/>
                  </a:ext>
                </a:extLst>
              </a:tr>
              <a:tr h="28560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Технологии географического образования и экологического просвещения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1818803545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Экологический мониторинг и охрана природы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2793104477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Экологический мониторинг геологической среды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204,0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4102552272"/>
                  </a:ext>
                </a:extLst>
              </a:tr>
              <a:tr h="165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Всего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5857,8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5" marR="6985" marT="6985" marB="0" anchor="ctr"/>
                </a:tc>
                <a:extLst>
                  <a:ext uri="{0D108BD9-81ED-4DB2-BD59-A6C34878D82A}">
                    <a16:rowId xmlns:a16="http://schemas.microsoft.com/office/drawing/2014/main" val="791571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745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143124-1285-4238-A074-76DD12AD53A8}"/>
              </a:ext>
            </a:extLst>
          </p:cNvPr>
          <p:cNvSpPr/>
          <p:nvPr/>
        </p:nvSpPr>
        <p:spPr>
          <a:xfrm>
            <a:off x="219490" y="1749876"/>
            <a:ext cx="8732799" cy="152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на учебную и производственную практику было направлено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студентов бакалавриата, специалитета и магистратуры.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до сих пор имеют задолженности по результатам практики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ru-RU" sz="1900" dirty="0"/>
          </a:p>
          <a:p>
            <a:pPr>
              <a:lnSpc>
                <a:spcPct val="85000"/>
              </a:lnSpc>
              <a:spcBef>
                <a:spcPts val="600"/>
              </a:spcBef>
            </a:pPr>
            <a:endParaRPr lang="ru-RU" sz="1900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E689335-D937-4547-A81A-D1D71E110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220744"/>
              </p:ext>
            </p:extLst>
          </p:nvPr>
        </p:nvGraphicFramePr>
        <p:xfrm>
          <a:off x="2087724" y="2811737"/>
          <a:ext cx="4968552" cy="348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52786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BA728AE-B694-43D6-8927-2806DA1529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68916"/>
              </p:ext>
            </p:extLst>
          </p:nvPr>
        </p:nvGraphicFramePr>
        <p:xfrm>
          <a:off x="1474187" y="1772816"/>
          <a:ext cx="6264696" cy="425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1633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AD081390-36C6-4D99-9031-E4A925D6F9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159054"/>
              </p:ext>
            </p:extLst>
          </p:nvPr>
        </p:nvGraphicFramePr>
        <p:xfrm>
          <a:off x="1331640" y="1916832"/>
          <a:ext cx="6768752" cy="439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3779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DB2AF6AC-59BB-C75A-A919-9768344E17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533283"/>
              </p:ext>
            </p:extLst>
          </p:nvPr>
        </p:nvGraphicFramePr>
        <p:xfrm>
          <a:off x="1043608" y="1612104"/>
          <a:ext cx="6840760" cy="5129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3122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4265" y="4629010"/>
            <a:ext cx="4848966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ru-RU" sz="1500" dirty="0">
                <a:solidFill>
                  <a:schemeClr val="bg1"/>
                </a:solidFill>
              </a:rPr>
              <a:t>06 декабря 2022 года в смешанном формате состоялось Заседание членов Рабочей группы по взаимодействию с Ассоциацией выпускников ЮФУ, на котором были рассмотрены следующие вопросы: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1. Итоги работы Ассоциации выпускников ЮФУ в 2022 году.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2. Перспективы развития Ассоциации выпускников ЮФУ.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3. Разное.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С отчетным докладом выступил Исполнительный директор Ассоциации выпускников ЮФУ Дмитрий Олегович Садко.</a:t>
            </a:r>
            <a:endParaRPr lang="en-US" sz="1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r="11482" b="1"/>
          <a:stretch/>
        </p:blipFill>
        <p:spPr>
          <a:xfrm>
            <a:off x="241681" y="2900777"/>
            <a:ext cx="3120339" cy="3831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" r="3" b="3"/>
          <a:stretch/>
        </p:blipFill>
        <p:spPr>
          <a:xfrm>
            <a:off x="5042646" y="240787"/>
            <a:ext cx="3231516" cy="300818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8D76C06-8FE5-40A3-811A-E20CFF0B00B2}"/>
              </a:ext>
            </a:extLst>
          </p:cNvPr>
          <p:cNvSpPr txBox="1">
            <a:spLocks/>
          </p:cNvSpPr>
          <p:nvPr/>
        </p:nvSpPr>
        <p:spPr>
          <a:xfrm>
            <a:off x="-2667" y="1772816"/>
            <a:ext cx="9143999" cy="4372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br>
              <a:rPr lang="ru-RU" sz="2400" b="1" dirty="0"/>
            </a:br>
            <a:br>
              <a:rPr lang="ru-RU" sz="2400" b="1" dirty="0"/>
            </a:br>
            <a:endParaRPr lang="ru-RU" sz="180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395D1-2018-D761-C2BA-5A3605670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81" y="262815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1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8535DDB-F8E5-4796-BB01-9168AF23D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528090"/>
              </p:ext>
            </p:extLst>
          </p:nvPr>
        </p:nvGraphicFramePr>
        <p:xfrm>
          <a:off x="1259632" y="1701321"/>
          <a:ext cx="6298358" cy="5022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10608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38836D3B-81EF-51E6-3230-E9B2A4F6A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081332"/>
              </p:ext>
            </p:extLst>
          </p:nvPr>
        </p:nvGraphicFramePr>
        <p:xfrm>
          <a:off x="1404184" y="1577871"/>
          <a:ext cx="6336168" cy="494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9898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9C1DB06F-25A5-47A6-8DFF-A2D403EDF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314848"/>
              </p:ext>
            </p:extLst>
          </p:nvPr>
        </p:nvGraphicFramePr>
        <p:xfrm>
          <a:off x="1331640" y="1772819"/>
          <a:ext cx="6696744" cy="453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73483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058A6B6-BB9A-459D-8252-4D5BC4CA68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202880"/>
              </p:ext>
            </p:extLst>
          </p:nvPr>
        </p:nvGraphicFramePr>
        <p:xfrm>
          <a:off x="1259632" y="2057398"/>
          <a:ext cx="6480720" cy="4107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90253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A831DD9-6DCC-4469-9199-1DEAE7FF96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611029"/>
              </p:ext>
            </p:extLst>
          </p:nvPr>
        </p:nvGraphicFramePr>
        <p:xfrm>
          <a:off x="1358072" y="2057399"/>
          <a:ext cx="6199918" cy="439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97509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964FC2B2-73A9-40D6-ACC5-00E77045F7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1011633"/>
              </p:ext>
            </p:extLst>
          </p:nvPr>
        </p:nvGraphicFramePr>
        <p:xfrm>
          <a:off x="1320963" y="1772815"/>
          <a:ext cx="6502074" cy="4608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25900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1FD302A5-8794-4C46-A8A2-C316F6F061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935628"/>
              </p:ext>
            </p:extLst>
          </p:nvPr>
        </p:nvGraphicFramePr>
        <p:xfrm>
          <a:off x="1026942" y="1772817"/>
          <a:ext cx="6857426" cy="4684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87704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53CF278-6B3E-4496-8EC7-7315394AE4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149812"/>
              </p:ext>
            </p:extLst>
          </p:nvPr>
        </p:nvGraphicFramePr>
        <p:xfrm>
          <a:off x="1403648" y="1844828"/>
          <a:ext cx="6552728" cy="4738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50887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EFCC2A6E-89F6-4D00-8EB6-E32AB3BDDD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195663"/>
              </p:ext>
            </p:extLst>
          </p:nvPr>
        </p:nvGraphicFramePr>
        <p:xfrm>
          <a:off x="1259632" y="1988840"/>
          <a:ext cx="6552728" cy="4594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96040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501008"/>
            <a:ext cx="7776864" cy="2448271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истекший период было проведено  много мероприятий в рамках деятельности Ассоциации выпускников ЮФУ, но сама деятельность требует поиска новых форм организации взаимодействия с выпускниками.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общей положительной динамике процента трудоустроенных выпускников, отмечаются некоторые «провалы» по ряду направлений.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заметном росте выделяемых на практику средств до сих пор возникают сложности с организацией питания и быта студентов, находящихся на базе практики «Белая речка».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Открытым остается вопрос, связанный с продолжительностью производственных практик у студентов геологических специальностей (геология и прикладная геология).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b="1" dirty="0"/>
            </a:br>
            <a:br>
              <a:rPr lang="ru-RU" sz="4800" b="1" dirty="0"/>
            </a:b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72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C40A793-D1D9-4154-9A65-385AB118B233}"/>
              </a:ext>
            </a:extLst>
          </p:cNvPr>
          <p:cNvSpPr txBox="1">
            <a:spLocks/>
          </p:cNvSpPr>
          <p:nvPr/>
        </p:nvSpPr>
        <p:spPr>
          <a:xfrm>
            <a:off x="173791" y="1659423"/>
            <a:ext cx="9143999" cy="365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400" b="1" dirty="0"/>
            </a:br>
            <a:r>
              <a:rPr lang="ru-RU" sz="1400" b="1" dirty="0">
                <a:solidFill>
                  <a:srgbClr val="333333"/>
                </a:solidFill>
                <a:latin typeface="PT Sans" panose="020B0604020202020204" pitchFamily="34" charset="-52"/>
              </a:rPr>
              <a:t>13 декабря 2022 года в Д/к «Железнодорожников» состоялся традиционный вечер, </a:t>
            </a:r>
          </a:p>
          <a:p>
            <a:r>
              <a:rPr lang="ru-RU" sz="1400" b="1" dirty="0">
                <a:solidFill>
                  <a:srgbClr val="333333"/>
                </a:solidFill>
                <a:latin typeface="PT Sans" panose="020B0604020202020204" pitchFamily="34" charset="-52"/>
              </a:rPr>
              <a:t>посвященный «Дню геофака»</a:t>
            </a:r>
            <a:r>
              <a:rPr lang="ru-RU" sz="1200" b="1" dirty="0">
                <a:solidFill>
                  <a:srgbClr val="333333"/>
                </a:solidFill>
                <a:latin typeface="PT Sans" panose="020B0604020202020204" pitchFamily="34" charset="-52"/>
              </a:rPr>
              <a:t> </a:t>
            </a:r>
            <a:endParaRPr lang="ru-RU" sz="1200" b="1" i="0" dirty="0">
              <a:solidFill>
                <a:srgbClr val="333333"/>
              </a:solidFill>
              <a:effectLst/>
              <a:latin typeface="PT Sans" panose="020B0604020202020204" pitchFamily="34" charset="-52"/>
            </a:endParaRPr>
          </a:p>
          <a:p>
            <a:br>
              <a:rPr lang="ru-RU" sz="1050" dirty="0"/>
            </a:br>
            <a:endParaRPr lang="ru-RU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FA3003-B5DA-9711-E16C-CAA88512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53" y="2106434"/>
            <a:ext cx="2865618" cy="19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0C78525-8524-3185-851A-53C0377D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24" y="4161285"/>
            <a:ext cx="2897581" cy="193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87DEA51-A11D-4D24-6496-44FBE895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4" y="4226115"/>
            <a:ext cx="2800326" cy="18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914BB6DE-33ED-DA4A-C7C5-0598FCA52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94" y="2077613"/>
            <a:ext cx="2908862" cy="19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A637D5-E3CA-DCB9-7AE5-6C0A3B487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84" y="2116433"/>
            <a:ext cx="2865990" cy="1909914"/>
          </a:xfrm>
          <a:prstGeom prst="rect">
            <a:avLst/>
          </a:prstGeom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C366051-524D-58FE-CF9E-E9C537CF4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33" y="4161284"/>
            <a:ext cx="2908859" cy="19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19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35" y="1916832"/>
            <a:ext cx="9143999" cy="302433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r>
              <a:rPr lang="ru-RU" sz="4800" b="1" dirty="0"/>
              <a:t>Благодарю за внимание!</a:t>
            </a:r>
            <a:br>
              <a:rPr lang="ru-RU" sz="4800" b="1" dirty="0"/>
            </a:b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70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C40A793-D1D9-4154-9A65-385AB118B233}"/>
              </a:ext>
            </a:extLst>
          </p:cNvPr>
          <p:cNvSpPr txBox="1">
            <a:spLocks/>
          </p:cNvSpPr>
          <p:nvPr/>
        </p:nvSpPr>
        <p:spPr>
          <a:xfrm>
            <a:off x="1" y="1602999"/>
            <a:ext cx="9143999" cy="1316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400" b="1" dirty="0"/>
            </a:br>
            <a:r>
              <a:rPr lang="ru-RU" sz="1400" b="1" dirty="0">
                <a:solidFill>
                  <a:srgbClr val="333333"/>
                </a:solidFill>
                <a:latin typeface="PT Sans" panose="020B0604020202020204" pitchFamily="34" charset="-52"/>
              </a:rPr>
              <a:t>Аналогичные мероприятия, направленные на развитие корпоративной этики и укрепление связей преподавателей и студентов Института с выпускниками и потенциальными работодателями были организованы и проведены на площадке Института наук о Земле</a:t>
            </a:r>
          </a:p>
          <a:p>
            <a:r>
              <a:rPr lang="ru-RU" sz="1400" b="1" i="0" dirty="0">
                <a:solidFill>
                  <a:srgbClr val="333333"/>
                </a:solidFill>
                <a:effectLst/>
                <a:latin typeface="PT Sans" panose="020B0604020202020204" pitchFamily="34" charset="-52"/>
              </a:rPr>
              <a:t>Среди них следуе</a:t>
            </a:r>
            <a:r>
              <a:rPr lang="ru-RU" sz="1400" b="1" dirty="0">
                <a:solidFill>
                  <a:srgbClr val="333333"/>
                </a:solidFill>
                <a:latin typeface="PT Sans" panose="020B0604020202020204" pitchFamily="34" charset="-52"/>
              </a:rPr>
              <a:t>т отметить празднование «Дня геолога» (02 апреля 2022 г) и «Вечер встречи выпускников ЮФУ» (21 мая 2022 г)</a:t>
            </a:r>
            <a:endParaRPr lang="ru-RU" sz="1200" b="1" i="0" dirty="0">
              <a:solidFill>
                <a:srgbClr val="333333"/>
              </a:solidFill>
              <a:effectLst/>
              <a:latin typeface="PT Sans" panose="020B0604020202020204" pitchFamily="34" charset="-52"/>
            </a:endParaRPr>
          </a:p>
          <a:p>
            <a:br>
              <a:rPr lang="ru-RU" sz="1050" dirty="0"/>
            </a:br>
            <a:endParaRPr lang="ru-RU" sz="1800" dirty="0"/>
          </a:p>
        </p:txBody>
      </p:sp>
      <p:pic>
        <p:nvPicPr>
          <p:cNvPr id="7" name="Рисунок 6" descr="Изображение выглядит как окно, человек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6AD827E-76CE-C148-9D84-C37DA6A26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4" y="2697897"/>
            <a:ext cx="2705868" cy="202940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A2568E3-9E47-24A9-0D24-E59F719D96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1" y="4891293"/>
            <a:ext cx="2767501" cy="207562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человек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7594307-E968-79ED-C481-08D01FBA3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90" y="2793532"/>
            <a:ext cx="2818727" cy="21140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отолок,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A7A55458-66E4-4510-B43C-46BB88C0F8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82" y="2568041"/>
            <a:ext cx="2594426" cy="19458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583541D8-B451-7FA9-7C01-6424410D12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55" y="4727298"/>
            <a:ext cx="2818727" cy="211404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98D1E9D-36BD-637A-08D7-B12CE97A6B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35" y="4956583"/>
            <a:ext cx="2403244" cy="18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C40A793-D1D9-4154-9A65-385AB118B233}"/>
              </a:ext>
            </a:extLst>
          </p:cNvPr>
          <p:cNvSpPr txBox="1">
            <a:spLocks/>
          </p:cNvSpPr>
          <p:nvPr/>
        </p:nvSpPr>
        <p:spPr>
          <a:xfrm>
            <a:off x="0" y="1562986"/>
            <a:ext cx="9143999" cy="334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400" b="1" dirty="0"/>
            </a:br>
            <a:r>
              <a:rPr lang="ru-RU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333333"/>
                </a:solidFill>
                <a:latin typeface="Arial" panose="020B0604020202020204" pitchFamily="34" charset="0"/>
              </a:rPr>
              <a:t>14 д</a:t>
            </a:r>
            <a:r>
              <a:rPr lang="ru-RU" sz="12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екабря в Музее истории Южного федерального университета состоялась торжественная встреча </a:t>
            </a:r>
          </a:p>
          <a:p>
            <a:r>
              <a:rPr lang="ru-RU" sz="12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«Университет в кругу партнеров и друзей», приуроченная к 15-летию Фонда целевого капитала ЮФУ </a:t>
            </a:r>
            <a:endParaRPr lang="ru-RU" sz="1200" b="1" i="0" dirty="0">
              <a:solidFill>
                <a:srgbClr val="333333"/>
              </a:solidFill>
              <a:effectLst/>
              <a:latin typeface="PT Sans" panose="020B0604020202020204" pitchFamily="34" charset="-52"/>
            </a:endParaRPr>
          </a:p>
          <a:p>
            <a:br>
              <a:rPr lang="ru-RU" sz="1050" dirty="0"/>
            </a:b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719ACB-5390-49E0-D31C-D7C0A2CF0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66" y="2026529"/>
            <a:ext cx="3034445" cy="20221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9D366-475E-0119-76B4-0190DE08C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328" y="1897355"/>
            <a:ext cx="3310834" cy="22063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F7CCB4-A564-2DA7-497C-4608CBFDF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1" y="4358058"/>
            <a:ext cx="3310835" cy="220636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CE60097-2BE9-5A27-805F-0A4A0483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65" y="4358058"/>
            <a:ext cx="3310397" cy="220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9E9B65C-DAC4-D172-99C5-E3F8F506D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71" y="3036206"/>
            <a:ext cx="3923928" cy="26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8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970C65-ED19-C18B-CDCC-6EB9CC81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11" y="2116566"/>
            <a:ext cx="2664105" cy="177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21DA8E-CB83-70D6-5BFF-0218697A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5" y="4587565"/>
            <a:ext cx="2489878" cy="16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DDC6488-D556-93B7-3FEA-457EA4293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9" y="2199362"/>
            <a:ext cx="2415649" cy="161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5A1A5FB-1351-11E0-5F8B-5169662EA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80" y="4397716"/>
            <a:ext cx="2826214" cy="188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39E314-4734-7107-9069-5CFB1A56D025}"/>
              </a:ext>
            </a:extLst>
          </p:cNvPr>
          <p:cNvSpPr txBox="1"/>
          <p:nvPr/>
        </p:nvSpPr>
        <p:spPr>
          <a:xfrm>
            <a:off x="2706503" y="1602999"/>
            <a:ext cx="33166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Молодым ученым и студентам, победителям конкурса именных стипендий им. Евгения Петровича Гуськова, Иосифа Израилевича </a:t>
            </a:r>
            <a:r>
              <a:rPr lang="ru-RU" dirty="0" err="1"/>
              <a:t>Воровича</a:t>
            </a:r>
            <a:r>
              <a:rPr lang="ru-RU" dirty="0"/>
              <a:t> и Владислава Вячеславовича Смирнова были вручены дипломы.</a:t>
            </a:r>
          </a:p>
          <a:p>
            <a:pPr algn="ctr"/>
            <a:r>
              <a:rPr lang="ru-RU" dirty="0"/>
              <a:t>Кроме того, почетные дипломы были вручены лауреатам премии Фонда целевого капитала ЮФУ «За верность университетским традициям», профессору Вячеславу Николаевичу Труфанову и Галине Викторовне Гореловой</a:t>
            </a:r>
          </a:p>
        </p:txBody>
      </p:sp>
    </p:spTree>
    <p:extLst>
      <p:ext uri="{BB962C8B-B14F-4D97-AF65-F5344CB8AC3E}">
        <p14:creationId xmlns:p14="http://schemas.microsoft.com/office/powerpoint/2010/main" val="2108289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433183"/>
            <a:ext cx="9143999" cy="33963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400" b="1" dirty="0"/>
            </a:br>
            <a:br>
              <a:rPr lang="ru-RU" sz="2400" b="1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4844" r="3193" b="54608"/>
          <a:stretch/>
        </p:blipFill>
        <p:spPr>
          <a:xfrm>
            <a:off x="1832759" y="116632"/>
            <a:ext cx="5547553" cy="1378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0" y="116632"/>
            <a:ext cx="1406498" cy="1378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1418807" cy="131655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C40A793-D1D9-4154-9A65-385AB118B233}"/>
              </a:ext>
            </a:extLst>
          </p:cNvPr>
          <p:cNvSpPr txBox="1">
            <a:spLocks/>
          </p:cNvSpPr>
          <p:nvPr/>
        </p:nvSpPr>
        <p:spPr>
          <a:xfrm>
            <a:off x="34535" y="1677778"/>
            <a:ext cx="9143999" cy="853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400" b="1" dirty="0"/>
            </a:br>
            <a:r>
              <a:rPr lang="ru-RU" sz="1400" b="1" dirty="0">
                <a:solidFill>
                  <a:srgbClr val="333333"/>
                </a:solidFill>
                <a:latin typeface="PT Sans" panose="020B0604020202020204" pitchFamily="34" charset="-52"/>
              </a:rPr>
              <a:t>Участники финального мероприятия  Акселератора </a:t>
            </a:r>
            <a:r>
              <a:rPr lang="en-US" sz="1400" b="1" dirty="0">
                <a:solidFill>
                  <a:srgbClr val="333333"/>
                </a:solidFill>
                <a:latin typeface="PT Sans" panose="020B0604020202020204" pitchFamily="34" charset="-52"/>
              </a:rPr>
              <a:t>SBS</a:t>
            </a:r>
            <a:r>
              <a:rPr lang="ru-RU" sz="1400" b="1" dirty="0">
                <a:solidFill>
                  <a:srgbClr val="333333"/>
                </a:solidFill>
                <a:latin typeface="PT Sans" panose="020B0604020202020204" pitchFamily="34" charset="-52"/>
              </a:rPr>
              <a:t> ЮФУ (10 декабря 2022 г.)</a:t>
            </a:r>
          </a:p>
          <a:p>
            <a:r>
              <a:rPr lang="ru-RU" sz="1300" b="1" dirty="0" err="1">
                <a:solidFill>
                  <a:srgbClr val="333333"/>
                </a:solidFill>
                <a:latin typeface="PT Sans" panose="020B0604020202020204" pitchFamily="34" charset="-52"/>
              </a:rPr>
              <a:t>Гипский</a:t>
            </a:r>
            <a:r>
              <a:rPr lang="ru-RU" sz="1300" b="1" dirty="0">
                <a:solidFill>
                  <a:srgbClr val="333333"/>
                </a:solidFill>
                <a:latin typeface="PT Sans" panose="020B0604020202020204" pitchFamily="34" charset="-52"/>
              </a:rPr>
              <a:t> Александр,</a:t>
            </a:r>
          </a:p>
          <a:p>
            <a:r>
              <a:rPr lang="ru-RU" sz="1300" b="1" dirty="0">
                <a:solidFill>
                  <a:srgbClr val="333333"/>
                </a:solidFill>
                <a:latin typeface="PT Sans" panose="020B0604020202020204" pitchFamily="34" charset="-52"/>
              </a:rPr>
              <a:t>Марченко Дмитрий,</a:t>
            </a:r>
          </a:p>
          <a:p>
            <a:r>
              <a:rPr lang="ru-RU" sz="1300" b="1" dirty="0" err="1">
                <a:solidFill>
                  <a:srgbClr val="333333"/>
                </a:solidFill>
                <a:latin typeface="PT Sans" panose="020B0604020202020204" pitchFamily="34" charset="-52"/>
              </a:rPr>
              <a:t>Горковенко</a:t>
            </a:r>
            <a:r>
              <a:rPr lang="ru-RU" sz="1300" b="1" dirty="0">
                <a:solidFill>
                  <a:srgbClr val="333333"/>
                </a:solidFill>
                <a:latin typeface="PT Sans" panose="020B0604020202020204" pitchFamily="34" charset="-52"/>
              </a:rPr>
              <a:t> Вероника,</a:t>
            </a:r>
          </a:p>
          <a:p>
            <a:r>
              <a:rPr lang="ru-RU" sz="1300" b="1" dirty="0">
                <a:solidFill>
                  <a:srgbClr val="333333"/>
                </a:solidFill>
                <a:latin typeface="PT Sans" panose="020B0604020202020204" pitchFamily="34" charset="-52"/>
              </a:rPr>
              <a:t>Чернова Александра</a:t>
            </a:r>
          </a:p>
          <a:p>
            <a:endParaRPr lang="ru-RU" sz="1200" b="1" i="0" dirty="0">
              <a:solidFill>
                <a:srgbClr val="333333"/>
              </a:solidFill>
              <a:effectLst/>
              <a:latin typeface="PT Sans" panose="020B0604020202020204" pitchFamily="34" charset="-52"/>
            </a:endParaRPr>
          </a:p>
          <a:p>
            <a:br>
              <a:rPr lang="ru-RU" sz="1200" b="1" dirty="0"/>
            </a:br>
            <a:endParaRPr lang="ru-RU" sz="1200" b="1" dirty="0"/>
          </a:p>
        </p:txBody>
      </p:sp>
      <p:pic>
        <p:nvPicPr>
          <p:cNvPr id="12" name="Рисунок 11" descr="Изображение выглядит как текст, багаж, потол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66558F5-C714-A474-3FA4-35C767181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77" y="2546196"/>
            <a:ext cx="2555776" cy="191683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человек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743AC57-91B1-ACF3-A1F0-9D00A894D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29" y="1902618"/>
            <a:ext cx="2627785" cy="197083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EC4D554-1828-9EDF-1883-B53464C61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0" y="4058114"/>
            <a:ext cx="2627785" cy="197083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человек, внутренний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580C0D00-1EB4-92E5-6270-2880C8D630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07" y="4592830"/>
            <a:ext cx="2627784" cy="19708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внутренний, групп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27195598-EE16-E29E-16DA-0FE72F6453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02" y="4058114"/>
            <a:ext cx="2627786" cy="197084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человек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EC70A18-B25C-1D2A-EE84-9FC018062C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5" y="2078806"/>
            <a:ext cx="2399716" cy="16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89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E2421B-E5A0-4AEA-B85D-6B9CB9B6F2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r="37494" b="-1"/>
          <a:stretch/>
        </p:blipFill>
        <p:spPr>
          <a:xfrm rot="5400000">
            <a:off x="687147" y="-127188"/>
            <a:ext cx="2222497" cy="31203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r="9881" b="-4"/>
          <a:stretch/>
        </p:blipFill>
        <p:spPr>
          <a:xfrm>
            <a:off x="238226" y="2705099"/>
            <a:ext cx="3120339" cy="3831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r="17167" b="1"/>
          <a:stretch/>
        </p:blipFill>
        <p:spPr>
          <a:xfrm>
            <a:off x="3479006" y="299364"/>
            <a:ext cx="2081485" cy="3008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21553" b="3"/>
          <a:stretch/>
        </p:blipFill>
        <p:spPr>
          <a:xfrm>
            <a:off x="5681103" y="299363"/>
            <a:ext cx="3231516" cy="3008188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64FD0F-1C5D-460F-82A9-CC1473840DF0}"/>
              </a:ext>
            </a:extLst>
          </p:cNvPr>
          <p:cNvSpPr/>
          <p:nvPr/>
        </p:nvSpPr>
        <p:spPr>
          <a:xfrm>
            <a:off x="3853715" y="3617836"/>
            <a:ext cx="4572000" cy="306237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февраля по апрель 2022 года команда студентов </a:t>
            </a:r>
          </a:p>
          <a:p>
            <a:pPr indent="450215" algn="ctr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курса 2 группы </a:t>
            </a:r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ИНоЗ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составе:</a:t>
            </a:r>
          </a:p>
          <a:p>
            <a:pPr indent="450215"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Меняйлов Владимир (капитан),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Бельга Елена,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Дедиков Владимир,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Аронова Дина </a:t>
            </a:r>
          </a:p>
          <a:p>
            <a:pPr lvl="0"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ринимала участие в Открытом отборочном этапе Студенческой лиги Международного инженерного чемпионата «</a:t>
            </a:r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направлению </a:t>
            </a:r>
            <a:r>
              <a:rPr lang="ru-RU" sz="1400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«Геологоразведка» 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2000"/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2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r="-5" b="-5"/>
          <a:stretch/>
        </p:blipFill>
        <p:spPr>
          <a:xfrm>
            <a:off x="238226" y="321733"/>
            <a:ext cx="3113761" cy="3026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r="8013" b="-2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FDEEE0-8514-445F-B5E9-8B184023BB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r="22994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833965" y="78578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ADB4F-6849-F476-6799-4EC29207499E}"/>
              </a:ext>
            </a:extLst>
          </p:cNvPr>
          <p:cNvSpPr txBox="1"/>
          <p:nvPr/>
        </p:nvSpPr>
        <p:spPr>
          <a:xfrm>
            <a:off x="3856674" y="3670443"/>
            <a:ext cx="461939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сентября по ноябрь 2022 года к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оманда Института наук о Земле 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4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SnakeHeadCo</a:t>
            </a:r>
            <a:r>
              <a:rPr lang="ru-RU" sz="14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составе</a:t>
            </a:r>
          </a:p>
          <a:p>
            <a:pPr algn="ctr"/>
            <a:endPara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Чепурной Евгений  (капитан) – 3 к. 2 гр.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Гипский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  – 4 к. 2 гр.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Архиреев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Владислав  – 3 к. 2 гр.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Долженко Илья  – 3 к. 2 гр.</a:t>
            </a:r>
          </a:p>
          <a:p>
            <a:pPr algn="ctr"/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принимала участие в Осеннем кубке Международного инженерного чемпионата «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(Студенческая лига)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81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A6F18CDEB18E94D86383E5D395190E2" ma:contentTypeVersion="12" ma:contentTypeDescription="Создание документа." ma:contentTypeScope="" ma:versionID="3e23c0b100524fd0c113336c25f87c98">
  <xsd:schema xmlns:xsd="http://www.w3.org/2001/XMLSchema" xmlns:xs="http://www.w3.org/2001/XMLSchema" xmlns:p="http://schemas.microsoft.com/office/2006/metadata/properties" xmlns:ns2="cb3a3ff9-9128-444f-b88c-7b39630c4d3b" xmlns:ns3="66045dc1-363a-41e7-b312-6831ddefa340" targetNamespace="http://schemas.microsoft.com/office/2006/metadata/properties" ma:root="true" ma:fieldsID="009efce72fbb4382b2d1ef400dbe8cd1" ns2:_="" ns3:_="">
    <xsd:import namespace="cb3a3ff9-9128-444f-b88c-7b39630c4d3b"/>
    <xsd:import namespace="66045dc1-363a-41e7-b312-6831ddefa3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3a3ff9-9128-444f-b88c-7b39630c4d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3b1f9ad3-3015-4419-8a5a-22d4d402f4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45dc1-363a-41e7-b312-6831ddefa34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8e74758-e1bc-45d4-b6a9-72d1bf8ea6c9}" ma:internalName="TaxCatchAll" ma:showField="CatchAllData" ma:web="66045dc1-363a-41e7-b312-6831ddefa3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045dc1-363a-41e7-b312-6831ddefa340" xsi:nil="true"/>
    <lcf76f155ced4ddcb4097134ff3c332f xmlns="cb3a3ff9-9128-444f-b88c-7b39630c4d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440216-4984-4992-A23F-AD002A997F97}"/>
</file>

<file path=customXml/itemProps2.xml><?xml version="1.0" encoding="utf-8"?>
<ds:datastoreItem xmlns:ds="http://schemas.openxmlformats.org/officeDocument/2006/customXml" ds:itemID="{1600CE55-6143-4B1D-A5BF-F0F5EE7516CB}"/>
</file>

<file path=customXml/itemProps3.xml><?xml version="1.0" encoding="utf-8"?>
<ds:datastoreItem xmlns:ds="http://schemas.openxmlformats.org/officeDocument/2006/customXml" ds:itemID="{9B115C00-C08B-429C-9EEF-B34D01579105}"/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1632</Words>
  <Application>Microsoft Office PowerPoint</Application>
  <PresentationFormat>Экран (4:3)</PresentationFormat>
  <Paragraphs>284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PT Sans</vt:lpstr>
      <vt:lpstr>Times New Roman</vt:lpstr>
      <vt:lpstr>Тема Office</vt:lpstr>
      <vt:lpstr> Об итогах учебных и производственных практик, взаимодействии с работодателями и результатах мониторинга трудоустройства выпускников  Института наук о Земле в 2022 году     23 декабря 2022 г.</vt:lpstr>
      <vt:lpstr>06 декабря 2022 года в смешанном формате состоялось Заседание членов Рабочей группы по взаимодействию с Ассоциацией выпускников ЮФУ, на котором были рассмотрены следующие вопросы: 1. Итоги работы Ассоциации выпускников ЮФУ в 2022 году. 2. Перспективы развития Ассоциации выпускников ЮФУ. 3. Разное. С отчетным докладом выступил Исполнительный директор Ассоциации выпускников ЮФУ Дмитрий Олегович Садко.</vt:lpstr>
      <vt:lpstr>  </vt:lpstr>
      <vt:lpstr>  </vt:lpstr>
      <vt:lpstr>  </vt:lpstr>
      <vt:lpstr>  </vt:lpstr>
      <vt:lpstr>  </vt:lpstr>
      <vt:lpstr> </vt:lpstr>
      <vt:lpstr>  </vt:lpstr>
      <vt:lpstr>В соответствии с Распоряжением от 06.10.2022г № 1141-р, в рамках реализации проекта «Центр оценки компетенций», действующего на платформе «Россия – страна возможностей», с 10 октября по 30 ноября 2022 г. была организована  и проведена диагностика надпрофессиональных навыков студентов 1 курса с целью выявления их предрасположенностей и формирования индивидуальных траекторий развития.  Данное мероприятие проводилось в очном формате в Точке кипения ЮФУ</vt:lpstr>
      <vt:lpstr>  </vt:lpstr>
      <vt:lpstr>Презентация PowerPoint</vt:lpstr>
      <vt:lpstr>  Педагогическая и научно-педагогическая практика </vt:lpstr>
      <vt:lpstr>Базы учебных практик студентов Института наук о Земле ЮФУ, задействованные в 2022 году </vt:lpstr>
      <vt:lpstr>  </vt:lpstr>
      <vt:lpstr>  </vt:lpstr>
      <vt:lpstr>  </vt:lpstr>
      <vt:lpstr> 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  1. За истекший период было проведено  много мероприятий в рамках деятельности Ассоциации выпускников ЮФУ, но сама деятельность требует поиска новых форм организации взаимодействия с выпускниками. 2. При общей положительной динамике процента трудоустроенных выпускников, отмечаются некоторые «провалы» по ряду направлений.  3. При заметном росте выделяемых на практику средств до сих пор возникают сложности с организацией питания и быта студентов, находящихся на базе практики «Белая речка».  4. Открытым остается вопрос, связанный с продолжительностью производственных практик у студентов геологических специальностей (геология и прикладная геология).    </vt:lpstr>
      <vt:lpstr> Благодарю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учебных и производственных практик, взаимодействии с работодателями и результатах мониторинга трудоустройства выпускников  Института наук о Земле в 2021 году     17 декабря 2021 г.</dc:title>
  <dc:creator>Труфанов Алексей Вячеславич</dc:creator>
  <cp:lastModifiedBy>Труфанов Алексей Вячеславич</cp:lastModifiedBy>
  <cp:revision>26</cp:revision>
  <dcterms:created xsi:type="dcterms:W3CDTF">2021-12-17T08:06:33Z</dcterms:created>
  <dcterms:modified xsi:type="dcterms:W3CDTF">2022-12-23T09:47:54Z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0x0101008A6F18CDEB18E94D86383E5D395190E2</vt:lpwstr>
  </property>
</Properties>
</file>