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86" r:id="rId3"/>
    <p:sldId id="258" r:id="rId4"/>
    <p:sldId id="292" r:id="rId5"/>
    <p:sldId id="302" r:id="rId6"/>
    <p:sldId id="297" r:id="rId7"/>
    <p:sldId id="285" r:id="rId8"/>
    <p:sldId id="301" r:id="rId9"/>
    <p:sldId id="306" r:id="rId10"/>
    <p:sldId id="293" r:id="rId11"/>
    <p:sldId id="308" r:id="rId12"/>
    <p:sldId id="307" r:id="rId13"/>
    <p:sldId id="299" r:id="rId14"/>
    <p:sldId id="271" r:id="rId15"/>
    <p:sldId id="303" r:id="rId16"/>
    <p:sldId id="278" r:id="rId17"/>
    <p:sldId id="304" r:id="rId18"/>
    <p:sldId id="294" r:id="rId19"/>
    <p:sldId id="295" r:id="rId20"/>
    <p:sldId id="264" r:id="rId21"/>
    <p:sldId id="265" r:id="rId22"/>
    <p:sldId id="284" r:id="rId23"/>
    <p:sldId id="305" r:id="rId24"/>
    <p:sldId id="267" r:id="rId25"/>
    <p:sldId id="269" r:id="rId26"/>
    <p:sldId id="272" r:id="rId27"/>
    <p:sldId id="270" r:id="rId28"/>
    <p:sldId id="277" r:id="rId29"/>
    <p:sldId id="300" r:id="rId30"/>
    <p:sldId id="280" r:id="rId31"/>
    <p:sldId id="276" r:id="rId3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F45B78-EA4F-4484-A9DA-3E64E8C998FA}" v="134" dt="2022-12-23T09:40:05.649"/>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Попов Юрий Витальевич" userId="aa1edeb8-5406-4e98-a648-82efef2dee92" providerId="ADAL" clId="{CD8844E4-3054-41E1-8924-AA93954F7274}"/>
    <pc:docChg chg="undo custSel addSld delSld modSld">
      <pc:chgData name="Попов Юрий Витальевич" userId="aa1edeb8-5406-4e98-a648-82efef2dee92" providerId="ADAL" clId="{CD8844E4-3054-41E1-8924-AA93954F7274}" dt="2022-12-21T07:52:30.393" v="585" actId="2696"/>
      <pc:docMkLst>
        <pc:docMk/>
      </pc:docMkLst>
      <pc:sldChg chg="modSp mod">
        <pc:chgData name="Попов Юрий Витальевич" userId="aa1edeb8-5406-4e98-a648-82efef2dee92" providerId="ADAL" clId="{CD8844E4-3054-41E1-8924-AA93954F7274}" dt="2022-12-21T06:22:01.253" v="0" actId="20577"/>
        <pc:sldMkLst>
          <pc:docMk/>
          <pc:sldMk cId="2683170709" sldId="257"/>
        </pc:sldMkLst>
        <pc:spChg chg="mod">
          <ac:chgData name="Попов Юрий Витальевич" userId="aa1edeb8-5406-4e98-a648-82efef2dee92" providerId="ADAL" clId="{CD8844E4-3054-41E1-8924-AA93954F7274}" dt="2022-12-21T06:22:01.253" v="0" actId="20577"/>
          <ac:spMkLst>
            <pc:docMk/>
            <pc:sldMk cId="2683170709" sldId="257"/>
            <ac:spMk id="8" creationId="{04947A0E-D045-436C-BA6C-4FCB4BFB8896}"/>
          </ac:spMkLst>
        </pc:spChg>
      </pc:sldChg>
      <pc:sldChg chg="addSp modSp mod">
        <pc:chgData name="Попов Юрий Витальевич" userId="aa1edeb8-5406-4e98-a648-82efef2dee92" providerId="ADAL" clId="{CD8844E4-3054-41E1-8924-AA93954F7274}" dt="2022-12-21T06:57:55.096" v="278" actId="6549"/>
        <pc:sldMkLst>
          <pc:docMk/>
          <pc:sldMk cId="899793804" sldId="258"/>
        </pc:sldMkLst>
        <pc:spChg chg="add mod">
          <ac:chgData name="Попов Юрий Витальевич" userId="aa1edeb8-5406-4e98-a648-82efef2dee92" providerId="ADAL" clId="{CD8844E4-3054-41E1-8924-AA93954F7274}" dt="2022-12-21T06:57:55.096" v="278" actId="6549"/>
          <ac:spMkLst>
            <pc:docMk/>
            <pc:sldMk cId="899793804" sldId="258"/>
            <ac:spMk id="2" creationId="{2B617147-F607-83BE-CCF7-5C6C9F0A73B6}"/>
          </ac:spMkLst>
        </pc:spChg>
        <pc:spChg chg="mod">
          <ac:chgData name="Попов Юрий Витальевич" userId="aa1edeb8-5406-4e98-a648-82efef2dee92" providerId="ADAL" clId="{CD8844E4-3054-41E1-8924-AA93954F7274}" dt="2022-12-21T06:55:34.603" v="203" actId="1076"/>
          <ac:spMkLst>
            <pc:docMk/>
            <pc:sldMk cId="899793804" sldId="258"/>
            <ac:spMk id="4" creationId="{F16765AE-B9E1-4206-BD14-AA5F6AA7BAB7}"/>
          </ac:spMkLst>
        </pc:spChg>
        <pc:spChg chg="mod">
          <ac:chgData name="Попов Юрий Витальевич" userId="aa1edeb8-5406-4e98-a648-82efef2dee92" providerId="ADAL" clId="{CD8844E4-3054-41E1-8924-AA93954F7274}" dt="2022-12-21T06:57:17.456" v="272" actId="255"/>
          <ac:spMkLst>
            <pc:docMk/>
            <pc:sldMk cId="899793804" sldId="258"/>
            <ac:spMk id="7" creationId="{2EC35A41-AD11-412D-9D63-B767676D55A9}"/>
          </ac:spMkLst>
        </pc:spChg>
        <pc:spChg chg="mod">
          <ac:chgData name="Попов Юрий Витальевич" userId="aa1edeb8-5406-4e98-a648-82efef2dee92" providerId="ADAL" clId="{CD8844E4-3054-41E1-8924-AA93954F7274}" dt="2022-12-21T06:57:31.778" v="275" actId="255"/>
          <ac:spMkLst>
            <pc:docMk/>
            <pc:sldMk cId="899793804" sldId="258"/>
            <ac:spMk id="8" creationId="{15AFA5BC-1F9D-4031-8E08-77817144FB42}"/>
          </ac:spMkLst>
        </pc:spChg>
        <pc:spChg chg="mod">
          <ac:chgData name="Попов Юрий Витальевич" userId="aa1edeb8-5406-4e98-a648-82efef2dee92" providerId="ADAL" clId="{CD8844E4-3054-41E1-8924-AA93954F7274}" dt="2022-12-21T06:57:11.440" v="270" actId="255"/>
          <ac:spMkLst>
            <pc:docMk/>
            <pc:sldMk cId="899793804" sldId="258"/>
            <ac:spMk id="10" creationId="{3380DAEC-D42B-406A-B10C-6CB5A2D656C7}"/>
          </ac:spMkLst>
        </pc:spChg>
      </pc:sldChg>
      <pc:sldChg chg="addSp delSp modSp mod">
        <pc:chgData name="Попов Юрий Витальевич" userId="aa1edeb8-5406-4e98-a648-82efef2dee92" providerId="ADAL" clId="{CD8844E4-3054-41E1-8924-AA93954F7274}" dt="2022-12-21T07:44:06.049" v="528" actId="1076"/>
        <pc:sldMkLst>
          <pc:docMk/>
          <pc:sldMk cId="462823947" sldId="285"/>
        </pc:sldMkLst>
        <pc:spChg chg="mod">
          <ac:chgData name="Попов Юрий Витальевич" userId="aa1edeb8-5406-4e98-a648-82efef2dee92" providerId="ADAL" clId="{CD8844E4-3054-41E1-8924-AA93954F7274}" dt="2022-12-21T07:40:41.013" v="513" actId="20577"/>
          <ac:spMkLst>
            <pc:docMk/>
            <pc:sldMk cId="462823947" sldId="285"/>
            <ac:spMk id="9" creationId="{F8F87F6B-AE06-41AE-B47A-AC94E27E727A}"/>
          </ac:spMkLst>
        </pc:spChg>
        <pc:picChg chg="add mod">
          <ac:chgData name="Попов Юрий Витальевич" userId="aa1edeb8-5406-4e98-a648-82efef2dee92" providerId="ADAL" clId="{CD8844E4-3054-41E1-8924-AA93954F7274}" dt="2022-12-21T07:44:01.418" v="527" actId="14100"/>
          <ac:picMkLst>
            <pc:docMk/>
            <pc:sldMk cId="462823947" sldId="285"/>
            <ac:picMk id="2" creationId="{53FD2CA5-B026-9A5A-C39E-8EF25FB0BDFD}"/>
          </ac:picMkLst>
        </pc:picChg>
        <pc:picChg chg="del mod">
          <ac:chgData name="Попов Юрий Витальевич" userId="aa1edeb8-5406-4e98-a648-82efef2dee92" providerId="ADAL" clId="{CD8844E4-3054-41E1-8924-AA93954F7274}" dt="2022-12-21T07:41:18.849" v="515" actId="478"/>
          <ac:picMkLst>
            <pc:docMk/>
            <pc:sldMk cId="462823947" sldId="285"/>
            <ac:picMk id="3" creationId="{AF021C43-73EB-44F2-BE9C-197C64CC6FEA}"/>
          </ac:picMkLst>
        </pc:picChg>
        <pc:picChg chg="del mod">
          <ac:chgData name="Попов Юрий Витальевич" userId="aa1edeb8-5406-4e98-a648-82efef2dee92" providerId="ADAL" clId="{CD8844E4-3054-41E1-8924-AA93954F7274}" dt="2022-12-21T07:43:45.847" v="524" actId="478"/>
          <ac:picMkLst>
            <pc:docMk/>
            <pc:sldMk cId="462823947" sldId="285"/>
            <ac:picMk id="4" creationId="{00DC2475-B49B-4EA7-A518-A562FE4678DE}"/>
          </ac:picMkLst>
        </pc:picChg>
        <pc:picChg chg="add mod">
          <ac:chgData name="Попов Юрий Витальевич" userId="aa1edeb8-5406-4e98-a648-82efef2dee92" providerId="ADAL" clId="{CD8844E4-3054-41E1-8924-AA93954F7274}" dt="2022-12-21T07:44:06.049" v="528" actId="1076"/>
          <ac:picMkLst>
            <pc:docMk/>
            <pc:sldMk cId="462823947" sldId="285"/>
            <ac:picMk id="5" creationId="{0B7E71D2-EA76-81F2-D5B1-CB363A1078EE}"/>
          </ac:picMkLst>
        </pc:picChg>
      </pc:sldChg>
      <pc:sldChg chg="addSp delSp modSp mod">
        <pc:chgData name="Попов Юрий Витальевич" userId="aa1edeb8-5406-4e98-a648-82efef2dee92" providerId="ADAL" clId="{CD8844E4-3054-41E1-8924-AA93954F7274}" dt="2022-12-21T06:27:29.001" v="48" actId="255"/>
        <pc:sldMkLst>
          <pc:docMk/>
          <pc:sldMk cId="102030708" sldId="286"/>
        </pc:sldMkLst>
        <pc:spChg chg="mod">
          <ac:chgData name="Попов Юрий Витальевич" userId="aa1edeb8-5406-4e98-a648-82efef2dee92" providerId="ADAL" clId="{CD8844E4-3054-41E1-8924-AA93954F7274}" dt="2022-12-21T06:27:29.001" v="48" actId="255"/>
          <ac:spMkLst>
            <pc:docMk/>
            <pc:sldMk cId="102030708" sldId="286"/>
            <ac:spMk id="8" creationId="{8181540E-8440-4E78-913F-606CB6143DD6}"/>
          </ac:spMkLst>
        </pc:spChg>
        <pc:graphicFrameChg chg="add del mod modGraphic">
          <ac:chgData name="Попов Юрий Витальевич" userId="aa1edeb8-5406-4e98-a648-82efef2dee92" providerId="ADAL" clId="{CD8844E4-3054-41E1-8924-AA93954F7274}" dt="2022-12-21T06:27:15.076" v="47" actId="207"/>
          <ac:graphicFrameMkLst>
            <pc:docMk/>
            <pc:sldMk cId="102030708" sldId="286"/>
            <ac:graphicFrameMk id="2" creationId="{FE7561E7-975C-1245-0973-D9FBCA4B7D81}"/>
          </ac:graphicFrameMkLst>
        </pc:graphicFrameChg>
        <pc:graphicFrameChg chg="del modGraphic">
          <ac:chgData name="Попов Юрий Витальевич" userId="aa1edeb8-5406-4e98-a648-82efef2dee92" providerId="ADAL" clId="{CD8844E4-3054-41E1-8924-AA93954F7274}" dt="2022-12-21T06:22:39.460" v="4" actId="478"/>
          <ac:graphicFrameMkLst>
            <pc:docMk/>
            <pc:sldMk cId="102030708" sldId="286"/>
            <ac:graphicFrameMk id="6" creationId="{99830D05-B6CA-4FBC-A5CF-41EC8171DDB1}"/>
          </ac:graphicFrameMkLst>
        </pc:graphicFrameChg>
      </pc:sldChg>
      <pc:sldChg chg="modSp mod">
        <pc:chgData name="Попов Юрий Витальевич" userId="aa1edeb8-5406-4e98-a648-82efef2dee92" providerId="ADAL" clId="{CD8844E4-3054-41E1-8924-AA93954F7274}" dt="2022-12-21T07:09:44.705" v="405" actId="20577"/>
        <pc:sldMkLst>
          <pc:docMk/>
          <pc:sldMk cId="3702788512" sldId="292"/>
        </pc:sldMkLst>
        <pc:spChg chg="mod">
          <ac:chgData name="Попов Юрий Витальевич" userId="aa1edeb8-5406-4e98-a648-82efef2dee92" providerId="ADAL" clId="{CD8844E4-3054-41E1-8924-AA93954F7274}" dt="2022-12-21T07:09:44.705" v="405" actId="20577"/>
          <ac:spMkLst>
            <pc:docMk/>
            <pc:sldMk cId="3702788512" sldId="292"/>
            <ac:spMk id="4" creationId="{00C0B188-9269-4C03-BE6B-F356D4A2EB91}"/>
          </ac:spMkLst>
        </pc:spChg>
        <pc:spChg chg="mod">
          <ac:chgData name="Попов Юрий Витальевич" userId="aa1edeb8-5406-4e98-a648-82efef2dee92" providerId="ADAL" clId="{CD8844E4-3054-41E1-8924-AA93954F7274}" dt="2022-12-21T07:07:57.185" v="403" actId="1076"/>
          <ac:spMkLst>
            <pc:docMk/>
            <pc:sldMk cId="3702788512" sldId="292"/>
            <ac:spMk id="5" creationId="{DA398EB5-C098-4825-BC22-8B997450B4A8}"/>
          </ac:spMkLst>
        </pc:spChg>
      </pc:sldChg>
      <pc:sldChg chg="del">
        <pc:chgData name="Попов Юрий Витальевич" userId="aa1edeb8-5406-4e98-a648-82efef2dee92" providerId="ADAL" clId="{CD8844E4-3054-41E1-8924-AA93954F7274}" dt="2022-12-21T07:52:30.393" v="585" actId="2696"/>
        <pc:sldMkLst>
          <pc:docMk/>
          <pc:sldMk cId="1125900548" sldId="296"/>
        </pc:sldMkLst>
      </pc:sldChg>
      <pc:sldChg chg="addSp delSp modSp mod">
        <pc:chgData name="Попов Юрий Витальевич" userId="aa1edeb8-5406-4e98-a648-82efef2dee92" providerId="ADAL" clId="{CD8844E4-3054-41E1-8924-AA93954F7274}" dt="2022-12-21T07:39:54.892" v="511"/>
        <pc:sldMkLst>
          <pc:docMk/>
          <pc:sldMk cId="1702290309" sldId="297"/>
        </pc:sldMkLst>
        <pc:spChg chg="mod">
          <ac:chgData name="Попов Юрий Витальевич" userId="aa1edeb8-5406-4e98-a648-82efef2dee92" providerId="ADAL" clId="{CD8844E4-3054-41E1-8924-AA93954F7274}" dt="2022-12-21T07:33:03.016" v="472" actId="20577"/>
          <ac:spMkLst>
            <pc:docMk/>
            <pc:sldMk cId="1702290309" sldId="297"/>
            <ac:spMk id="11" creationId="{5B50589B-273D-450E-9A29-217F2C739867}"/>
          </ac:spMkLst>
        </pc:spChg>
        <pc:spChg chg="mod">
          <ac:chgData name="Попов Юрий Витальевич" userId="aa1edeb8-5406-4e98-a648-82efef2dee92" providerId="ADAL" clId="{CD8844E4-3054-41E1-8924-AA93954F7274}" dt="2022-12-21T07:38:38.744" v="500" actId="1076"/>
          <ac:spMkLst>
            <pc:docMk/>
            <pc:sldMk cId="1702290309" sldId="297"/>
            <ac:spMk id="12" creationId="{B256A07E-9E9F-4095-932F-34F60DA67B0D}"/>
          </ac:spMkLst>
        </pc:spChg>
        <pc:graphicFrameChg chg="add mod">
          <ac:chgData name="Попов Юрий Витальевич" userId="aa1edeb8-5406-4e98-a648-82efef2dee92" providerId="ADAL" clId="{CD8844E4-3054-41E1-8924-AA93954F7274}" dt="2022-12-21T07:38:28.316" v="495" actId="1076"/>
          <ac:graphicFrameMkLst>
            <pc:docMk/>
            <pc:sldMk cId="1702290309" sldId="297"/>
            <ac:graphicFrameMk id="2" creationId="{C252047A-46D3-89A6-105A-34390688FECE}"/>
          </ac:graphicFrameMkLst>
        </pc:graphicFrameChg>
        <pc:graphicFrameChg chg="mod">
          <ac:chgData name="Попов Юрий Витальевич" userId="aa1edeb8-5406-4e98-a648-82efef2dee92" providerId="ADAL" clId="{CD8844E4-3054-41E1-8924-AA93954F7274}" dt="2022-12-21T07:39:54.892" v="511"/>
          <ac:graphicFrameMkLst>
            <pc:docMk/>
            <pc:sldMk cId="1702290309" sldId="297"/>
            <ac:graphicFrameMk id="5" creationId="{1701D9CB-D274-40A9-86CA-E4AC25C82C0B}"/>
          </ac:graphicFrameMkLst>
        </pc:graphicFrameChg>
        <pc:picChg chg="del">
          <ac:chgData name="Попов Юрий Витальевич" userId="aa1edeb8-5406-4e98-a648-82efef2dee92" providerId="ADAL" clId="{CD8844E4-3054-41E1-8924-AA93954F7274}" dt="2022-12-21T07:32:55.702" v="471" actId="478"/>
          <ac:picMkLst>
            <pc:docMk/>
            <pc:sldMk cId="1702290309" sldId="297"/>
            <ac:picMk id="10" creationId="{FE8D3CE8-3BE3-451C-871F-9F4E50F7357D}"/>
          </ac:picMkLst>
        </pc:picChg>
      </pc:sldChg>
      <pc:sldChg chg="modSp mod">
        <pc:chgData name="Попов Юрий Витальевич" userId="aa1edeb8-5406-4e98-a648-82efef2dee92" providerId="ADAL" clId="{CD8844E4-3054-41E1-8924-AA93954F7274}" dt="2022-12-21T07:34:55.536" v="478" actId="14100"/>
        <pc:sldMkLst>
          <pc:docMk/>
          <pc:sldMk cId="2545187309" sldId="298"/>
        </pc:sldMkLst>
        <pc:spChg chg="mod">
          <ac:chgData name="Попов Юрий Витальевич" userId="aa1edeb8-5406-4e98-a648-82efef2dee92" providerId="ADAL" clId="{CD8844E4-3054-41E1-8924-AA93954F7274}" dt="2022-12-21T07:24:58.624" v="418" actId="20577"/>
          <ac:spMkLst>
            <pc:docMk/>
            <pc:sldMk cId="2545187309" sldId="298"/>
            <ac:spMk id="5" creationId="{BFAFE550-3597-44DF-93D7-2EBD807F30F6}"/>
          </ac:spMkLst>
        </pc:spChg>
        <pc:graphicFrameChg chg="mod">
          <ac:chgData name="Попов Юрий Витальевич" userId="aa1edeb8-5406-4e98-a648-82efef2dee92" providerId="ADAL" clId="{CD8844E4-3054-41E1-8924-AA93954F7274}" dt="2022-12-21T07:34:55.536" v="478" actId="14100"/>
          <ac:graphicFrameMkLst>
            <pc:docMk/>
            <pc:sldMk cId="2545187309" sldId="298"/>
            <ac:graphicFrameMk id="6" creationId="{D052F54F-61D9-4E2B-808D-05A0D22C1CE1}"/>
          </ac:graphicFrameMkLst>
        </pc:graphicFrameChg>
        <pc:graphicFrameChg chg="mod">
          <ac:chgData name="Попов Юрий Витальевич" userId="aa1edeb8-5406-4e98-a648-82efef2dee92" providerId="ADAL" clId="{CD8844E4-3054-41E1-8924-AA93954F7274}" dt="2022-12-21T07:34:51.138" v="477" actId="1076"/>
          <ac:graphicFrameMkLst>
            <pc:docMk/>
            <pc:sldMk cId="2545187309" sldId="298"/>
            <ac:graphicFrameMk id="7" creationId="{CE004407-7D24-410A-8DC8-C2E7F35B95B5}"/>
          </ac:graphicFrameMkLst>
        </pc:graphicFrameChg>
      </pc:sldChg>
      <pc:sldChg chg="addSp modSp add mod">
        <pc:chgData name="Попов Юрий Витальевич" userId="aa1edeb8-5406-4e98-a648-82efef2dee92" providerId="ADAL" clId="{CD8844E4-3054-41E1-8924-AA93954F7274}" dt="2022-12-21T07:52:03.077" v="584" actId="14100"/>
        <pc:sldMkLst>
          <pc:docMk/>
          <pc:sldMk cId="1219903807" sldId="301"/>
        </pc:sldMkLst>
        <pc:spChg chg="add mod">
          <ac:chgData name="Попов Юрий Витальевич" userId="aa1edeb8-5406-4e98-a648-82efef2dee92" providerId="ADAL" clId="{CD8844E4-3054-41E1-8924-AA93954F7274}" dt="2022-12-21T07:52:03.077" v="584" actId="14100"/>
          <ac:spMkLst>
            <pc:docMk/>
            <pc:sldMk cId="1219903807" sldId="301"/>
            <ac:spMk id="2" creationId="{CAAF7FAC-51C4-0C73-153F-816B0804253B}"/>
          </ac:spMkLst>
        </pc:spChg>
        <pc:spChg chg="mod">
          <ac:chgData name="Попов Юрий Витальевич" userId="aa1edeb8-5406-4e98-a648-82efef2dee92" providerId="ADAL" clId="{CD8844E4-3054-41E1-8924-AA93954F7274}" dt="2022-12-21T07:46:07.931" v="538" actId="20577"/>
          <ac:spMkLst>
            <pc:docMk/>
            <pc:sldMk cId="1219903807" sldId="301"/>
            <ac:spMk id="3" creationId="{737D5945-BBCB-4D56-ADCF-C110EB61B593}"/>
          </ac:spMkLst>
        </pc:spChg>
        <pc:spChg chg="mod">
          <ac:chgData name="Попов Юрий Витальевич" userId="aa1edeb8-5406-4e98-a648-82efef2dee92" providerId="ADAL" clId="{CD8844E4-3054-41E1-8924-AA93954F7274}" dt="2022-12-21T07:50:58.668" v="564" actId="6549"/>
          <ac:spMkLst>
            <pc:docMk/>
            <pc:sldMk cId="1219903807" sldId="301"/>
            <ac:spMk id="8" creationId="{11D9DD4C-5BD7-4F2B-9A48-B6DEAE4B325A}"/>
          </ac:spMkLst>
        </pc:spChg>
        <pc:picChg chg="mod">
          <ac:chgData name="Попов Юрий Витальевич" userId="aa1edeb8-5406-4e98-a648-82efef2dee92" providerId="ADAL" clId="{CD8844E4-3054-41E1-8924-AA93954F7274}" dt="2022-12-21T07:51:58.339" v="583" actId="1076"/>
          <ac:picMkLst>
            <pc:docMk/>
            <pc:sldMk cId="1219903807" sldId="301"/>
            <ac:picMk id="5" creationId="{1665EFC2-EEE3-4195-8A5C-73A2CCD1456E}"/>
          </ac:picMkLst>
        </pc:picChg>
        <pc:picChg chg="mod">
          <ac:chgData name="Попов Юрий Витальевич" userId="aa1edeb8-5406-4e98-a648-82efef2dee92" providerId="ADAL" clId="{CD8844E4-3054-41E1-8924-AA93954F7274}" dt="2022-12-21T07:51:54.906" v="582" actId="1076"/>
          <ac:picMkLst>
            <pc:docMk/>
            <pc:sldMk cId="1219903807" sldId="301"/>
            <ac:picMk id="7" creationId="{0970CE62-3ED4-459B-A541-FEC3488DEE16}"/>
          </ac:picMkLst>
        </pc:picChg>
      </pc:sldChg>
    </pc:docChg>
  </pc:docChgLst>
  <pc:docChgLst>
    <pc:chgData name="Попов Юрий Витальевич" userId="aa1edeb8-5406-4e98-a648-82efef2dee92" providerId="ADAL" clId="{E6F45B78-EA4F-4484-A9DA-3E64E8C998FA}"/>
    <pc:docChg chg="undo redo custSel addSld delSld modSld sldOrd">
      <pc:chgData name="Попов Юрий Витальевич" userId="aa1edeb8-5406-4e98-a648-82efef2dee92" providerId="ADAL" clId="{E6F45B78-EA4F-4484-A9DA-3E64E8C998FA}" dt="2022-12-23T09:46:53.589" v="2029" actId="20577"/>
      <pc:docMkLst>
        <pc:docMk/>
      </pc:docMkLst>
      <pc:sldChg chg="modSp">
        <pc:chgData name="Попов Юрий Витальевич" userId="aa1edeb8-5406-4e98-a648-82efef2dee92" providerId="ADAL" clId="{E6F45B78-EA4F-4484-A9DA-3E64E8C998FA}" dt="2022-12-23T09:40:05.648" v="2018" actId="1076"/>
        <pc:sldMkLst>
          <pc:docMk/>
          <pc:sldMk cId="2683170709" sldId="257"/>
        </pc:sldMkLst>
        <pc:picChg chg="mod">
          <ac:chgData name="Попов Юрий Витальевич" userId="aa1edeb8-5406-4e98-a648-82efef2dee92" providerId="ADAL" clId="{E6F45B78-EA4F-4484-A9DA-3E64E8C998FA}" dt="2022-12-23T09:40:05.648" v="2018" actId="1076"/>
          <ac:picMkLst>
            <pc:docMk/>
            <pc:sldMk cId="2683170709" sldId="257"/>
            <ac:picMk id="6" creationId="{523FA6AB-96F2-42FB-8938-6162B50A11E7}"/>
          </ac:picMkLst>
        </pc:picChg>
      </pc:sldChg>
      <pc:sldChg chg="modSp mod">
        <pc:chgData name="Попов Юрий Витальевич" userId="aa1edeb8-5406-4e98-a648-82efef2dee92" providerId="ADAL" clId="{E6F45B78-EA4F-4484-A9DA-3E64E8C998FA}" dt="2022-12-21T14:41:11.573" v="4" actId="20577"/>
        <pc:sldMkLst>
          <pc:docMk/>
          <pc:sldMk cId="899793804" sldId="258"/>
        </pc:sldMkLst>
        <pc:spChg chg="mod">
          <ac:chgData name="Попов Юрий Витальевич" userId="aa1edeb8-5406-4e98-a648-82efef2dee92" providerId="ADAL" clId="{E6F45B78-EA4F-4484-A9DA-3E64E8C998FA}" dt="2022-12-21T14:41:11.573" v="4" actId="20577"/>
          <ac:spMkLst>
            <pc:docMk/>
            <pc:sldMk cId="899793804" sldId="258"/>
            <ac:spMk id="4" creationId="{F16765AE-B9E1-4206-BD14-AA5F6AA7BAB7}"/>
          </ac:spMkLst>
        </pc:spChg>
        <pc:spChg chg="mod">
          <ac:chgData name="Попов Юрий Витальевич" userId="aa1edeb8-5406-4e98-a648-82efef2dee92" providerId="ADAL" clId="{E6F45B78-EA4F-4484-A9DA-3E64E8C998FA}" dt="2022-12-21T14:41:03.601" v="3" actId="20577"/>
          <ac:spMkLst>
            <pc:docMk/>
            <pc:sldMk cId="899793804" sldId="258"/>
            <ac:spMk id="8" creationId="{15AFA5BC-1F9D-4031-8E08-77817144FB42}"/>
          </ac:spMkLst>
        </pc:spChg>
      </pc:sldChg>
      <pc:sldChg chg="modSp mod">
        <pc:chgData name="Попов Юрий Витальевич" userId="aa1edeb8-5406-4e98-a648-82efef2dee92" providerId="ADAL" clId="{E6F45B78-EA4F-4484-A9DA-3E64E8C998FA}" dt="2022-12-23T07:36:04.427" v="1116" actId="1076"/>
        <pc:sldMkLst>
          <pc:docMk/>
          <pc:sldMk cId="3327273181" sldId="264"/>
        </pc:sldMkLst>
        <pc:spChg chg="mod">
          <ac:chgData name="Попов Юрий Витальевич" userId="aa1edeb8-5406-4e98-a648-82efef2dee92" providerId="ADAL" clId="{E6F45B78-EA4F-4484-A9DA-3E64E8C998FA}" dt="2022-12-23T07:36:04.427" v="1116" actId="1076"/>
          <ac:spMkLst>
            <pc:docMk/>
            <pc:sldMk cId="3327273181" sldId="264"/>
            <ac:spMk id="2" creationId="{E7D021DB-09AA-460E-B2FF-71D472DAFFA1}"/>
          </ac:spMkLst>
        </pc:spChg>
      </pc:sldChg>
      <pc:sldChg chg="modSp mod">
        <pc:chgData name="Попов Юрий Витальевич" userId="aa1edeb8-5406-4e98-a648-82efef2dee92" providerId="ADAL" clId="{E6F45B78-EA4F-4484-A9DA-3E64E8C998FA}" dt="2022-12-23T07:33:05.463" v="1093" actId="1076"/>
        <pc:sldMkLst>
          <pc:docMk/>
          <pc:sldMk cId="4123826398" sldId="265"/>
        </pc:sldMkLst>
        <pc:spChg chg="mod">
          <ac:chgData name="Попов Юрий Витальевич" userId="aa1edeb8-5406-4e98-a648-82efef2dee92" providerId="ADAL" clId="{E6F45B78-EA4F-4484-A9DA-3E64E8C998FA}" dt="2022-12-23T07:32:15.711" v="1087" actId="1076"/>
          <ac:spMkLst>
            <pc:docMk/>
            <pc:sldMk cId="4123826398" sldId="265"/>
            <ac:spMk id="5" creationId="{07D86737-18CD-4D78-9D95-9F546E1B7C8A}"/>
          </ac:spMkLst>
        </pc:spChg>
        <pc:spChg chg="mod">
          <ac:chgData name="Попов Юрий Витальевич" userId="aa1edeb8-5406-4e98-a648-82efef2dee92" providerId="ADAL" clId="{E6F45B78-EA4F-4484-A9DA-3E64E8C998FA}" dt="2022-12-23T07:32:57.874" v="1092" actId="6549"/>
          <ac:spMkLst>
            <pc:docMk/>
            <pc:sldMk cId="4123826398" sldId="265"/>
            <ac:spMk id="6" creationId="{0891E57A-3A89-4095-89A0-075D5075F059}"/>
          </ac:spMkLst>
        </pc:spChg>
        <pc:spChg chg="mod">
          <ac:chgData name="Попов Юрий Витальевич" userId="aa1edeb8-5406-4e98-a648-82efef2dee92" providerId="ADAL" clId="{E6F45B78-EA4F-4484-A9DA-3E64E8C998FA}" dt="2022-12-23T07:33:05.463" v="1093" actId="1076"/>
          <ac:spMkLst>
            <pc:docMk/>
            <pc:sldMk cId="4123826398" sldId="265"/>
            <ac:spMk id="10" creationId="{BB8D620F-6863-41A6-8ED3-F1749608AF79}"/>
          </ac:spMkLst>
        </pc:spChg>
      </pc:sldChg>
      <pc:sldChg chg="modSp mod">
        <pc:chgData name="Попов Юрий Витальевич" userId="aa1edeb8-5406-4e98-a648-82efef2dee92" providerId="ADAL" clId="{E6F45B78-EA4F-4484-A9DA-3E64E8C998FA}" dt="2022-12-23T07:43:05.632" v="1254" actId="6549"/>
        <pc:sldMkLst>
          <pc:docMk/>
          <pc:sldMk cId="2071577756" sldId="267"/>
        </pc:sldMkLst>
        <pc:spChg chg="mod">
          <ac:chgData name="Попов Юрий Витальевич" userId="aa1edeb8-5406-4e98-a648-82efef2dee92" providerId="ADAL" clId="{E6F45B78-EA4F-4484-A9DA-3E64E8C998FA}" dt="2022-12-23T07:43:05.632" v="1254" actId="6549"/>
          <ac:spMkLst>
            <pc:docMk/>
            <pc:sldMk cId="2071577756" sldId="267"/>
            <ac:spMk id="3" creationId="{C91C8929-330E-4BB7-BBCA-522CB56ECD80}"/>
          </ac:spMkLst>
        </pc:spChg>
      </pc:sldChg>
      <pc:sldChg chg="modSp mod">
        <pc:chgData name="Попов Юрий Витальевич" userId="aa1edeb8-5406-4e98-a648-82efef2dee92" providerId="ADAL" clId="{E6F45B78-EA4F-4484-A9DA-3E64E8C998FA}" dt="2022-12-23T07:46:32.733" v="1257" actId="255"/>
        <pc:sldMkLst>
          <pc:docMk/>
          <pc:sldMk cId="1618876110" sldId="269"/>
        </pc:sldMkLst>
        <pc:spChg chg="mod">
          <ac:chgData name="Попов Юрий Витальевич" userId="aa1edeb8-5406-4e98-a648-82efef2dee92" providerId="ADAL" clId="{E6F45B78-EA4F-4484-A9DA-3E64E8C998FA}" dt="2022-12-23T07:46:25.781" v="1256" actId="1076"/>
          <ac:spMkLst>
            <pc:docMk/>
            <pc:sldMk cId="1618876110" sldId="269"/>
            <ac:spMk id="3" creationId="{F273DE7C-31B9-4C08-A431-456AA362DF2C}"/>
          </ac:spMkLst>
        </pc:spChg>
        <pc:spChg chg="mod">
          <ac:chgData name="Попов Юрий Витальевич" userId="aa1edeb8-5406-4e98-a648-82efef2dee92" providerId="ADAL" clId="{E6F45B78-EA4F-4484-A9DA-3E64E8C998FA}" dt="2022-12-23T07:46:32.733" v="1257" actId="255"/>
          <ac:spMkLst>
            <pc:docMk/>
            <pc:sldMk cId="1618876110" sldId="269"/>
            <ac:spMk id="5" creationId="{923FE9F2-EDDA-4854-98DA-33F2A8ED221A}"/>
          </ac:spMkLst>
        </pc:spChg>
      </pc:sldChg>
      <pc:sldChg chg="modSp mod">
        <pc:chgData name="Попов Юрий Витальевич" userId="aa1edeb8-5406-4e98-a648-82efef2dee92" providerId="ADAL" clId="{E6F45B78-EA4F-4484-A9DA-3E64E8C998FA}" dt="2022-12-21T15:55:07.200" v="699" actId="14100"/>
        <pc:sldMkLst>
          <pc:docMk/>
          <pc:sldMk cId="248584577" sldId="270"/>
        </pc:sldMkLst>
        <pc:spChg chg="mod">
          <ac:chgData name="Попов Юрий Витальевич" userId="aa1edeb8-5406-4e98-a648-82efef2dee92" providerId="ADAL" clId="{E6F45B78-EA4F-4484-A9DA-3E64E8C998FA}" dt="2022-12-21T15:54:56.027" v="696" actId="1076"/>
          <ac:spMkLst>
            <pc:docMk/>
            <pc:sldMk cId="248584577" sldId="270"/>
            <ac:spMk id="2" creationId="{AE2680A3-2CDC-44A3-8961-4ED482A187EC}"/>
          </ac:spMkLst>
        </pc:spChg>
        <pc:spChg chg="mod">
          <ac:chgData name="Попов Юрий Витальевич" userId="aa1edeb8-5406-4e98-a648-82efef2dee92" providerId="ADAL" clId="{E6F45B78-EA4F-4484-A9DA-3E64E8C998FA}" dt="2022-12-21T15:55:07.200" v="699" actId="14100"/>
          <ac:spMkLst>
            <pc:docMk/>
            <pc:sldMk cId="248584577" sldId="270"/>
            <ac:spMk id="3" creationId="{24059B49-2922-4BEF-AB8B-6FF75D33DCB4}"/>
          </ac:spMkLst>
        </pc:spChg>
      </pc:sldChg>
      <pc:sldChg chg="modSp mod ord">
        <pc:chgData name="Попов Юрий Витальевич" userId="aa1edeb8-5406-4e98-a648-82efef2dee92" providerId="ADAL" clId="{E6F45B78-EA4F-4484-A9DA-3E64E8C998FA}" dt="2022-12-23T08:09:39.746" v="1717"/>
        <pc:sldMkLst>
          <pc:docMk/>
          <pc:sldMk cId="2235051813" sldId="271"/>
        </pc:sldMkLst>
        <pc:spChg chg="mod">
          <ac:chgData name="Попов Юрий Витальевич" userId="aa1edeb8-5406-4e98-a648-82efef2dee92" providerId="ADAL" clId="{E6F45B78-EA4F-4484-A9DA-3E64E8C998FA}" dt="2022-12-21T15:21:41.628" v="189" actId="255"/>
          <ac:spMkLst>
            <pc:docMk/>
            <pc:sldMk cId="2235051813" sldId="271"/>
            <ac:spMk id="3" creationId="{E27AF0BA-43F5-4E32-A737-29C607591795}"/>
          </ac:spMkLst>
        </pc:spChg>
        <pc:spChg chg="mod">
          <ac:chgData name="Попов Юрий Витальевич" userId="aa1edeb8-5406-4e98-a648-82efef2dee92" providerId="ADAL" clId="{E6F45B78-EA4F-4484-A9DA-3E64E8C998FA}" dt="2022-12-21T15:20:25.499" v="172" actId="20577"/>
          <ac:spMkLst>
            <pc:docMk/>
            <pc:sldMk cId="2235051813" sldId="271"/>
            <ac:spMk id="4" creationId="{5C1C64A8-4203-4113-AE87-30919D6151BC}"/>
          </ac:spMkLst>
        </pc:spChg>
      </pc:sldChg>
      <pc:sldChg chg="addSp modSp mod">
        <pc:chgData name="Попов Юрий Витальевич" userId="aa1edeb8-5406-4e98-a648-82efef2dee92" providerId="ADAL" clId="{E6F45B78-EA4F-4484-A9DA-3E64E8C998FA}" dt="2022-12-21T15:53:08.531" v="686" actId="114"/>
        <pc:sldMkLst>
          <pc:docMk/>
          <pc:sldMk cId="2136965546" sldId="272"/>
        </pc:sldMkLst>
        <pc:spChg chg="mod">
          <ac:chgData name="Попов Юрий Витальевич" userId="aa1edeb8-5406-4e98-a648-82efef2dee92" providerId="ADAL" clId="{E6F45B78-EA4F-4484-A9DA-3E64E8C998FA}" dt="2022-12-21T15:50:37.556" v="581" actId="20577"/>
          <ac:spMkLst>
            <pc:docMk/>
            <pc:sldMk cId="2136965546" sldId="272"/>
            <ac:spMk id="2" creationId="{F37D1C9C-820B-4B25-A18F-2B530FA8BCE3}"/>
          </ac:spMkLst>
        </pc:spChg>
        <pc:spChg chg="add mod">
          <ac:chgData name="Попов Юрий Витальевич" userId="aa1edeb8-5406-4e98-a648-82efef2dee92" providerId="ADAL" clId="{E6F45B78-EA4F-4484-A9DA-3E64E8C998FA}" dt="2022-12-21T15:53:08.531" v="686" actId="114"/>
          <ac:spMkLst>
            <pc:docMk/>
            <pc:sldMk cId="2136965546" sldId="272"/>
            <ac:spMk id="3" creationId="{91989149-425F-51C7-DFDF-4F66AE005C36}"/>
          </ac:spMkLst>
        </pc:spChg>
        <pc:spChg chg="mod">
          <ac:chgData name="Попов Юрий Витальевич" userId="aa1edeb8-5406-4e98-a648-82efef2dee92" providerId="ADAL" clId="{E6F45B78-EA4F-4484-A9DA-3E64E8C998FA}" dt="2022-12-21T15:52:12.292" v="588" actId="1076"/>
          <ac:spMkLst>
            <pc:docMk/>
            <pc:sldMk cId="2136965546" sldId="272"/>
            <ac:spMk id="11" creationId="{DAFEF53C-46D5-42CE-AF11-46FCF57FF50A}"/>
          </ac:spMkLst>
        </pc:spChg>
        <pc:spChg chg="mod">
          <ac:chgData name="Попов Юрий Витальевич" userId="aa1edeb8-5406-4e98-a648-82efef2dee92" providerId="ADAL" clId="{E6F45B78-EA4F-4484-A9DA-3E64E8C998FA}" dt="2022-12-21T15:49:19.506" v="533" actId="20577"/>
          <ac:spMkLst>
            <pc:docMk/>
            <pc:sldMk cId="2136965546" sldId="272"/>
            <ac:spMk id="15" creationId="{C9446455-69DF-4FC8-A5B4-232CC79295B8}"/>
          </ac:spMkLst>
        </pc:spChg>
      </pc:sldChg>
      <pc:sldChg chg="modSp mod">
        <pc:chgData name="Попов Юрий Витальевич" userId="aa1edeb8-5406-4e98-a648-82efef2dee92" providerId="ADAL" clId="{E6F45B78-EA4F-4484-A9DA-3E64E8C998FA}" dt="2022-12-23T09:39:55.372" v="2016" actId="20577"/>
        <pc:sldMkLst>
          <pc:docMk/>
          <pc:sldMk cId="1673052863" sldId="276"/>
        </pc:sldMkLst>
        <pc:spChg chg="mod">
          <ac:chgData name="Попов Юрий Витальевич" userId="aa1edeb8-5406-4e98-a648-82efef2dee92" providerId="ADAL" clId="{E6F45B78-EA4F-4484-A9DA-3E64E8C998FA}" dt="2022-12-23T09:39:43.404" v="2014" actId="1076"/>
          <ac:spMkLst>
            <pc:docMk/>
            <pc:sldMk cId="1673052863" sldId="276"/>
            <ac:spMk id="2" creationId="{CE4E2CB6-020E-4A2E-AD17-310C4D415D9B}"/>
          </ac:spMkLst>
        </pc:spChg>
        <pc:spChg chg="mod">
          <ac:chgData name="Попов Юрий Витальевич" userId="aa1edeb8-5406-4e98-a648-82efef2dee92" providerId="ADAL" clId="{E6F45B78-EA4F-4484-A9DA-3E64E8C998FA}" dt="2022-12-23T09:39:55.372" v="2016" actId="20577"/>
          <ac:spMkLst>
            <pc:docMk/>
            <pc:sldMk cId="1673052863" sldId="276"/>
            <ac:spMk id="3" creationId="{460549BD-B809-45B1-9F54-9E05F55508E1}"/>
          </ac:spMkLst>
        </pc:spChg>
      </pc:sldChg>
      <pc:sldChg chg="modSp mod">
        <pc:chgData name="Попов Юрий Витальевич" userId="aa1edeb8-5406-4e98-a648-82efef2dee92" providerId="ADAL" clId="{E6F45B78-EA4F-4484-A9DA-3E64E8C998FA}" dt="2022-12-23T09:46:53.589" v="2029" actId="20577"/>
        <pc:sldMkLst>
          <pc:docMk/>
          <pc:sldMk cId="3509386226" sldId="277"/>
        </pc:sldMkLst>
        <pc:spChg chg="mod">
          <ac:chgData name="Попов Юрий Витальевич" userId="aa1edeb8-5406-4e98-a648-82efef2dee92" providerId="ADAL" clId="{E6F45B78-EA4F-4484-A9DA-3E64E8C998FA}" dt="2022-12-23T09:46:53.589" v="2029" actId="20577"/>
          <ac:spMkLst>
            <pc:docMk/>
            <pc:sldMk cId="3509386226" sldId="277"/>
            <ac:spMk id="3" creationId="{A3A46BDF-F9C7-40AC-AF86-B75DEB2F0151}"/>
          </ac:spMkLst>
        </pc:spChg>
      </pc:sldChg>
      <pc:sldChg chg="addSp modSp mod">
        <pc:chgData name="Попов Юрий Витальевич" userId="aa1edeb8-5406-4e98-a648-82efef2dee92" providerId="ADAL" clId="{E6F45B78-EA4F-4484-A9DA-3E64E8C998FA}" dt="2022-12-23T08:42:21.576" v="1889" actId="13926"/>
        <pc:sldMkLst>
          <pc:docMk/>
          <pc:sldMk cId="1169499119" sldId="278"/>
        </pc:sldMkLst>
        <pc:spChg chg="add mod">
          <ac:chgData name="Попов Юрий Витальевич" userId="aa1edeb8-5406-4e98-a648-82efef2dee92" providerId="ADAL" clId="{E6F45B78-EA4F-4484-A9DA-3E64E8C998FA}" dt="2022-12-23T08:42:21.576" v="1889" actId="13926"/>
          <ac:spMkLst>
            <pc:docMk/>
            <pc:sldMk cId="1169499119" sldId="278"/>
            <ac:spMk id="2" creationId="{3F7BA5AD-9C0F-93E0-CAA5-8C2E5F999C54}"/>
          </ac:spMkLst>
        </pc:spChg>
        <pc:spChg chg="mod">
          <ac:chgData name="Попов Юрий Витальевич" userId="aa1edeb8-5406-4e98-a648-82efef2dee92" providerId="ADAL" clId="{E6F45B78-EA4F-4484-A9DA-3E64E8C998FA}" dt="2022-12-21T15:23:03.598" v="207" actId="20577"/>
          <ac:spMkLst>
            <pc:docMk/>
            <pc:sldMk cId="1169499119" sldId="278"/>
            <ac:spMk id="4" creationId="{4B262C41-A59C-4C39-8832-37451D46E0CF}"/>
          </ac:spMkLst>
        </pc:spChg>
      </pc:sldChg>
      <pc:sldChg chg="modSp mod">
        <pc:chgData name="Попов Юрий Витальевич" userId="aa1edeb8-5406-4e98-a648-82efef2dee92" providerId="ADAL" clId="{E6F45B78-EA4F-4484-A9DA-3E64E8C998FA}" dt="2022-12-23T09:38:51.733" v="1961" actId="3626"/>
        <pc:sldMkLst>
          <pc:docMk/>
          <pc:sldMk cId="3543040697" sldId="280"/>
        </pc:sldMkLst>
        <pc:spChg chg="mod">
          <ac:chgData name="Попов Юрий Витальевич" userId="aa1edeb8-5406-4e98-a648-82efef2dee92" providerId="ADAL" clId="{E6F45B78-EA4F-4484-A9DA-3E64E8C998FA}" dt="2022-12-23T09:38:51.733" v="1961" actId="3626"/>
          <ac:spMkLst>
            <pc:docMk/>
            <pc:sldMk cId="3543040697" sldId="280"/>
            <ac:spMk id="3" creationId="{2923015F-AD64-4B3A-BB74-2646CD573E1F}"/>
          </ac:spMkLst>
        </pc:spChg>
      </pc:sldChg>
      <pc:sldChg chg="addSp delSp modSp mod">
        <pc:chgData name="Попов Юрий Витальевич" userId="aa1edeb8-5406-4e98-a648-82efef2dee92" providerId="ADAL" clId="{E6F45B78-EA4F-4484-A9DA-3E64E8C998FA}" dt="2022-12-23T09:35:26.300" v="1894"/>
        <pc:sldMkLst>
          <pc:docMk/>
          <pc:sldMk cId="3612515841" sldId="284"/>
        </pc:sldMkLst>
        <pc:spChg chg="mod">
          <ac:chgData name="Попов Юрий Витальевич" userId="aa1edeb8-5406-4e98-a648-82efef2dee92" providerId="ADAL" clId="{E6F45B78-EA4F-4484-A9DA-3E64E8C998FA}" dt="2022-12-23T09:35:26.300" v="1894"/>
          <ac:spMkLst>
            <pc:docMk/>
            <pc:sldMk cId="3612515841" sldId="284"/>
            <ac:spMk id="3" creationId="{56A19FB7-79D5-416D-9C25-717F5D579B90}"/>
          </ac:spMkLst>
        </pc:spChg>
        <pc:picChg chg="add del">
          <ac:chgData name="Попов Юрий Витальевич" userId="aa1edeb8-5406-4e98-a648-82efef2dee92" providerId="ADAL" clId="{E6F45B78-EA4F-4484-A9DA-3E64E8C998FA}" dt="2022-12-23T09:35:12.143" v="1893" actId="22"/>
          <ac:picMkLst>
            <pc:docMk/>
            <pc:sldMk cId="3612515841" sldId="284"/>
            <ac:picMk id="4" creationId="{050CE8EE-9239-97D8-8D8E-61B079FECE18}"/>
          </ac:picMkLst>
        </pc:picChg>
      </pc:sldChg>
      <pc:sldChg chg="addSp delSp modSp mod">
        <pc:chgData name="Попов Юрий Витальевич" userId="aa1edeb8-5406-4e98-a648-82efef2dee92" providerId="ADAL" clId="{E6F45B78-EA4F-4484-A9DA-3E64E8C998FA}" dt="2022-12-23T08:36:39.031" v="1883" actId="207"/>
        <pc:sldMkLst>
          <pc:docMk/>
          <pc:sldMk cId="462823947" sldId="285"/>
        </pc:sldMkLst>
        <pc:spChg chg="mod">
          <ac:chgData name="Попов Юрий Витальевич" userId="aa1edeb8-5406-4e98-a648-82efef2dee92" providerId="ADAL" clId="{E6F45B78-EA4F-4484-A9DA-3E64E8C998FA}" dt="2022-12-23T08:36:39.031" v="1883" actId="207"/>
          <ac:spMkLst>
            <pc:docMk/>
            <pc:sldMk cId="462823947" sldId="285"/>
            <ac:spMk id="9" creationId="{F8F87F6B-AE06-41AE-B47A-AC94E27E727A}"/>
          </ac:spMkLst>
        </pc:spChg>
        <pc:picChg chg="add mod">
          <ac:chgData name="Попов Юрий Витальевич" userId="aa1edeb8-5406-4e98-a648-82efef2dee92" providerId="ADAL" clId="{E6F45B78-EA4F-4484-A9DA-3E64E8C998FA}" dt="2022-12-21T14:48:55.924" v="31" actId="1076"/>
          <ac:picMkLst>
            <pc:docMk/>
            <pc:sldMk cId="462823947" sldId="285"/>
            <ac:picMk id="3" creationId="{2573CB94-2FA4-B714-C30B-9AAA5307DA0E}"/>
          </ac:picMkLst>
        </pc:picChg>
        <pc:picChg chg="del">
          <ac:chgData name="Попов Юрий Витальевич" userId="aa1edeb8-5406-4e98-a648-82efef2dee92" providerId="ADAL" clId="{E6F45B78-EA4F-4484-A9DA-3E64E8C998FA}" dt="2022-12-21T14:48:43.485" v="28" actId="478"/>
          <ac:picMkLst>
            <pc:docMk/>
            <pc:sldMk cId="462823947" sldId="285"/>
            <ac:picMk id="5" creationId="{0B7E71D2-EA76-81F2-D5B1-CB363A1078EE}"/>
          </ac:picMkLst>
        </pc:picChg>
      </pc:sldChg>
      <pc:sldChg chg="modSp mod">
        <pc:chgData name="Попов Юрий Витальевич" userId="aa1edeb8-5406-4e98-a648-82efef2dee92" providerId="ADAL" clId="{E6F45B78-EA4F-4484-A9DA-3E64E8C998FA}" dt="2022-12-23T07:05:21.565" v="833" actId="14734"/>
        <pc:sldMkLst>
          <pc:docMk/>
          <pc:sldMk cId="102030708" sldId="286"/>
        </pc:sldMkLst>
        <pc:graphicFrameChg chg="mod modGraphic">
          <ac:chgData name="Попов Юрий Витальевич" userId="aa1edeb8-5406-4e98-a648-82efef2dee92" providerId="ADAL" clId="{E6F45B78-EA4F-4484-A9DA-3E64E8C998FA}" dt="2022-12-23T07:05:21.565" v="833" actId="14734"/>
          <ac:graphicFrameMkLst>
            <pc:docMk/>
            <pc:sldMk cId="102030708" sldId="286"/>
            <ac:graphicFrameMk id="2" creationId="{FE7561E7-975C-1245-0973-D9FBCA4B7D81}"/>
          </ac:graphicFrameMkLst>
        </pc:graphicFrameChg>
      </pc:sldChg>
      <pc:sldChg chg="del">
        <pc:chgData name="Попов Юрий Витальевич" userId="aa1edeb8-5406-4e98-a648-82efef2dee92" providerId="ADAL" clId="{E6F45B78-EA4F-4484-A9DA-3E64E8C998FA}" dt="2022-12-21T15:17:57.008" v="150" actId="2696"/>
        <pc:sldMkLst>
          <pc:docMk/>
          <pc:sldMk cId="2589089049" sldId="288"/>
        </pc:sldMkLst>
      </pc:sldChg>
      <pc:sldChg chg="addSp delSp modSp del mod">
        <pc:chgData name="Попов Юрий Витальевич" userId="aa1edeb8-5406-4e98-a648-82efef2dee92" providerId="ADAL" clId="{E6F45B78-EA4F-4484-A9DA-3E64E8C998FA}" dt="2022-12-23T08:03:49.333" v="1652" actId="47"/>
        <pc:sldMkLst>
          <pc:docMk/>
          <pc:sldMk cId="1622593907" sldId="291"/>
        </pc:sldMkLst>
        <pc:spChg chg="add mod">
          <ac:chgData name="Попов Юрий Витальевич" userId="aa1edeb8-5406-4e98-a648-82efef2dee92" providerId="ADAL" clId="{E6F45B78-EA4F-4484-A9DA-3E64E8C998FA}" dt="2022-12-23T08:00:17.053" v="1605" actId="255"/>
          <ac:spMkLst>
            <pc:docMk/>
            <pc:sldMk cId="1622593907" sldId="291"/>
            <ac:spMk id="2" creationId="{A97AA19B-198C-43D6-5C65-4EAFE79269C8}"/>
          </ac:spMkLst>
        </pc:spChg>
        <pc:spChg chg="del">
          <ac:chgData name="Попов Юрий Витальевич" userId="aa1edeb8-5406-4e98-a648-82efef2dee92" providerId="ADAL" clId="{E6F45B78-EA4F-4484-A9DA-3E64E8C998FA}" dt="2022-12-21T14:52:07.273" v="34" actId="478"/>
          <ac:spMkLst>
            <pc:docMk/>
            <pc:sldMk cId="1622593907" sldId="291"/>
            <ac:spMk id="13" creationId="{FAFD7219-DAB7-47C8-ABA2-44A8E6A6DC40}"/>
          </ac:spMkLst>
        </pc:spChg>
      </pc:sldChg>
      <pc:sldChg chg="modSp mod">
        <pc:chgData name="Попов Юрий Витальевич" userId="aa1edeb8-5406-4e98-a648-82efef2dee92" providerId="ADAL" clId="{E6F45B78-EA4F-4484-A9DA-3E64E8C998FA}" dt="2022-12-21T14:42:39.730" v="5" actId="20577"/>
        <pc:sldMkLst>
          <pc:docMk/>
          <pc:sldMk cId="3702788512" sldId="292"/>
        </pc:sldMkLst>
        <pc:spChg chg="mod">
          <ac:chgData name="Попов Юрий Витальевич" userId="aa1edeb8-5406-4e98-a648-82efef2dee92" providerId="ADAL" clId="{E6F45B78-EA4F-4484-A9DA-3E64E8C998FA}" dt="2022-12-21T14:42:39.730" v="5" actId="20577"/>
          <ac:spMkLst>
            <pc:docMk/>
            <pc:sldMk cId="3702788512" sldId="292"/>
            <ac:spMk id="5" creationId="{DA398EB5-C098-4825-BC22-8B997450B4A8}"/>
          </ac:spMkLst>
        </pc:spChg>
      </pc:sldChg>
      <pc:sldChg chg="addSp delSp modSp mod">
        <pc:chgData name="Попов Юрий Витальевич" userId="aa1edeb8-5406-4e98-a648-82efef2dee92" providerId="ADAL" clId="{E6F45B78-EA4F-4484-A9DA-3E64E8C998FA}" dt="2022-12-23T08:03:37.305" v="1651" actId="14100"/>
        <pc:sldMkLst>
          <pc:docMk/>
          <pc:sldMk cId="4074802748" sldId="293"/>
        </pc:sldMkLst>
        <pc:spChg chg="del">
          <ac:chgData name="Попов Юрий Витальевич" userId="aa1edeb8-5406-4e98-a648-82efef2dee92" providerId="ADAL" clId="{E6F45B78-EA4F-4484-A9DA-3E64E8C998FA}" dt="2022-12-23T08:02:42.452" v="1638" actId="21"/>
          <ac:spMkLst>
            <pc:docMk/>
            <pc:sldMk cId="4074802748" sldId="293"/>
            <ac:spMk id="3" creationId="{1E3819E8-712B-4B02-A9E9-9AE4207A4CEA}"/>
          </ac:spMkLst>
        </pc:spChg>
        <pc:spChg chg="del">
          <ac:chgData name="Попов Юрий Витальевич" userId="aa1edeb8-5406-4e98-a648-82efef2dee92" providerId="ADAL" clId="{E6F45B78-EA4F-4484-A9DA-3E64E8C998FA}" dt="2022-12-21T14:52:14.837" v="35" actId="478"/>
          <ac:spMkLst>
            <pc:docMk/>
            <pc:sldMk cId="4074802748" sldId="293"/>
            <ac:spMk id="4" creationId="{29EBABA4-2D87-4473-8540-01652845CEDE}"/>
          </ac:spMkLst>
        </pc:spChg>
        <pc:spChg chg="add del mod">
          <ac:chgData name="Попов Юрий Витальевич" userId="aa1edeb8-5406-4e98-a648-82efef2dee92" providerId="ADAL" clId="{E6F45B78-EA4F-4484-A9DA-3E64E8C998FA}" dt="2022-12-23T08:00:57.846" v="1611" actId="22"/>
          <ac:spMkLst>
            <pc:docMk/>
            <pc:sldMk cId="4074802748" sldId="293"/>
            <ac:spMk id="4" creationId="{6D4DBCF0-DC6E-D747-4479-7225708933B7}"/>
          </ac:spMkLst>
        </pc:spChg>
        <pc:spChg chg="add mod">
          <ac:chgData name="Попов Юрий Витальевич" userId="aa1edeb8-5406-4e98-a648-82efef2dee92" providerId="ADAL" clId="{E6F45B78-EA4F-4484-A9DA-3E64E8C998FA}" dt="2022-12-23T08:03:37.305" v="1651" actId="14100"/>
          <ac:spMkLst>
            <pc:docMk/>
            <pc:sldMk cId="4074802748" sldId="293"/>
            <ac:spMk id="5" creationId="{F999F7AB-7419-F858-3BAE-6FA74D797C15}"/>
          </ac:spMkLst>
        </pc:spChg>
      </pc:sldChg>
      <pc:sldChg chg="modSp mod">
        <pc:chgData name="Попов Юрий Витальевич" userId="aa1edeb8-5406-4e98-a648-82efef2dee92" providerId="ADAL" clId="{E6F45B78-EA4F-4484-A9DA-3E64E8C998FA}" dt="2022-12-21T15:25:16.432" v="219" actId="14100"/>
        <pc:sldMkLst>
          <pc:docMk/>
          <pc:sldMk cId="1386805816" sldId="294"/>
        </pc:sldMkLst>
        <pc:spChg chg="mod">
          <ac:chgData name="Попов Юрий Витальевич" userId="aa1edeb8-5406-4e98-a648-82efef2dee92" providerId="ADAL" clId="{E6F45B78-EA4F-4484-A9DA-3E64E8C998FA}" dt="2022-12-21T15:25:16.432" v="219" actId="14100"/>
          <ac:spMkLst>
            <pc:docMk/>
            <pc:sldMk cId="1386805816" sldId="294"/>
            <ac:spMk id="5" creationId="{484DE3C2-87B5-4560-B6FC-8C6796D27AC1}"/>
          </ac:spMkLst>
        </pc:spChg>
      </pc:sldChg>
      <pc:sldChg chg="addSp delSp modSp mod">
        <pc:chgData name="Попов Юрий Витальевич" userId="aa1edeb8-5406-4e98-a648-82efef2dee92" providerId="ADAL" clId="{E6F45B78-EA4F-4484-A9DA-3E64E8C998FA}" dt="2022-12-23T07:25:26.939" v="1053" actId="1076"/>
        <pc:sldMkLst>
          <pc:docMk/>
          <pc:sldMk cId="1012993196" sldId="295"/>
        </pc:sldMkLst>
        <pc:spChg chg="add del mod">
          <ac:chgData name="Попов Юрий Витальевич" userId="aa1edeb8-5406-4e98-a648-82efef2dee92" providerId="ADAL" clId="{E6F45B78-EA4F-4484-A9DA-3E64E8C998FA}" dt="2022-12-23T07:25:19.913" v="1052" actId="478"/>
          <ac:spMkLst>
            <pc:docMk/>
            <pc:sldMk cId="1012993196" sldId="295"/>
            <ac:spMk id="3" creationId="{0D50AA3F-3EE3-0283-CC83-87C46B62632D}"/>
          </ac:spMkLst>
        </pc:spChg>
        <pc:spChg chg="mod">
          <ac:chgData name="Попов Юрий Витальевич" userId="aa1edeb8-5406-4e98-a648-82efef2dee92" providerId="ADAL" clId="{E6F45B78-EA4F-4484-A9DA-3E64E8C998FA}" dt="2022-12-23T07:24:44.189" v="1045" actId="1076"/>
          <ac:spMkLst>
            <pc:docMk/>
            <pc:sldMk cId="1012993196" sldId="295"/>
            <ac:spMk id="5" creationId="{29DC5733-4AC5-432B-953A-527420BC4BDE}"/>
          </ac:spMkLst>
        </pc:spChg>
        <pc:graphicFrameChg chg="add mod modGraphic">
          <ac:chgData name="Попов Юрий Витальевич" userId="aa1edeb8-5406-4e98-a648-82efef2dee92" providerId="ADAL" clId="{E6F45B78-EA4F-4484-A9DA-3E64E8C998FA}" dt="2022-12-23T07:25:26.939" v="1053" actId="1076"/>
          <ac:graphicFrameMkLst>
            <pc:docMk/>
            <pc:sldMk cId="1012993196" sldId="295"/>
            <ac:graphicFrameMk id="2" creationId="{43CE48CD-7D6D-7A08-C09A-68F042727E9B}"/>
          </ac:graphicFrameMkLst>
        </pc:graphicFrameChg>
      </pc:sldChg>
      <pc:sldChg chg="modSp mod">
        <pc:chgData name="Попов Юрий Витальевич" userId="aa1edeb8-5406-4e98-a648-82efef2dee92" providerId="ADAL" clId="{E6F45B78-EA4F-4484-A9DA-3E64E8C998FA}" dt="2022-12-23T08:36:24.421" v="1882" actId="207"/>
        <pc:sldMkLst>
          <pc:docMk/>
          <pc:sldMk cId="1702290309" sldId="297"/>
        </pc:sldMkLst>
        <pc:spChg chg="mod">
          <ac:chgData name="Попов Юрий Витальевич" userId="aa1edeb8-5406-4e98-a648-82efef2dee92" providerId="ADAL" clId="{E6F45B78-EA4F-4484-A9DA-3E64E8C998FA}" dt="2022-12-23T08:36:24.421" v="1882" actId="207"/>
          <ac:spMkLst>
            <pc:docMk/>
            <pc:sldMk cId="1702290309" sldId="297"/>
            <ac:spMk id="11" creationId="{5B50589B-273D-450E-9A29-217F2C739867}"/>
          </ac:spMkLst>
        </pc:spChg>
      </pc:sldChg>
      <pc:sldChg chg="del">
        <pc:chgData name="Попов Юрий Витальевич" userId="aa1edeb8-5406-4e98-a648-82efef2dee92" providerId="ADAL" clId="{E6F45B78-EA4F-4484-A9DA-3E64E8C998FA}" dt="2022-12-21T14:48:24.757" v="27" actId="47"/>
        <pc:sldMkLst>
          <pc:docMk/>
          <pc:sldMk cId="2545187309" sldId="298"/>
        </pc:sldMkLst>
      </pc:sldChg>
      <pc:sldChg chg="addSp delSp modSp add del mod delAnim modAnim">
        <pc:chgData name="Попов Юрий Витальевич" userId="aa1edeb8-5406-4e98-a648-82efef2dee92" providerId="ADAL" clId="{E6F45B78-EA4F-4484-A9DA-3E64E8C998FA}" dt="2022-12-23T08:08:25.161" v="1712" actId="14100"/>
        <pc:sldMkLst>
          <pc:docMk/>
          <pc:sldMk cId="527497369" sldId="299"/>
        </pc:sldMkLst>
        <pc:spChg chg="add mod">
          <ac:chgData name="Попов Юрий Витальевич" userId="aa1edeb8-5406-4e98-a648-82efef2dee92" providerId="ADAL" clId="{E6F45B78-EA4F-4484-A9DA-3E64E8C998FA}" dt="2022-12-21T15:12:20.062" v="99" actId="20577"/>
          <ac:spMkLst>
            <pc:docMk/>
            <pc:sldMk cId="527497369" sldId="299"/>
            <ac:spMk id="4" creationId="{89FBB69F-5313-B400-C5B4-0E81C6CD8C85}"/>
          </ac:spMkLst>
        </pc:spChg>
        <pc:spChg chg="del mod">
          <ac:chgData name="Попов Юрий Витальевич" userId="aa1edeb8-5406-4e98-a648-82efef2dee92" providerId="ADAL" clId="{E6F45B78-EA4F-4484-A9DA-3E64E8C998FA}" dt="2022-12-21T15:06:20.969" v="47" actId="21"/>
          <ac:spMkLst>
            <pc:docMk/>
            <pc:sldMk cId="527497369" sldId="299"/>
            <ac:spMk id="6" creationId="{39921F9A-68AC-4680-BEEC-F338B49B5510}"/>
          </ac:spMkLst>
        </pc:spChg>
        <pc:spChg chg="add mod">
          <ac:chgData name="Попов Юрий Витальевич" userId="aa1edeb8-5406-4e98-a648-82efef2dee92" providerId="ADAL" clId="{E6F45B78-EA4F-4484-A9DA-3E64E8C998FA}" dt="2022-12-21T15:12:28.562" v="100" actId="1076"/>
          <ac:spMkLst>
            <pc:docMk/>
            <pc:sldMk cId="527497369" sldId="299"/>
            <ac:spMk id="7" creationId="{61AA63F8-DA1A-50B7-132F-9F09B6CA9F47}"/>
          </ac:spMkLst>
        </pc:spChg>
        <pc:spChg chg="del">
          <ac:chgData name="Попов Юрий Витальевич" userId="aa1edeb8-5406-4e98-a648-82efef2dee92" providerId="ADAL" clId="{E6F45B78-EA4F-4484-A9DA-3E64E8C998FA}" dt="2022-12-21T15:06:09.578" v="44" actId="478"/>
          <ac:spMkLst>
            <pc:docMk/>
            <pc:sldMk cId="527497369" sldId="299"/>
            <ac:spMk id="8" creationId="{BAF14EA8-75EE-42D9-A5B2-A491AEAC1A2D}"/>
          </ac:spMkLst>
        </pc:spChg>
        <pc:spChg chg="mod">
          <ac:chgData name="Попов Юрий Витальевич" userId="aa1edeb8-5406-4e98-a648-82efef2dee92" providerId="ADAL" clId="{E6F45B78-EA4F-4484-A9DA-3E64E8C998FA}" dt="2022-12-23T08:08:17.504" v="1711" actId="20577"/>
          <ac:spMkLst>
            <pc:docMk/>
            <pc:sldMk cId="527497369" sldId="299"/>
            <ac:spMk id="9" creationId="{0A8ED611-1F40-4C02-90D5-2827BD88DD63}"/>
          </ac:spMkLst>
        </pc:spChg>
        <pc:spChg chg="add mod">
          <ac:chgData name="Попов Юрий Витальевич" userId="aa1edeb8-5406-4e98-a648-82efef2dee92" providerId="ADAL" clId="{E6F45B78-EA4F-4484-A9DA-3E64E8C998FA}" dt="2022-12-21T15:12:52.677" v="112" actId="122"/>
          <ac:spMkLst>
            <pc:docMk/>
            <pc:sldMk cId="527497369" sldId="299"/>
            <ac:spMk id="10" creationId="{0C87E319-BDA6-A854-4764-50C0A741019A}"/>
          </ac:spMkLst>
        </pc:spChg>
        <pc:spChg chg="add mod">
          <ac:chgData name="Попов Юрий Витальевич" userId="aa1edeb8-5406-4e98-a648-82efef2dee92" providerId="ADAL" clId="{E6F45B78-EA4F-4484-A9DA-3E64E8C998FA}" dt="2022-12-21T15:13:03.852" v="115" actId="20577"/>
          <ac:spMkLst>
            <pc:docMk/>
            <pc:sldMk cId="527497369" sldId="299"/>
            <ac:spMk id="11" creationId="{9CE274FD-4784-A7CC-8E2A-6A201FC8B669}"/>
          </ac:spMkLst>
        </pc:spChg>
        <pc:spChg chg="add mod">
          <ac:chgData name="Попов Юрий Витальевич" userId="aa1edeb8-5406-4e98-a648-82efef2dee92" providerId="ADAL" clId="{E6F45B78-EA4F-4484-A9DA-3E64E8C998FA}" dt="2022-12-23T08:08:25.161" v="1712" actId="14100"/>
          <ac:spMkLst>
            <pc:docMk/>
            <pc:sldMk cId="527497369" sldId="299"/>
            <ac:spMk id="12" creationId="{AF14FCAC-8B72-341A-98EF-DA38EEF9CDDF}"/>
          </ac:spMkLst>
        </pc:spChg>
        <pc:picChg chg="del mod">
          <ac:chgData name="Попов Юрий Витальевич" userId="aa1edeb8-5406-4e98-a648-82efef2dee92" providerId="ADAL" clId="{E6F45B78-EA4F-4484-A9DA-3E64E8C998FA}" dt="2022-12-21T15:05:50.817" v="40" actId="478"/>
          <ac:picMkLst>
            <pc:docMk/>
            <pc:sldMk cId="527497369" sldId="299"/>
            <ac:picMk id="2" creationId="{390809DD-B67D-436C-80B2-FFB0E2DFA706}"/>
          </ac:picMkLst>
        </pc:picChg>
        <pc:picChg chg="add mod">
          <ac:chgData name="Попов Юрий Витальевич" userId="aa1edeb8-5406-4e98-a648-82efef2dee92" providerId="ADAL" clId="{E6F45B78-EA4F-4484-A9DA-3E64E8C998FA}" dt="2022-12-21T15:09:56.020" v="78" actId="1076"/>
          <ac:picMkLst>
            <pc:docMk/>
            <pc:sldMk cId="527497369" sldId="299"/>
            <ac:picMk id="3" creationId="{6D026915-D2E4-38F2-F3C3-5682EADE8597}"/>
          </ac:picMkLst>
        </pc:picChg>
        <pc:picChg chg="add mod">
          <ac:chgData name="Попов Юрий Витальевич" userId="aa1edeb8-5406-4e98-a648-82efef2dee92" providerId="ADAL" clId="{E6F45B78-EA4F-4484-A9DA-3E64E8C998FA}" dt="2022-12-21T15:10:04.336" v="82" actId="14100"/>
          <ac:picMkLst>
            <pc:docMk/>
            <pc:sldMk cId="527497369" sldId="299"/>
            <ac:picMk id="5" creationId="{B0A227B5-9F41-FA61-02AA-9FE805BCE665}"/>
          </ac:picMkLst>
        </pc:picChg>
      </pc:sldChg>
      <pc:sldChg chg="addSp modSp mod">
        <pc:chgData name="Попов Юрий Витальевич" userId="aa1edeb8-5406-4e98-a648-82efef2dee92" providerId="ADAL" clId="{E6F45B78-EA4F-4484-A9DA-3E64E8C998FA}" dt="2022-12-23T07:54:35.812" v="1328" actId="14100"/>
        <pc:sldMkLst>
          <pc:docMk/>
          <pc:sldMk cId="2773869066" sldId="300"/>
        </pc:sldMkLst>
        <pc:spChg chg="add mod">
          <ac:chgData name="Попов Юрий Витальевич" userId="aa1edeb8-5406-4e98-a648-82efef2dee92" providerId="ADAL" clId="{E6F45B78-EA4F-4484-A9DA-3E64E8C998FA}" dt="2022-12-23T07:53:48.160" v="1322" actId="113"/>
          <ac:spMkLst>
            <pc:docMk/>
            <pc:sldMk cId="2773869066" sldId="300"/>
            <ac:spMk id="2" creationId="{5E0412BD-B96C-092B-5324-E147751A0C08}"/>
          </ac:spMkLst>
        </pc:spChg>
        <pc:spChg chg="mod">
          <ac:chgData name="Попов Юрий Витальевич" userId="aa1edeb8-5406-4e98-a648-82efef2dee92" providerId="ADAL" clId="{E6F45B78-EA4F-4484-A9DA-3E64E8C998FA}" dt="2022-12-23T07:54:35.812" v="1328" actId="14100"/>
          <ac:spMkLst>
            <pc:docMk/>
            <pc:sldMk cId="2773869066" sldId="300"/>
            <ac:spMk id="4" creationId="{0A3408F6-0F1A-463C-A596-63ABBA957215}"/>
          </ac:spMkLst>
        </pc:spChg>
      </pc:sldChg>
      <pc:sldChg chg="modSp mod">
        <pc:chgData name="Попов Юрий Витальевич" userId="aa1edeb8-5406-4e98-a648-82efef2dee92" providerId="ADAL" clId="{E6F45B78-EA4F-4484-A9DA-3E64E8C998FA}" dt="2022-12-23T08:39:02.117" v="1887" actId="14100"/>
        <pc:sldMkLst>
          <pc:docMk/>
          <pc:sldMk cId="1219903807" sldId="301"/>
        </pc:sldMkLst>
        <pc:spChg chg="mod">
          <ac:chgData name="Попов Юрий Витальевич" userId="aa1edeb8-5406-4e98-a648-82efef2dee92" providerId="ADAL" clId="{E6F45B78-EA4F-4484-A9DA-3E64E8C998FA}" dt="2022-12-23T08:39:02.117" v="1887" actId="14100"/>
          <ac:spMkLst>
            <pc:docMk/>
            <pc:sldMk cId="1219903807" sldId="301"/>
            <ac:spMk id="8" creationId="{11D9DD4C-5BD7-4F2B-9A48-B6DEAE4B325A}"/>
          </ac:spMkLst>
        </pc:spChg>
      </pc:sldChg>
      <pc:sldChg chg="modSp add mod">
        <pc:chgData name="Попов Юрий Витальевич" userId="aa1edeb8-5406-4e98-a648-82efef2dee92" providerId="ADAL" clId="{E6F45B78-EA4F-4484-A9DA-3E64E8C998FA}" dt="2022-12-21T14:47:39.220" v="26"/>
        <pc:sldMkLst>
          <pc:docMk/>
          <pc:sldMk cId="471804205" sldId="302"/>
        </pc:sldMkLst>
        <pc:graphicFrameChg chg="mod">
          <ac:chgData name="Попов Юрий Витальевич" userId="aa1edeb8-5406-4e98-a648-82efef2dee92" providerId="ADAL" clId="{E6F45B78-EA4F-4484-A9DA-3E64E8C998FA}" dt="2022-12-21T14:47:39.220" v="26"/>
          <ac:graphicFrameMkLst>
            <pc:docMk/>
            <pc:sldMk cId="471804205" sldId="302"/>
            <ac:graphicFrameMk id="7" creationId="{CE004407-7D24-410A-8DC8-C2E7F35B95B5}"/>
          </ac:graphicFrameMkLst>
        </pc:graphicFrameChg>
      </pc:sldChg>
      <pc:sldChg chg="addSp delSp modSp add mod delAnim">
        <pc:chgData name="Попов Юрий Витальевич" userId="aa1edeb8-5406-4e98-a648-82efef2dee92" providerId="ADAL" clId="{E6F45B78-EA4F-4484-A9DA-3E64E8C998FA}" dt="2022-12-23T08:33:02.439" v="1881" actId="113"/>
        <pc:sldMkLst>
          <pc:docMk/>
          <pc:sldMk cId="835362263" sldId="303"/>
        </pc:sldMkLst>
        <pc:spChg chg="del">
          <ac:chgData name="Попов Юрий Витальевич" userId="aa1edeb8-5406-4e98-a648-82efef2dee92" providerId="ADAL" clId="{E6F45B78-EA4F-4484-A9DA-3E64E8C998FA}" dt="2022-12-23T08:09:27.780" v="1714" actId="478"/>
          <ac:spMkLst>
            <pc:docMk/>
            <pc:sldMk cId="835362263" sldId="303"/>
            <ac:spMk id="6" creationId="{39921F9A-68AC-4680-BEEC-F338B49B5510}"/>
          </ac:spMkLst>
        </pc:spChg>
        <pc:spChg chg="add mod">
          <ac:chgData name="Попов Юрий Витальевич" userId="aa1edeb8-5406-4e98-a648-82efef2dee92" providerId="ADAL" clId="{E6F45B78-EA4F-4484-A9DA-3E64E8C998FA}" dt="2022-12-23T08:33:02.439" v="1881" actId="113"/>
          <ac:spMkLst>
            <pc:docMk/>
            <pc:sldMk cId="835362263" sldId="303"/>
            <ac:spMk id="7" creationId="{FAF7EC8B-DB83-3A3A-FE6B-F6288B17D7DD}"/>
          </ac:spMkLst>
        </pc:spChg>
        <pc:spChg chg="del">
          <ac:chgData name="Попов Юрий Витальевич" userId="aa1edeb8-5406-4e98-a648-82efef2dee92" providerId="ADAL" clId="{E6F45B78-EA4F-4484-A9DA-3E64E8C998FA}" dt="2022-12-23T08:09:30.068" v="1715" actId="478"/>
          <ac:spMkLst>
            <pc:docMk/>
            <pc:sldMk cId="835362263" sldId="303"/>
            <ac:spMk id="8" creationId="{BAF14EA8-75EE-42D9-A5B2-A491AEAC1A2D}"/>
          </ac:spMkLst>
        </pc:spChg>
        <pc:spChg chg="mod">
          <ac:chgData name="Попов Юрий Витальевич" userId="aa1edeb8-5406-4e98-a648-82efef2dee92" providerId="ADAL" clId="{E6F45B78-EA4F-4484-A9DA-3E64E8C998FA}" dt="2022-12-23T08:29:26.405" v="1797" actId="20577"/>
          <ac:spMkLst>
            <pc:docMk/>
            <pc:sldMk cId="835362263" sldId="303"/>
            <ac:spMk id="9" creationId="{0A8ED611-1F40-4C02-90D5-2827BD88DD63}"/>
          </ac:spMkLst>
        </pc:spChg>
        <pc:picChg chg="del">
          <ac:chgData name="Попов Юрий Витальевич" userId="aa1edeb8-5406-4e98-a648-82efef2dee92" providerId="ADAL" clId="{E6F45B78-EA4F-4484-A9DA-3E64E8C998FA}" dt="2022-12-23T08:09:25.876" v="1713" actId="478"/>
          <ac:picMkLst>
            <pc:docMk/>
            <pc:sldMk cId="835362263" sldId="303"/>
            <ac:picMk id="2" creationId="{390809DD-B67D-436C-80B2-FFB0E2DFA706}"/>
          </ac:picMkLst>
        </pc:picChg>
        <pc:picChg chg="add mod">
          <ac:chgData name="Попов Юрий Витальевич" userId="aa1edeb8-5406-4e98-a648-82efef2dee92" providerId="ADAL" clId="{E6F45B78-EA4F-4484-A9DA-3E64E8C998FA}" dt="2022-12-23T08:31:51.594" v="1811" actId="1076"/>
          <ac:picMkLst>
            <pc:docMk/>
            <pc:sldMk cId="835362263" sldId="303"/>
            <ac:picMk id="3" creationId="{DD52314F-41A4-345C-867A-6FE0D3D6DB0E}"/>
          </ac:picMkLst>
        </pc:picChg>
        <pc:picChg chg="add mod modCrop">
          <ac:chgData name="Попов Юрий Витальевич" userId="aa1edeb8-5406-4e98-a648-82efef2dee92" providerId="ADAL" clId="{E6F45B78-EA4F-4484-A9DA-3E64E8C998FA}" dt="2022-12-23T08:31:48.845" v="1810" actId="1076"/>
          <ac:picMkLst>
            <pc:docMk/>
            <pc:sldMk cId="835362263" sldId="303"/>
            <ac:picMk id="5" creationId="{6878B405-A251-D1CD-B83D-2FF9827CFDE2}"/>
          </ac:picMkLst>
        </pc:picChg>
      </pc:sldChg>
      <pc:sldChg chg="modSp add mod">
        <pc:chgData name="Попов Юрий Витальевич" userId="aa1edeb8-5406-4e98-a648-82efef2dee92" providerId="ADAL" clId="{E6F45B78-EA4F-4484-A9DA-3E64E8C998FA}" dt="2022-12-23T08:25:21.501" v="1767" actId="20577"/>
        <pc:sldMkLst>
          <pc:docMk/>
          <pc:sldMk cId="2428112231" sldId="304"/>
        </pc:sldMkLst>
        <pc:spChg chg="mod">
          <ac:chgData name="Попов Юрий Витальевич" userId="aa1edeb8-5406-4e98-a648-82efef2dee92" providerId="ADAL" clId="{E6F45B78-EA4F-4484-A9DA-3E64E8C998FA}" dt="2022-12-23T08:25:21.501" v="1767" actId="20577"/>
          <ac:spMkLst>
            <pc:docMk/>
            <pc:sldMk cId="2428112231" sldId="304"/>
            <ac:spMk id="2" creationId="{3F7BA5AD-9C0F-93E0-CAA5-8C2E5F999C54}"/>
          </ac:spMkLst>
        </pc:spChg>
      </pc:sldChg>
      <pc:sldChg chg="addSp delSp modSp add mod">
        <pc:chgData name="Попов Юрий Витальевич" userId="aa1edeb8-5406-4e98-a648-82efef2dee92" providerId="ADAL" clId="{E6F45B78-EA4F-4484-A9DA-3E64E8C998FA}" dt="2022-12-23T07:19:32.970" v="1016" actId="255"/>
        <pc:sldMkLst>
          <pc:docMk/>
          <pc:sldMk cId="4285364772" sldId="305"/>
        </pc:sldMkLst>
        <pc:spChg chg="del mod">
          <ac:chgData name="Попов Юрий Витальевич" userId="aa1edeb8-5406-4e98-a648-82efef2dee92" providerId="ADAL" clId="{E6F45B78-EA4F-4484-A9DA-3E64E8C998FA}" dt="2022-12-23T07:19:08.025" v="1011" actId="478"/>
          <ac:spMkLst>
            <pc:docMk/>
            <pc:sldMk cId="4285364772" sldId="305"/>
            <ac:spMk id="3" creationId="{56A19FB7-79D5-416D-9C25-717F5D579B90}"/>
          </ac:spMkLst>
        </pc:spChg>
        <pc:spChg chg="add mod">
          <ac:chgData name="Попов Юрий Витальевич" userId="aa1edeb8-5406-4e98-a648-82efef2dee92" providerId="ADAL" clId="{E6F45B78-EA4F-4484-A9DA-3E64E8C998FA}" dt="2022-12-23T07:19:32.970" v="1016" actId="255"/>
          <ac:spMkLst>
            <pc:docMk/>
            <pc:sldMk cId="4285364772" sldId="305"/>
            <ac:spMk id="4" creationId="{1508ADAD-8E74-12B6-711B-3B88DDD7B91A}"/>
          </ac:spMkLst>
        </pc:spChg>
      </pc:sldChg>
      <pc:sldChg chg="modSp add mod">
        <pc:chgData name="Попов Юрий Витальевич" userId="aa1edeb8-5406-4e98-a648-82efef2dee92" providerId="ADAL" clId="{E6F45B78-EA4F-4484-A9DA-3E64E8C998FA}" dt="2022-12-23T08:02:29.955" v="1637" actId="6549"/>
        <pc:sldMkLst>
          <pc:docMk/>
          <pc:sldMk cId="2435704052" sldId="306"/>
        </pc:sldMkLst>
        <pc:spChg chg="mod">
          <ac:chgData name="Попов Юрий Витальевич" userId="aa1edeb8-5406-4e98-a648-82efef2dee92" providerId="ADAL" clId="{E6F45B78-EA4F-4484-A9DA-3E64E8C998FA}" dt="2022-12-23T08:02:29.955" v="1637" actId="6549"/>
          <ac:spMkLst>
            <pc:docMk/>
            <pc:sldMk cId="2435704052" sldId="306"/>
            <ac:spMk id="2" creationId="{A97AA19B-198C-43D6-5C65-4EAFE79269C8}"/>
          </ac:spMkLst>
        </pc:spChg>
      </pc:sldChg>
      <pc:sldChg chg="addSp delSp modSp new mod ord">
        <pc:chgData name="Попов Юрий Витальевич" userId="aa1edeb8-5406-4e98-a648-82efef2dee92" providerId="ADAL" clId="{E6F45B78-EA4F-4484-A9DA-3E64E8C998FA}" dt="2022-12-23T08:07:19.349" v="1694" actId="1076"/>
        <pc:sldMkLst>
          <pc:docMk/>
          <pc:sldMk cId="447471920" sldId="307"/>
        </pc:sldMkLst>
        <pc:spChg chg="del">
          <ac:chgData name="Попов Юрий Витальевич" userId="aa1edeb8-5406-4e98-a648-82efef2dee92" providerId="ADAL" clId="{E6F45B78-EA4F-4484-A9DA-3E64E8C998FA}" dt="2022-12-23T08:04:07.593" v="1655" actId="478"/>
          <ac:spMkLst>
            <pc:docMk/>
            <pc:sldMk cId="447471920" sldId="307"/>
            <ac:spMk id="2" creationId="{E111D6BD-5214-1DA4-8ECF-3BDA03D57F11}"/>
          </ac:spMkLst>
        </pc:spChg>
        <pc:spChg chg="del">
          <ac:chgData name="Попов Юрий Витальевич" userId="aa1edeb8-5406-4e98-a648-82efef2dee92" providerId="ADAL" clId="{E6F45B78-EA4F-4484-A9DA-3E64E8C998FA}" dt="2022-12-23T08:04:05.628" v="1654" actId="478"/>
          <ac:spMkLst>
            <pc:docMk/>
            <pc:sldMk cId="447471920" sldId="307"/>
            <ac:spMk id="3" creationId="{B45D06A2-A620-E869-FD35-1DDC7E0A2BEC}"/>
          </ac:spMkLst>
        </pc:spChg>
        <pc:spChg chg="add mod">
          <ac:chgData name="Попов Юрий Витальевич" userId="aa1edeb8-5406-4e98-a648-82efef2dee92" providerId="ADAL" clId="{E6F45B78-EA4F-4484-A9DA-3E64E8C998FA}" dt="2022-12-23T08:07:19.349" v="1694" actId="1076"/>
          <ac:spMkLst>
            <pc:docMk/>
            <pc:sldMk cId="447471920" sldId="307"/>
            <ac:spMk id="4" creationId="{F10F61D4-BF1E-BE0A-DCE8-90365DB95AAF}"/>
          </ac:spMkLst>
        </pc:spChg>
      </pc:sldChg>
      <pc:sldChg chg="addSp modSp add mod">
        <pc:chgData name="Попов Юрий Витальевич" userId="aa1edeb8-5406-4e98-a648-82efef2dee92" providerId="ADAL" clId="{E6F45B78-EA4F-4484-A9DA-3E64E8C998FA}" dt="2022-12-23T08:07:31.030" v="1696" actId="1076"/>
        <pc:sldMkLst>
          <pc:docMk/>
          <pc:sldMk cId="2720650503" sldId="308"/>
        </pc:sldMkLst>
        <pc:spChg chg="add mod">
          <ac:chgData name="Попов Юрий Витальевич" userId="aa1edeb8-5406-4e98-a648-82efef2dee92" providerId="ADAL" clId="{E6F45B78-EA4F-4484-A9DA-3E64E8C998FA}" dt="2022-12-23T08:04:27.473" v="1660" actId="6549"/>
          <ac:spMkLst>
            <pc:docMk/>
            <pc:sldMk cId="2720650503" sldId="308"/>
            <ac:spMk id="2" creationId="{24CE8E8D-2A18-C679-E5EC-6E8F1ECCBCA5}"/>
          </ac:spMkLst>
        </pc:spChg>
        <pc:spChg chg="add mod">
          <ac:chgData name="Попов Юрий Витальевич" userId="aa1edeb8-5406-4e98-a648-82efef2dee92" providerId="ADAL" clId="{E6F45B78-EA4F-4484-A9DA-3E64E8C998FA}" dt="2022-12-23T08:07:31.030" v="1696" actId="1076"/>
          <ac:spMkLst>
            <pc:docMk/>
            <pc:sldMk cId="2720650503" sldId="308"/>
            <ac:spMk id="3" creationId="{3776299E-C0F9-FE6F-7127-33D7EA3A7CDD}"/>
          </ac:spMkLst>
        </pc:spChg>
      </pc:sldChg>
      <pc:sldChg chg="new del">
        <pc:chgData name="Попов Юрий Витальевич" userId="aa1edeb8-5406-4e98-a648-82efef2dee92" providerId="ADAL" clId="{E6F45B78-EA4F-4484-A9DA-3E64E8C998FA}" dt="2022-12-23T08:04:13.588" v="1657" actId="680"/>
        <pc:sldMkLst>
          <pc:docMk/>
          <pc:sldMk cId="4069947799" sldId="30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fedu-my.sharepoint.com/personal/popov_sfedu_ru/Documents/1_&#1048;&#1053;&#1086;&#1047;_&#1053;&#1048;&#1056;/&#1054;&#1090;&#1095;&#1077;&#1090;&#1099;%20&#1087;&#1086;%20&#1053;&#1048;&#1056;/2021/&#1043;&#1088;&#1072;&#1092;&#1080;&#1082;&#108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fedu-my.sharepoint.com/personal/popov_sfedu_ru/Documents/1_&#1048;&#1053;&#1086;&#1047;_&#1053;&#1048;&#1056;/&#1054;&#1090;&#1095;&#1077;&#1090;&#1099;%20&#1087;&#1086;%20&#1053;&#1048;&#1056;/2021/&#1043;&#1088;&#1072;&#1092;&#1080;&#1082;&#108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fedu-my.sharepoint.com/personal/popov_sfedu_ru/Documents/1_&#1048;&#1053;&#1086;&#1047;_&#1053;&#1048;&#1056;/&#1054;&#1090;&#1095;&#1077;&#1090;&#1099;%20&#1087;&#1086;%20&#1053;&#1048;&#1056;/2021/&#1043;&#1088;&#1072;&#1092;&#1080;&#1082;&#108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sfedu-my.sharepoint.com/personal/popov_sfedu_ru/Documents/1_&#1048;&#1053;&#1086;&#1047;_&#1053;&#1048;&#1056;/&#1054;&#1090;&#1095;&#1077;&#1090;&#1099;%20&#1087;&#1086;%20&#1053;&#1048;&#1056;/2021/&#1043;&#1088;&#1072;&#1092;&#1080;&#1082;&#108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sfedu-my.sharepoint.com/personal/popov_sfedu_ru/Documents/1_&#1048;&#1053;&#1086;&#1047;_&#1053;&#1048;&#1056;/&#1054;&#1090;&#1095;&#1077;&#1090;&#1099;%20&#1087;&#1086;%20&#1053;&#1048;&#1056;/2021/&#1043;&#1088;&#1072;&#1092;&#1080;&#1082;&#1080;.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3447661402092624E-2"/>
          <c:y val="0.10475352112676056"/>
          <c:w val="0.81826263980058589"/>
          <c:h val="0.79753521126760563"/>
        </c:manualLayout>
      </c:layout>
      <c:pie3DChart>
        <c:varyColors val="1"/>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4002130148427653E-2"/>
          <c:y val="0"/>
          <c:w val="0.92818122647392165"/>
          <c:h val="0.9176181426665545"/>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EFD5-4A30-95A5-A5DB34CFA0F4}"/>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EFD5-4A30-95A5-A5DB34CFA0F4}"/>
              </c:ext>
            </c:extLst>
          </c:dPt>
          <c:dLbls>
            <c:dLbl>
              <c:idx val="0"/>
              <c:layout>
                <c:manualLayout>
                  <c:x val="0.12449643382202329"/>
                  <c:y val="-9.7665028148981495E-17"/>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1"/>
              <c:showSerName val="0"/>
              <c:showPercent val="1"/>
              <c:showBubbleSize val="0"/>
              <c:extLst>
                <c:ext xmlns:c15="http://schemas.microsoft.com/office/drawing/2012/chart" uri="{CE6537A1-D6FC-4f65-9D91-7224C49458BB}">
                  <c15:layout>
                    <c:manualLayout>
                      <c:w val="0.24192678297519835"/>
                      <c:h val="0.20308799832548333"/>
                    </c:manualLayout>
                  </c15:layout>
                </c:ext>
                <c:ext xmlns:c16="http://schemas.microsoft.com/office/drawing/2014/chart" uri="{C3380CC4-5D6E-409C-BE32-E72D297353CC}">
                  <c16:uniqueId val="{00000001-EFD5-4A30-95A5-A5DB34CFA0F4}"/>
                </c:ext>
              </c:extLst>
            </c:dLbl>
            <c:dLbl>
              <c:idx val="1"/>
              <c:layout>
                <c:manualLayout>
                  <c:x val="-2.9187518909002799E-2"/>
                  <c:y val="-4.3720922662865536E-2"/>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1"/>
              <c:showSerName val="0"/>
              <c:showPercent val="1"/>
              <c:showBubbleSize val="0"/>
              <c:extLst>
                <c:ext xmlns:c15="http://schemas.microsoft.com/office/drawing/2012/chart" uri="{CE6537A1-D6FC-4f65-9D91-7224C49458BB}">
                  <c15:layout>
                    <c:manualLayout>
                      <c:w val="0.42361897652740282"/>
                      <c:h val="0.15314214117073124"/>
                    </c:manualLayout>
                  </c15:layout>
                </c:ext>
                <c:ext xmlns:c16="http://schemas.microsoft.com/office/drawing/2014/chart" uri="{C3380CC4-5D6E-409C-BE32-E72D297353CC}">
                  <c16:uniqueId val="{00000003-EFD5-4A30-95A5-A5DB34CFA0F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Лист1!$A$18:$A$19</c:f>
              <c:strCache>
                <c:ptCount val="2"/>
                <c:pt idx="0">
                  <c:v>Гранты</c:v>
                </c:pt>
                <c:pt idx="1">
                  <c:v>Договоры</c:v>
                </c:pt>
              </c:strCache>
            </c:strRef>
          </c:cat>
          <c:val>
            <c:numRef>
              <c:f>Лист1!$B$18:$B$19</c:f>
              <c:numCache>
                <c:formatCode>General</c:formatCode>
                <c:ptCount val="2"/>
                <c:pt idx="0">
                  <c:v>8900</c:v>
                </c:pt>
                <c:pt idx="1">
                  <c:v>573</c:v>
                </c:pt>
              </c:numCache>
            </c:numRef>
          </c:val>
          <c:extLst>
            <c:ext xmlns:c16="http://schemas.microsoft.com/office/drawing/2014/chart" uri="{C3380CC4-5D6E-409C-BE32-E72D297353CC}">
              <c16:uniqueId val="{00000004-EFD5-4A30-95A5-A5DB34CFA0F4}"/>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33"/>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1664222445761736E-2"/>
          <c:y val="3.5740153777852363E-2"/>
          <c:w val="0.92689956267226414"/>
          <c:h val="0.90470433087975721"/>
        </c:manualLayout>
      </c:layout>
      <c:pie3DChart>
        <c:varyColors val="1"/>
        <c:ser>
          <c:idx val="0"/>
          <c:order val="0"/>
          <c:dPt>
            <c:idx val="0"/>
            <c:bubble3D val="0"/>
            <c:explosion val="16"/>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A617-4DF4-9EFA-1279E5A22857}"/>
              </c:ext>
            </c:extLst>
          </c:dPt>
          <c:dPt>
            <c:idx val="1"/>
            <c:bubble3D val="0"/>
            <c:explosion val="17"/>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A617-4DF4-9EFA-1279E5A22857}"/>
              </c:ext>
            </c:extLst>
          </c:dPt>
          <c:dPt>
            <c:idx val="2"/>
            <c:bubble3D val="0"/>
            <c:explosion val="7"/>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A617-4DF4-9EFA-1279E5A22857}"/>
              </c:ext>
            </c:extLst>
          </c:dPt>
          <c:dPt>
            <c:idx val="3"/>
            <c:bubble3D val="0"/>
            <c:explosion val="25"/>
            <c:spPr>
              <a:solidFill>
                <a:srgbClr val="FFC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7-A617-4DF4-9EFA-1279E5A22857}"/>
              </c:ext>
            </c:extLst>
          </c:dPt>
          <c:dPt>
            <c:idx val="4"/>
            <c:bubble3D val="0"/>
            <c:explosion val="8"/>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9-1C59-4B3D-8B99-CCF61E43E375}"/>
              </c:ext>
            </c:extLst>
          </c:dPt>
          <c:dLbls>
            <c:dLbl>
              <c:idx val="0"/>
              <c:layout>
                <c:manualLayout>
                  <c:x val="6.4715761073486699E-2"/>
                  <c:y val="0"/>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1"/>
              <c:showSerName val="0"/>
              <c:showPercent val="0"/>
              <c:showBubbleSize val="0"/>
              <c:extLst>
                <c:ext xmlns:c15="http://schemas.microsoft.com/office/drawing/2012/chart" uri="{CE6537A1-D6FC-4f65-9D91-7224C49458BB}">
                  <c15:layout>
                    <c:manualLayout>
                      <c:w val="0.34051447630941678"/>
                      <c:h val="0.19706193856049684"/>
                    </c:manualLayout>
                  </c15:layout>
                </c:ext>
                <c:ext xmlns:c16="http://schemas.microsoft.com/office/drawing/2014/chart" uri="{C3380CC4-5D6E-409C-BE32-E72D297353CC}">
                  <c16:uniqueId val="{00000001-A617-4DF4-9EFA-1279E5A22857}"/>
                </c:ext>
              </c:extLst>
            </c:dLbl>
            <c:dLbl>
              <c:idx val="1"/>
              <c:layout>
                <c:manualLayout>
                  <c:x val="-3.0340603977715947E-2"/>
                  <c:y val="7.1954757693089053E-2"/>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1"/>
              <c:showSerName val="0"/>
              <c:showPercent val="0"/>
              <c:showBubbleSize val="0"/>
              <c:extLst>
                <c:ext xmlns:c15="http://schemas.microsoft.com/office/drawing/2012/chart" uri="{CE6537A1-D6FC-4f65-9D91-7224C49458BB}">
                  <c15:layout>
                    <c:manualLayout>
                      <c:w val="0.20796163527386063"/>
                      <c:h val="7.6091980253813626E-2"/>
                    </c:manualLayout>
                  </c15:layout>
                </c:ext>
                <c:ext xmlns:c16="http://schemas.microsoft.com/office/drawing/2014/chart" uri="{C3380CC4-5D6E-409C-BE32-E72D297353CC}">
                  <c16:uniqueId val="{00000003-A617-4DF4-9EFA-1279E5A22857}"/>
                </c:ext>
              </c:extLst>
            </c:dLbl>
            <c:dLbl>
              <c:idx val="2"/>
              <c:layout>
                <c:manualLayout>
                  <c:x val="-1.7636387504059155E-2"/>
                  <c:y val="0.174011865224454"/>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1"/>
              <c:showSerName val="0"/>
              <c:showPercent val="0"/>
              <c:showBubbleSize val="0"/>
              <c:extLst>
                <c:ext xmlns:c15="http://schemas.microsoft.com/office/drawing/2012/chart" uri="{CE6537A1-D6FC-4f65-9D91-7224C49458BB}">
                  <c15:layout>
                    <c:manualLayout>
                      <c:w val="0.39812017372691344"/>
                      <c:h val="0.16303985471310942"/>
                    </c:manualLayout>
                  </c15:layout>
                </c:ext>
                <c:ext xmlns:c16="http://schemas.microsoft.com/office/drawing/2014/chart" uri="{C3380CC4-5D6E-409C-BE32-E72D297353CC}">
                  <c16:uniqueId val="{00000005-A617-4DF4-9EFA-1279E5A22857}"/>
                </c:ext>
              </c:extLst>
            </c:dLbl>
            <c:dLbl>
              <c:idx val="3"/>
              <c:layout>
                <c:manualLayout>
                  <c:x val="5.1456394984685488E-2"/>
                  <c:y val="0.10735101132246044"/>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1"/>
              <c:showSerName val="0"/>
              <c:showPercent val="0"/>
              <c:showBubbleSize val="0"/>
              <c:extLst>
                <c:ext xmlns:c15="http://schemas.microsoft.com/office/drawing/2012/chart" uri="{CE6537A1-D6FC-4f65-9D91-7224C49458BB}">
                  <c15:layout>
                    <c:manualLayout>
                      <c:w val="0.29790489564668354"/>
                      <c:h val="0.17667856695012241"/>
                    </c:manualLayout>
                  </c15:layout>
                </c:ext>
                <c:ext xmlns:c16="http://schemas.microsoft.com/office/drawing/2014/chart" uri="{C3380CC4-5D6E-409C-BE32-E72D297353CC}">
                  <c16:uniqueId val="{00000007-A617-4DF4-9EFA-1279E5A22857}"/>
                </c:ext>
              </c:extLst>
            </c:dLbl>
            <c:dLbl>
              <c:idx val="4"/>
              <c:layout>
                <c:manualLayout>
                  <c:x val="-0.14922185424706971"/>
                  <c:y val="0.14863495408898086"/>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fld id="{D341B964-6EBD-473B-8DCE-CA187D71A730}" type="CATEGORYNAME">
                      <a:rPr lang="ru-RU" sz="2000" b="1"/>
                      <a:pPr>
                        <a:defRPr sz="2000" b="1"/>
                      </a:pPr>
                      <a:t>[ИМЯ КАТЕГОРИИ]</a:t>
                    </a:fld>
                    <a:r>
                      <a:rPr lang="ru-RU" sz="2000" b="1" baseline="0"/>
                      <a:t>;</a:t>
                    </a:r>
                  </a:p>
                  <a:p>
                    <a:pPr>
                      <a:defRPr sz="2000" b="1"/>
                    </a:pPr>
                    <a:r>
                      <a:rPr lang="ru-RU" sz="2000" b="1" baseline="0"/>
                      <a:t> </a:t>
                    </a:r>
                    <a:fld id="{B858ADC0-5B90-4F7E-B455-D6D0B2502835}" type="VALUE">
                      <a:rPr lang="ru-RU" sz="2000" b="1" baseline="0"/>
                      <a:pPr>
                        <a:defRPr sz="2000" b="1"/>
                      </a:pPr>
                      <a:t>[ЗНАЧЕНИЕ]</a:t>
                    </a:fld>
                    <a:endParaRPr lang="ru-RU" sz="2000" b="1" baseline="0"/>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1"/>
              <c:showSerName val="0"/>
              <c:showPercent val="0"/>
              <c:showBubbleSize val="0"/>
              <c:extLst>
                <c:ext xmlns:c15="http://schemas.microsoft.com/office/drawing/2012/chart" uri="{CE6537A1-D6FC-4f65-9D91-7224C49458BB}">
                  <c15:layout>
                    <c:manualLayout>
                      <c:w val="0.29268815513030372"/>
                      <c:h val="0.18927396844960143"/>
                    </c:manualLayout>
                  </c15:layout>
                  <c15:dlblFieldTable/>
                  <c15:showDataLabelsRange val="0"/>
                </c:ext>
                <c:ext xmlns:c16="http://schemas.microsoft.com/office/drawing/2014/chart" uri="{C3380CC4-5D6E-409C-BE32-E72D297353CC}">
                  <c16:uniqueId val="{00000009-1C59-4B3D-8B99-CCF61E43E375}"/>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Лист1!$A$2:$A$6</c:f>
              <c:strCache>
                <c:ptCount val="5"/>
                <c:pt idx="0">
                  <c:v>Физической географии</c:v>
                </c:pt>
                <c:pt idx="1">
                  <c:v>ЦКП</c:v>
                </c:pt>
                <c:pt idx="2">
                  <c:v>Социально-эконом географии</c:v>
                </c:pt>
                <c:pt idx="3">
                  <c:v>Геоэкологии</c:v>
                </c:pt>
                <c:pt idx="4">
                  <c:v>Океанологии</c:v>
                </c:pt>
              </c:strCache>
            </c:strRef>
          </c:cat>
          <c:val>
            <c:numRef>
              <c:f>Лист1!$B$2:$B$6</c:f>
              <c:numCache>
                <c:formatCode>General</c:formatCode>
                <c:ptCount val="5"/>
                <c:pt idx="0">
                  <c:v>6900</c:v>
                </c:pt>
                <c:pt idx="1">
                  <c:v>123</c:v>
                </c:pt>
                <c:pt idx="2">
                  <c:v>450</c:v>
                </c:pt>
                <c:pt idx="3">
                  <c:v>1500</c:v>
                </c:pt>
                <c:pt idx="4">
                  <c:v>500</c:v>
                </c:pt>
              </c:numCache>
            </c:numRef>
          </c:val>
          <c:extLst>
            <c:ext xmlns:c16="http://schemas.microsoft.com/office/drawing/2014/chart" uri="{C3380CC4-5D6E-409C-BE32-E72D297353CC}">
              <c16:uniqueId val="{00000008-A617-4DF4-9EFA-1279E5A22857}"/>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6521-4FB8-B950-8553B5B69348}"/>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6521-4FB8-B950-8553B5B69348}"/>
              </c:ext>
            </c:extLst>
          </c:dPt>
          <c:dLbls>
            <c:dLbl>
              <c:idx val="0"/>
              <c:layout>
                <c:manualLayout>
                  <c:x val="-1.1962537926062361E-2"/>
                  <c:y val="-0.58969511157313326"/>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1"/>
              <c:showSerName val="0"/>
              <c:showPercent val="1"/>
              <c:showBubbleSize val="0"/>
              <c:extLst>
                <c:ext xmlns:c15="http://schemas.microsoft.com/office/drawing/2012/chart" uri="{CE6537A1-D6FC-4f65-9D91-7224C49458BB}">
                  <c15:layout>
                    <c:manualLayout>
                      <c:w val="0.21440431310025188"/>
                      <c:h val="0.26938894759563181"/>
                    </c:manualLayout>
                  </c15:layout>
                </c:ext>
                <c:ext xmlns:c16="http://schemas.microsoft.com/office/drawing/2014/chart" uri="{C3380CC4-5D6E-409C-BE32-E72D297353CC}">
                  <c16:uniqueId val="{00000001-6521-4FB8-B950-8553B5B69348}"/>
                </c:ext>
              </c:extLst>
            </c:dLbl>
            <c:dLbl>
              <c:idx val="1"/>
              <c:layout>
                <c:manualLayout>
                  <c:x val="2.4145373386023983E-3"/>
                  <c:y val="-3.0999582834891282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1"/>
              <c:showSerName val="0"/>
              <c:showPercent val="1"/>
              <c:showBubbleSize val="0"/>
              <c:extLst>
                <c:ext xmlns:c15="http://schemas.microsoft.com/office/drawing/2012/chart" uri="{CE6537A1-D6FC-4f65-9D91-7224C49458BB}">
                  <c15:layout>
                    <c:manualLayout>
                      <c:w val="0.35312029048411248"/>
                      <c:h val="0.28149545697021849"/>
                    </c:manualLayout>
                  </c15:layout>
                </c:ext>
                <c:ext xmlns:c16="http://schemas.microsoft.com/office/drawing/2014/chart" uri="{C3380CC4-5D6E-409C-BE32-E72D297353CC}">
                  <c16:uniqueId val="{00000003-6521-4FB8-B950-8553B5B6934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Лист1!$A$18:$A$19</c:f>
              <c:strCache>
                <c:ptCount val="2"/>
                <c:pt idx="0">
                  <c:v>Гранты</c:v>
                </c:pt>
                <c:pt idx="1">
                  <c:v>Договоры</c:v>
                </c:pt>
              </c:strCache>
            </c:strRef>
          </c:cat>
          <c:val>
            <c:numRef>
              <c:f>Лист1!$B$18:$B$19</c:f>
              <c:numCache>
                <c:formatCode>General</c:formatCode>
                <c:ptCount val="2"/>
                <c:pt idx="0">
                  <c:v>6700</c:v>
                </c:pt>
                <c:pt idx="1">
                  <c:v>3090</c:v>
                </c:pt>
              </c:numCache>
            </c:numRef>
          </c:val>
          <c:extLst>
            <c:ext xmlns:c16="http://schemas.microsoft.com/office/drawing/2014/chart" uri="{C3380CC4-5D6E-409C-BE32-E72D297353CC}">
              <c16:uniqueId val="{00000004-6521-4FB8-B950-8553B5B69348}"/>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86"/>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4002130148427653E-2"/>
          <c:y val="0"/>
          <c:w val="0.92818122647392165"/>
          <c:h val="0.9176181426665545"/>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76E2-4A74-B917-D9D160D58022}"/>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76E2-4A74-B917-D9D160D58022}"/>
              </c:ext>
            </c:extLst>
          </c:dPt>
          <c:dLbls>
            <c:dLbl>
              <c:idx val="0"/>
              <c:layout>
                <c:manualLayout>
                  <c:x val="-3.6834575184130879E-2"/>
                  <c:y val="-0.37998450436549963"/>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1"/>
              <c:showSerName val="0"/>
              <c:showPercent val="1"/>
              <c:showBubbleSize val="0"/>
              <c:extLst>
                <c:ext xmlns:c15="http://schemas.microsoft.com/office/drawing/2012/chart" uri="{CE6537A1-D6FC-4f65-9D91-7224C49458BB}">
                  <c15:layout>
                    <c:manualLayout>
                      <c:w val="0.24192678297519835"/>
                      <c:h val="0.20308799832548333"/>
                    </c:manualLayout>
                  </c15:layout>
                </c:ext>
                <c:ext xmlns:c16="http://schemas.microsoft.com/office/drawing/2014/chart" uri="{C3380CC4-5D6E-409C-BE32-E72D297353CC}">
                  <c16:uniqueId val="{00000001-76E2-4A74-B917-D9D160D58022}"/>
                </c:ext>
              </c:extLst>
            </c:dLbl>
            <c:dLbl>
              <c:idx val="1"/>
              <c:layout>
                <c:manualLayout>
                  <c:x val="4.9380018317265063E-3"/>
                  <c:y val="-0.22881712247681715"/>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1"/>
              <c:showSerName val="0"/>
              <c:showPercent val="1"/>
              <c:showBubbleSize val="0"/>
              <c:extLst>
                <c:ext xmlns:c15="http://schemas.microsoft.com/office/drawing/2012/chart" uri="{CE6537A1-D6FC-4f65-9D91-7224C49458BB}">
                  <c15:layout>
                    <c:manualLayout>
                      <c:w val="0.42361897652740282"/>
                      <c:h val="0.15314214117073124"/>
                    </c:manualLayout>
                  </c15:layout>
                </c:ext>
                <c:ext xmlns:c16="http://schemas.microsoft.com/office/drawing/2014/chart" uri="{C3380CC4-5D6E-409C-BE32-E72D297353CC}">
                  <c16:uniqueId val="{00000003-76E2-4A74-B917-D9D160D5802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Лист1!$A$18:$A$19</c:f>
              <c:strCache>
                <c:ptCount val="2"/>
                <c:pt idx="0">
                  <c:v>Гранты</c:v>
                </c:pt>
                <c:pt idx="1">
                  <c:v>Договоры</c:v>
                </c:pt>
              </c:strCache>
            </c:strRef>
          </c:cat>
          <c:val>
            <c:numRef>
              <c:f>Лист1!$B$18:$B$19</c:f>
              <c:numCache>
                <c:formatCode>General</c:formatCode>
                <c:ptCount val="2"/>
                <c:pt idx="0">
                  <c:v>8900</c:v>
                </c:pt>
                <c:pt idx="1">
                  <c:v>573</c:v>
                </c:pt>
              </c:numCache>
            </c:numRef>
          </c:val>
          <c:extLst>
            <c:ext xmlns:c16="http://schemas.microsoft.com/office/drawing/2014/chart" uri="{C3380CC4-5D6E-409C-BE32-E72D297353CC}">
              <c16:uniqueId val="{00000004-76E2-4A74-B917-D9D160D58022}"/>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A7A753-62CB-45F4-9771-4C3054642A47}"/>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8957F187-1D68-4C60-8C97-C0DFC67948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A2FD19C8-D5EB-410E-9AD0-453AB571DAED}"/>
              </a:ext>
            </a:extLst>
          </p:cNvPr>
          <p:cNvSpPr>
            <a:spLocks noGrp="1"/>
          </p:cNvSpPr>
          <p:nvPr>
            <p:ph type="dt" sz="half" idx="10"/>
          </p:nvPr>
        </p:nvSpPr>
        <p:spPr/>
        <p:txBody>
          <a:bodyPr/>
          <a:lstStyle/>
          <a:p>
            <a:fld id="{6C085D4E-8205-480C-AFF8-C894CDE4A436}" type="datetimeFigureOut">
              <a:rPr lang="ru-RU" smtClean="0"/>
              <a:t>23.12.2022</a:t>
            </a:fld>
            <a:endParaRPr lang="ru-RU"/>
          </a:p>
        </p:txBody>
      </p:sp>
      <p:sp>
        <p:nvSpPr>
          <p:cNvPr id="5" name="Нижний колонтитул 4">
            <a:extLst>
              <a:ext uri="{FF2B5EF4-FFF2-40B4-BE49-F238E27FC236}">
                <a16:creationId xmlns:a16="http://schemas.microsoft.com/office/drawing/2014/main" id="{FCA3F3CC-BB5A-4EED-97F9-C767A0B74DD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9D1DE11-4192-482A-8543-8355E56ADCBE}"/>
              </a:ext>
            </a:extLst>
          </p:cNvPr>
          <p:cNvSpPr>
            <a:spLocks noGrp="1"/>
          </p:cNvSpPr>
          <p:nvPr>
            <p:ph type="sldNum" sz="quarter" idx="12"/>
          </p:nvPr>
        </p:nvSpPr>
        <p:spPr/>
        <p:txBody>
          <a:bodyPr/>
          <a:lstStyle/>
          <a:p>
            <a:fld id="{9610CE61-6356-4109-89CF-D87165D81783}" type="slidenum">
              <a:rPr lang="ru-RU" smtClean="0"/>
              <a:t>‹#›</a:t>
            </a:fld>
            <a:endParaRPr lang="ru-RU"/>
          </a:p>
        </p:txBody>
      </p:sp>
    </p:spTree>
    <p:extLst>
      <p:ext uri="{BB962C8B-B14F-4D97-AF65-F5344CB8AC3E}">
        <p14:creationId xmlns:p14="http://schemas.microsoft.com/office/powerpoint/2010/main" val="3466038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59307D-9174-4107-9FCE-CC444751E7A4}"/>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98FA3380-3D0E-4054-88CB-5889301D3EFC}"/>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25435D0-E66C-47BF-AE05-190242360492}"/>
              </a:ext>
            </a:extLst>
          </p:cNvPr>
          <p:cNvSpPr>
            <a:spLocks noGrp="1"/>
          </p:cNvSpPr>
          <p:nvPr>
            <p:ph type="dt" sz="half" idx="10"/>
          </p:nvPr>
        </p:nvSpPr>
        <p:spPr/>
        <p:txBody>
          <a:bodyPr/>
          <a:lstStyle/>
          <a:p>
            <a:fld id="{6C085D4E-8205-480C-AFF8-C894CDE4A436}" type="datetimeFigureOut">
              <a:rPr lang="ru-RU" smtClean="0"/>
              <a:t>23.12.2022</a:t>
            </a:fld>
            <a:endParaRPr lang="ru-RU"/>
          </a:p>
        </p:txBody>
      </p:sp>
      <p:sp>
        <p:nvSpPr>
          <p:cNvPr id="5" name="Нижний колонтитул 4">
            <a:extLst>
              <a:ext uri="{FF2B5EF4-FFF2-40B4-BE49-F238E27FC236}">
                <a16:creationId xmlns:a16="http://schemas.microsoft.com/office/drawing/2014/main" id="{1A75C41C-BC77-488A-A96D-B628CBAD002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E687C70-BFF2-49D9-B66E-24F4F0D1AB9D}"/>
              </a:ext>
            </a:extLst>
          </p:cNvPr>
          <p:cNvSpPr>
            <a:spLocks noGrp="1"/>
          </p:cNvSpPr>
          <p:nvPr>
            <p:ph type="sldNum" sz="quarter" idx="12"/>
          </p:nvPr>
        </p:nvSpPr>
        <p:spPr/>
        <p:txBody>
          <a:bodyPr/>
          <a:lstStyle/>
          <a:p>
            <a:fld id="{9610CE61-6356-4109-89CF-D87165D81783}" type="slidenum">
              <a:rPr lang="ru-RU" smtClean="0"/>
              <a:t>‹#›</a:t>
            </a:fld>
            <a:endParaRPr lang="ru-RU"/>
          </a:p>
        </p:txBody>
      </p:sp>
    </p:spTree>
    <p:extLst>
      <p:ext uri="{BB962C8B-B14F-4D97-AF65-F5344CB8AC3E}">
        <p14:creationId xmlns:p14="http://schemas.microsoft.com/office/powerpoint/2010/main" val="317839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2C1CB687-0C91-4BD9-979F-169471CD9781}"/>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86C08044-F3ED-4164-95BA-BEC15820C1A5}"/>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1D6401E-5A14-4938-8719-15D87BC47D73}"/>
              </a:ext>
            </a:extLst>
          </p:cNvPr>
          <p:cNvSpPr>
            <a:spLocks noGrp="1"/>
          </p:cNvSpPr>
          <p:nvPr>
            <p:ph type="dt" sz="half" idx="10"/>
          </p:nvPr>
        </p:nvSpPr>
        <p:spPr/>
        <p:txBody>
          <a:bodyPr/>
          <a:lstStyle/>
          <a:p>
            <a:fld id="{6C085D4E-8205-480C-AFF8-C894CDE4A436}" type="datetimeFigureOut">
              <a:rPr lang="ru-RU" smtClean="0"/>
              <a:t>23.12.2022</a:t>
            </a:fld>
            <a:endParaRPr lang="ru-RU"/>
          </a:p>
        </p:txBody>
      </p:sp>
      <p:sp>
        <p:nvSpPr>
          <p:cNvPr id="5" name="Нижний колонтитул 4">
            <a:extLst>
              <a:ext uri="{FF2B5EF4-FFF2-40B4-BE49-F238E27FC236}">
                <a16:creationId xmlns:a16="http://schemas.microsoft.com/office/drawing/2014/main" id="{5E867DDC-D2A1-48F9-AAF2-5DD8E82E0BC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F565388-4783-44BC-B46F-4F1DD0C88F95}"/>
              </a:ext>
            </a:extLst>
          </p:cNvPr>
          <p:cNvSpPr>
            <a:spLocks noGrp="1"/>
          </p:cNvSpPr>
          <p:nvPr>
            <p:ph type="sldNum" sz="quarter" idx="12"/>
          </p:nvPr>
        </p:nvSpPr>
        <p:spPr/>
        <p:txBody>
          <a:bodyPr/>
          <a:lstStyle/>
          <a:p>
            <a:fld id="{9610CE61-6356-4109-89CF-D87165D81783}" type="slidenum">
              <a:rPr lang="ru-RU" smtClean="0"/>
              <a:t>‹#›</a:t>
            </a:fld>
            <a:endParaRPr lang="ru-RU"/>
          </a:p>
        </p:txBody>
      </p:sp>
    </p:spTree>
    <p:extLst>
      <p:ext uri="{BB962C8B-B14F-4D97-AF65-F5344CB8AC3E}">
        <p14:creationId xmlns:p14="http://schemas.microsoft.com/office/powerpoint/2010/main" val="1501140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6D2282-B521-45BC-8CA7-731D84C51BE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6E5F227-431A-4427-A469-86A7A946E77F}"/>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5CD5336-5E87-4378-AE98-F7B0F127B255}"/>
              </a:ext>
            </a:extLst>
          </p:cNvPr>
          <p:cNvSpPr>
            <a:spLocks noGrp="1"/>
          </p:cNvSpPr>
          <p:nvPr>
            <p:ph type="dt" sz="half" idx="10"/>
          </p:nvPr>
        </p:nvSpPr>
        <p:spPr/>
        <p:txBody>
          <a:bodyPr/>
          <a:lstStyle/>
          <a:p>
            <a:fld id="{6C085D4E-8205-480C-AFF8-C894CDE4A436}" type="datetimeFigureOut">
              <a:rPr lang="ru-RU" smtClean="0"/>
              <a:t>23.12.2022</a:t>
            </a:fld>
            <a:endParaRPr lang="ru-RU"/>
          </a:p>
        </p:txBody>
      </p:sp>
      <p:sp>
        <p:nvSpPr>
          <p:cNvPr id="5" name="Нижний колонтитул 4">
            <a:extLst>
              <a:ext uri="{FF2B5EF4-FFF2-40B4-BE49-F238E27FC236}">
                <a16:creationId xmlns:a16="http://schemas.microsoft.com/office/drawing/2014/main" id="{FF217628-D4D9-467E-BF81-9F459E9EC3E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84CDB36-E46E-45D9-8CF8-082D8B02EAD2}"/>
              </a:ext>
            </a:extLst>
          </p:cNvPr>
          <p:cNvSpPr>
            <a:spLocks noGrp="1"/>
          </p:cNvSpPr>
          <p:nvPr>
            <p:ph type="sldNum" sz="quarter" idx="12"/>
          </p:nvPr>
        </p:nvSpPr>
        <p:spPr/>
        <p:txBody>
          <a:bodyPr/>
          <a:lstStyle/>
          <a:p>
            <a:fld id="{9610CE61-6356-4109-89CF-D87165D81783}" type="slidenum">
              <a:rPr lang="ru-RU" smtClean="0"/>
              <a:t>‹#›</a:t>
            </a:fld>
            <a:endParaRPr lang="ru-RU"/>
          </a:p>
        </p:txBody>
      </p:sp>
    </p:spTree>
    <p:extLst>
      <p:ext uri="{BB962C8B-B14F-4D97-AF65-F5344CB8AC3E}">
        <p14:creationId xmlns:p14="http://schemas.microsoft.com/office/powerpoint/2010/main" val="272345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870CE0-BF78-4692-B0A2-1425763DAF4E}"/>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B021B14-388E-4F28-B020-568705C29B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E0E39E22-192C-40C0-AF73-18DEADB47422}"/>
              </a:ext>
            </a:extLst>
          </p:cNvPr>
          <p:cNvSpPr>
            <a:spLocks noGrp="1"/>
          </p:cNvSpPr>
          <p:nvPr>
            <p:ph type="dt" sz="half" idx="10"/>
          </p:nvPr>
        </p:nvSpPr>
        <p:spPr/>
        <p:txBody>
          <a:bodyPr/>
          <a:lstStyle/>
          <a:p>
            <a:fld id="{6C085D4E-8205-480C-AFF8-C894CDE4A436}" type="datetimeFigureOut">
              <a:rPr lang="ru-RU" smtClean="0"/>
              <a:t>23.12.2022</a:t>
            </a:fld>
            <a:endParaRPr lang="ru-RU"/>
          </a:p>
        </p:txBody>
      </p:sp>
      <p:sp>
        <p:nvSpPr>
          <p:cNvPr id="5" name="Нижний колонтитул 4">
            <a:extLst>
              <a:ext uri="{FF2B5EF4-FFF2-40B4-BE49-F238E27FC236}">
                <a16:creationId xmlns:a16="http://schemas.microsoft.com/office/drawing/2014/main" id="{2DE7F0BB-B745-450F-9992-8E44A59B867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6214E30-EAAA-43D9-9480-D48565825FEB}"/>
              </a:ext>
            </a:extLst>
          </p:cNvPr>
          <p:cNvSpPr>
            <a:spLocks noGrp="1"/>
          </p:cNvSpPr>
          <p:nvPr>
            <p:ph type="sldNum" sz="quarter" idx="12"/>
          </p:nvPr>
        </p:nvSpPr>
        <p:spPr/>
        <p:txBody>
          <a:bodyPr/>
          <a:lstStyle/>
          <a:p>
            <a:fld id="{9610CE61-6356-4109-89CF-D87165D81783}" type="slidenum">
              <a:rPr lang="ru-RU" smtClean="0"/>
              <a:t>‹#›</a:t>
            </a:fld>
            <a:endParaRPr lang="ru-RU"/>
          </a:p>
        </p:txBody>
      </p:sp>
    </p:spTree>
    <p:extLst>
      <p:ext uri="{BB962C8B-B14F-4D97-AF65-F5344CB8AC3E}">
        <p14:creationId xmlns:p14="http://schemas.microsoft.com/office/powerpoint/2010/main" val="533848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1184F6-4E50-4654-B857-0FA0ED8B7C1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EF377454-66AE-4477-B8B1-5C30586E7B1B}"/>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EDAE3502-8654-4C5A-A9CD-E90B4CFFE0D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5282E77E-39DA-4E9F-84ED-634D2045723F}"/>
              </a:ext>
            </a:extLst>
          </p:cNvPr>
          <p:cNvSpPr>
            <a:spLocks noGrp="1"/>
          </p:cNvSpPr>
          <p:nvPr>
            <p:ph type="dt" sz="half" idx="10"/>
          </p:nvPr>
        </p:nvSpPr>
        <p:spPr/>
        <p:txBody>
          <a:bodyPr/>
          <a:lstStyle/>
          <a:p>
            <a:fld id="{6C085D4E-8205-480C-AFF8-C894CDE4A436}" type="datetimeFigureOut">
              <a:rPr lang="ru-RU" smtClean="0"/>
              <a:t>23.12.2022</a:t>
            </a:fld>
            <a:endParaRPr lang="ru-RU"/>
          </a:p>
        </p:txBody>
      </p:sp>
      <p:sp>
        <p:nvSpPr>
          <p:cNvPr id="6" name="Нижний колонтитул 5">
            <a:extLst>
              <a:ext uri="{FF2B5EF4-FFF2-40B4-BE49-F238E27FC236}">
                <a16:creationId xmlns:a16="http://schemas.microsoft.com/office/drawing/2014/main" id="{DFF64CAB-81BA-44D1-8157-24A7C7AD6F0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358A2F7-43D9-4A6C-B810-8CF4747DF3A8}"/>
              </a:ext>
            </a:extLst>
          </p:cNvPr>
          <p:cNvSpPr>
            <a:spLocks noGrp="1"/>
          </p:cNvSpPr>
          <p:nvPr>
            <p:ph type="sldNum" sz="quarter" idx="12"/>
          </p:nvPr>
        </p:nvSpPr>
        <p:spPr/>
        <p:txBody>
          <a:bodyPr/>
          <a:lstStyle/>
          <a:p>
            <a:fld id="{9610CE61-6356-4109-89CF-D87165D81783}" type="slidenum">
              <a:rPr lang="ru-RU" smtClean="0"/>
              <a:t>‹#›</a:t>
            </a:fld>
            <a:endParaRPr lang="ru-RU"/>
          </a:p>
        </p:txBody>
      </p:sp>
    </p:spTree>
    <p:extLst>
      <p:ext uri="{BB962C8B-B14F-4D97-AF65-F5344CB8AC3E}">
        <p14:creationId xmlns:p14="http://schemas.microsoft.com/office/powerpoint/2010/main" val="2680536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ECE7B4-5C15-461B-A239-1571BEDDF14D}"/>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A4C8E3E8-0080-411B-A3FE-B28CE7C8F8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C1002FC-25E0-470F-80FD-5C67EA9CB6FA}"/>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3D86A71E-C2CE-4884-8F6A-9A545B7F75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FA19EBD4-2A93-40A8-A7B5-4F0BCC655B8D}"/>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D1282A64-B1C2-41AE-9BCE-42E4D7156DE7}"/>
              </a:ext>
            </a:extLst>
          </p:cNvPr>
          <p:cNvSpPr>
            <a:spLocks noGrp="1"/>
          </p:cNvSpPr>
          <p:nvPr>
            <p:ph type="dt" sz="half" idx="10"/>
          </p:nvPr>
        </p:nvSpPr>
        <p:spPr/>
        <p:txBody>
          <a:bodyPr/>
          <a:lstStyle/>
          <a:p>
            <a:fld id="{6C085D4E-8205-480C-AFF8-C894CDE4A436}" type="datetimeFigureOut">
              <a:rPr lang="ru-RU" smtClean="0"/>
              <a:t>23.12.2022</a:t>
            </a:fld>
            <a:endParaRPr lang="ru-RU"/>
          </a:p>
        </p:txBody>
      </p:sp>
      <p:sp>
        <p:nvSpPr>
          <p:cNvPr id="8" name="Нижний колонтитул 7">
            <a:extLst>
              <a:ext uri="{FF2B5EF4-FFF2-40B4-BE49-F238E27FC236}">
                <a16:creationId xmlns:a16="http://schemas.microsoft.com/office/drawing/2014/main" id="{96CCE20F-59C0-411D-9C7C-5A720643B4F1}"/>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585742E9-142D-463B-B348-E7D4773FB442}"/>
              </a:ext>
            </a:extLst>
          </p:cNvPr>
          <p:cNvSpPr>
            <a:spLocks noGrp="1"/>
          </p:cNvSpPr>
          <p:nvPr>
            <p:ph type="sldNum" sz="quarter" idx="12"/>
          </p:nvPr>
        </p:nvSpPr>
        <p:spPr/>
        <p:txBody>
          <a:bodyPr/>
          <a:lstStyle/>
          <a:p>
            <a:fld id="{9610CE61-6356-4109-89CF-D87165D81783}" type="slidenum">
              <a:rPr lang="ru-RU" smtClean="0"/>
              <a:t>‹#›</a:t>
            </a:fld>
            <a:endParaRPr lang="ru-RU"/>
          </a:p>
        </p:txBody>
      </p:sp>
    </p:spTree>
    <p:extLst>
      <p:ext uri="{BB962C8B-B14F-4D97-AF65-F5344CB8AC3E}">
        <p14:creationId xmlns:p14="http://schemas.microsoft.com/office/powerpoint/2010/main" val="2145134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37F033-A816-4159-91D2-3B2EB3A7729A}"/>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CDE1404A-3693-4602-8F2B-260855F56CEA}"/>
              </a:ext>
            </a:extLst>
          </p:cNvPr>
          <p:cNvSpPr>
            <a:spLocks noGrp="1"/>
          </p:cNvSpPr>
          <p:nvPr>
            <p:ph type="dt" sz="half" idx="10"/>
          </p:nvPr>
        </p:nvSpPr>
        <p:spPr/>
        <p:txBody>
          <a:bodyPr/>
          <a:lstStyle/>
          <a:p>
            <a:fld id="{6C085D4E-8205-480C-AFF8-C894CDE4A436}" type="datetimeFigureOut">
              <a:rPr lang="ru-RU" smtClean="0"/>
              <a:t>23.12.2022</a:t>
            </a:fld>
            <a:endParaRPr lang="ru-RU"/>
          </a:p>
        </p:txBody>
      </p:sp>
      <p:sp>
        <p:nvSpPr>
          <p:cNvPr id="4" name="Нижний колонтитул 3">
            <a:extLst>
              <a:ext uri="{FF2B5EF4-FFF2-40B4-BE49-F238E27FC236}">
                <a16:creationId xmlns:a16="http://schemas.microsoft.com/office/drawing/2014/main" id="{A97D6AA0-748B-4CE3-B10B-4139CF4A75CA}"/>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7030F03A-6307-4AD6-B356-AC5568D6F9D3}"/>
              </a:ext>
            </a:extLst>
          </p:cNvPr>
          <p:cNvSpPr>
            <a:spLocks noGrp="1"/>
          </p:cNvSpPr>
          <p:nvPr>
            <p:ph type="sldNum" sz="quarter" idx="12"/>
          </p:nvPr>
        </p:nvSpPr>
        <p:spPr/>
        <p:txBody>
          <a:bodyPr/>
          <a:lstStyle/>
          <a:p>
            <a:fld id="{9610CE61-6356-4109-89CF-D87165D81783}" type="slidenum">
              <a:rPr lang="ru-RU" smtClean="0"/>
              <a:t>‹#›</a:t>
            </a:fld>
            <a:endParaRPr lang="ru-RU"/>
          </a:p>
        </p:txBody>
      </p:sp>
    </p:spTree>
    <p:extLst>
      <p:ext uri="{BB962C8B-B14F-4D97-AF65-F5344CB8AC3E}">
        <p14:creationId xmlns:p14="http://schemas.microsoft.com/office/powerpoint/2010/main" val="2584997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875879B-18CE-4377-846B-EC0CD1119D09}"/>
              </a:ext>
            </a:extLst>
          </p:cNvPr>
          <p:cNvSpPr>
            <a:spLocks noGrp="1"/>
          </p:cNvSpPr>
          <p:nvPr>
            <p:ph type="dt" sz="half" idx="10"/>
          </p:nvPr>
        </p:nvSpPr>
        <p:spPr/>
        <p:txBody>
          <a:bodyPr/>
          <a:lstStyle/>
          <a:p>
            <a:fld id="{6C085D4E-8205-480C-AFF8-C894CDE4A436}" type="datetimeFigureOut">
              <a:rPr lang="ru-RU" smtClean="0"/>
              <a:t>23.12.2022</a:t>
            </a:fld>
            <a:endParaRPr lang="ru-RU"/>
          </a:p>
        </p:txBody>
      </p:sp>
      <p:sp>
        <p:nvSpPr>
          <p:cNvPr id="3" name="Нижний колонтитул 2">
            <a:extLst>
              <a:ext uri="{FF2B5EF4-FFF2-40B4-BE49-F238E27FC236}">
                <a16:creationId xmlns:a16="http://schemas.microsoft.com/office/drawing/2014/main" id="{FC4DE1E3-F643-4EFF-9334-2FB1C91673E2}"/>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942EA86A-5C2D-4EF3-B698-47224BF3C61B}"/>
              </a:ext>
            </a:extLst>
          </p:cNvPr>
          <p:cNvSpPr>
            <a:spLocks noGrp="1"/>
          </p:cNvSpPr>
          <p:nvPr>
            <p:ph type="sldNum" sz="quarter" idx="12"/>
          </p:nvPr>
        </p:nvSpPr>
        <p:spPr/>
        <p:txBody>
          <a:bodyPr/>
          <a:lstStyle/>
          <a:p>
            <a:fld id="{9610CE61-6356-4109-89CF-D87165D81783}" type="slidenum">
              <a:rPr lang="ru-RU" smtClean="0"/>
              <a:t>‹#›</a:t>
            </a:fld>
            <a:endParaRPr lang="ru-RU"/>
          </a:p>
        </p:txBody>
      </p:sp>
    </p:spTree>
    <p:extLst>
      <p:ext uri="{BB962C8B-B14F-4D97-AF65-F5344CB8AC3E}">
        <p14:creationId xmlns:p14="http://schemas.microsoft.com/office/powerpoint/2010/main" val="3897545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87BA8F-C68C-404A-9A9B-F0BE4B10C0A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22AD2D98-BC11-4541-80C6-078601E9B4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4B257A08-6456-422C-8763-3285BE6543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D5601AD-15F3-4A7D-9E4E-14EE284A58FE}"/>
              </a:ext>
            </a:extLst>
          </p:cNvPr>
          <p:cNvSpPr>
            <a:spLocks noGrp="1"/>
          </p:cNvSpPr>
          <p:nvPr>
            <p:ph type="dt" sz="half" idx="10"/>
          </p:nvPr>
        </p:nvSpPr>
        <p:spPr/>
        <p:txBody>
          <a:bodyPr/>
          <a:lstStyle/>
          <a:p>
            <a:fld id="{6C085D4E-8205-480C-AFF8-C894CDE4A436}" type="datetimeFigureOut">
              <a:rPr lang="ru-RU" smtClean="0"/>
              <a:t>23.12.2022</a:t>
            </a:fld>
            <a:endParaRPr lang="ru-RU"/>
          </a:p>
        </p:txBody>
      </p:sp>
      <p:sp>
        <p:nvSpPr>
          <p:cNvPr id="6" name="Нижний колонтитул 5">
            <a:extLst>
              <a:ext uri="{FF2B5EF4-FFF2-40B4-BE49-F238E27FC236}">
                <a16:creationId xmlns:a16="http://schemas.microsoft.com/office/drawing/2014/main" id="{48F6CC9D-FF35-43D3-B037-642E7CDC4A5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FA437C5-24D7-46AB-99C2-F8072D8481A9}"/>
              </a:ext>
            </a:extLst>
          </p:cNvPr>
          <p:cNvSpPr>
            <a:spLocks noGrp="1"/>
          </p:cNvSpPr>
          <p:nvPr>
            <p:ph type="sldNum" sz="quarter" idx="12"/>
          </p:nvPr>
        </p:nvSpPr>
        <p:spPr/>
        <p:txBody>
          <a:bodyPr/>
          <a:lstStyle/>
          <a:p>
            <a:fld id="{9610CE61-6356-4109-89CF-D87165D81783}" type="slidenum">
              <a:rPr lang="ru-RU" smtClean="0"/>
              <a:t>‹#›</a:t>
            </a:fld>
            <a:endParaRPr lang="ru-RU"/>
          </a:p>
        </p:txBody>
      </p:sp>
    </p:spTree>
    <p:extLst>
      <p:ext uri="{BB962C8B-B14F-4D97-AF65-F5344CB8AC3E}">
        <p14:creationId xmlns:p14="http://schemas.microsoft.com/office/powerpoint/2010/main" val="634470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394FBE-5105-44E3-AE1F-DB5DFAEDDC5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BDF18545-8F19-4D0C-9603-34C10AFF29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BBC36104-4635-4899-B4F0-297DE44327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00CBE4C-56EE-4FD0-B586-806782D81279}"/>
              </a:ext>
            </a:extLst>
          </p:cNvPr>
          <p:cNvSpPr>
            <a:spLocks noGrp="1"/>
          </p:cNvSpPr>
          <p:nvPr>
            <p:ph type="dt" sz="half" idx="10"/>
          </p:nvPr>
        </p:nvSpPr>
        <p:spPr/>
        <p:txBody>
          <a:bodyPr/>
          <a:lstStyle/>
          <a:p>
            <a:fld id="{6C085D4E-8205-480C-AFF8-C894CDE4A436}" type="datetimeFigureOut">
              <a:rPr lang="ru-RU" smtClean="0"/>
              <a:t>23.12.2022</a:t>
            </a:fld>
            <a:endParaRPr lang="ru-RU"/>
          </a:p>
        </p:txBody>
      </p:sp>
      <p:sp>
        <p:nvSpPr>
          <p:cNvPr id="6" name="Нижний колонтитул 5">
            <a:extLst>
              <a:ext uri="{FF2B5EF4-FFF2-40B4-BE49-F238E27FC236}">
                <a16:creationId xmlns:a16="http://schemas.microsoft.com/office/drawing/2014/main" id="{61665F21-6B0F-49BD-811A-A4265AA521E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BEC53C3-4A1F-4B0D-96B5-7FFB0DBF0B61}"/>
              </a:ext>
            </a:extLst>
          </p:cNvPr>
          <p:cNvSpPr>
            <a:spLocks noGrp="1"/>
          </p:cNvSpPr>
          <p:nvPr>
            <p:ph type="sldNum" sz="quarter" idx="12"/>
          </p:nvPr>
        </p:nvSpPr>
        <p:spPr/>
        <p:txBody>
          <a:bodyPr/>
          <a:lstStyle/>
          <a:p>
            <a:fld id="{9610CE61-6356-4109-89CF-D87165D81783}" type="slidenum">
              <a:rPr lang="ru-RU" smtClean="0"/>
              <a:t>‹#›</a:t>
            </a:fld>
            <a:endParaRPr lang="ru-RU"/>
          </a:p>
        </p:txBody>
      </p:sp>
    </p:spTree>
    <p:extLst>
      <p:ext uri="{BB962C8B-B14F-4D97-AF65-F5344CB8AC3E}">
        <p14:creationId xmlns:p14="http://schemas.microsoft.com/office/powerpoint/2010/main" val="666437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92000">
              <a:schemeClr val="bg1">
                <a:lumMod val="95000"/>
              </a:schemeClr>
            </a:gs>
            <a:gs pos="100000">
              <a:schemeClr val="bg1">
                <a:lumMod val="6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43257E-65BC-4EE0-A9F1-FA09738E52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B30460DD-EA6E-4B14-B7E2-3FD15609A4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C63D5A0-C518-4427-A62E-FE534AA5FE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85D4E-8205-480C-AFF8-C894CDE4A436}" type="datetimeFigureOut">
              <a:rPr lang="ru-RU" smtClean="0"/>
              <a:t>23.12.2022</a:t>
            </a:fld>
            <a:endParaRPr lang="ru-RU"/>
          </a:p>
        </p:txBody>
      </p:sp>
      <p:sp>
        <p:nvSpPr>
          <p:cNvPr id="5" name="Нижний колонтитул 4">
            <a:extLst>
              <a:ext uri="{FF2B5EF4-FFF2-40B4-BE49-F238E27FC236}">
                <a16:creationId xmlns:a16="http://schemas.microsoft.com/office/drawing/2014/main" id="{24C63DC0-93F2-4514-B4C8-E746B15B3A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34AC3242-99DF-4D74-926B-CA69D8978B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10CE61-6356-4109-89CF-D87165D81783}" type="slidenum">
              <a:rPr lang="ru-RU" smtClean="0"/>
              <a:t>‹#›</a:t>
            </a:fld>
            <a:endParaRPr lang="ru-RU"/>
          </a:p>
        </p:txBody>
      </p:sp>
    </p:spTree>
    <p:extLst>
      <p:ext uri="{BB962C8B-B14F-4D97-AF65-F5344CB8AC3E}">
        <p14:creationId xmlns:p14="http://schemas.microsoft.com/office/powerpoint/2010/main" val="26056635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523FA6AB-96F2-42FB-8938-6162B50A11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510" y="412038"/>
            <a:ext cx="1413040" cy="1311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4947A0E-D045-436C-BA6C-4FCB4BFB8896}"/>
              </a:ext>
            </a:extLst>
          </p:cNvPr>
          <p:cNvSpPr txBox="1"/>
          <p:nvPr/>
        </p:nvSpPr>
        <p:spPr>
          <a:xfrm>
            <a:off x="1272095" y="1962150"/>
            <a:ext cx="9344025" cy="1569660"/>
          </a:xfrm>
          <a:prstGeom prst="rect">
            <a:avLst/>
          </a:prstGeom>
          <a:noFill/>
        </p:spPr>
        <p:txBody>
          <a:bodyPr wrap="square" rtlCol="0">
            <a:spAutoFit/>
          </a:bodyPr>
          <a:lstStyle/>
          <a:p>
            <a:pPr algn="ctr"/>
            <a:r>
              <a:rPr lang="ru-RU" sz="3200" b="1" cap="all" dirty="0">
                <a:latin typeface="Arial" panose="020B0604020202020204" pitchFamily="34" charset="0"/>
                <a:cs typeface="Arial" panose="020B0604020202020204" pitchFamily="34" charset="0"/>
              </a:rPr>
              <a:t>ОТЧЕТ О НАУЧНО-ИССЛЕДОВАТЕЛЬСКОЙ РАБОТЕ Института наук о Земле </a:t>
            </a:r>
          </a:p>
          <a:p>
            <a:pPr algn="ctr"/>
            <a:r>
              <a:rPr lang="ru-RU" sz="3200" b="1" cap="all" dirty="0">
                <a:latin typeface="Arial" panose="020B0604020202020204" pitchFamily="34" charset="0"/>
                <a:cs typeface="Arial" panose="020B0604020202020204" pitchFamily="34" charset="0"/>
              </a:rPr>
              <a:t>ЗА 2022 ГОД</a:t>
            </a:r>
          </a:p>
        </p:txBody>
      </p:sp>
      <p:sp>
        <p:nvSpPr>
          <p:cNvPr id="2" name="TextBox 1">
            <a:extLst>
              <a:ext uri="{FF2B5EF4-FFF2-40B4-BE49-F238E27FC236}">
                <a16:creationId xmlns:a16="http://schemas.microsoft.com/office/drawing/2014/main" id="{806AFC6E-617A-4A67-8A73-3E96431B7D41}"/>
              </a:ext>
            </a:extLst>
          </p:cNvPr>
          <p:cNvSpPr txBox="1"/>
          <p:nvPr/>
        </p:nvSpPr>
        <p:spPr>
          <a:xfrm>
            <a:off x="934269" y="3770722"/>
            <a:ext cx="10491018" cy="1569660"/>
          </a:xfrm>
          <a:prstGeom prst="rect">
            <a:avLst/>
          </a:prstGeom>
          <a:noFill/>
        </p:spPr>
        <p:txBody>
          <a:bodyPr wrap="square" rtlCol="0">
            <a:spAutoFit/>
          </a:bodyPr>
          <a:lstStyle/>
          <a:p>
            <a:pPr marL="342900" indent="-342900">
              <a:buFont typeface="Wingdings" panose="05000000000000000000" pitchFamily="2" charset="2"/>
              <a:buChar char="ü"/>
            </a:pPr>
            <a:r>
              <a:rPr lang="ru-RU" sz="2400" b="1" i="1" dirty="0">
                <a:latin typeface="Arial" panose="020B0604020202020204" pitchFamily="34" charset="0"/>
                <a:cs typeface="Arial" panose="020B0604020202020204" pitchFamily="34" charset="0"/>
              </a:rPr>
              <a:t>Основные результаты</a:t>
            </a:r>
          </a:p>
          <a:p>
            <a:pPr marL="342900" indent="-342900">
              <a:buFont typeface="Wingdings" panose="05000000000000000000" pitchFamily="2" charset="2"/>
              <a:buChar char="ü"/>
            </a:pPr>
            <a:r>
              <a:rPr lang="ru-RU" sz="2400" b="1" i="1" dirty="0">
                <a:latin typeface="Arial" panose="020B0604020202020204" pitchFamily="34" charset="0"/>
                <a:cs typeface="Arial" panose="020B0604020202020204" pitchFamily="34" charset="0"/>
              </a:rPr>
              <a:t>Весь объем работ оценивается на основе результатов в базе 1С:Наука</a:t>
            </a:r>
          </a:p>
          <a:p>
            <a:pPr marL="342900" indent="-342900">
              <a:buFont typeface="Wingdings" panose="05000000000000000000" pitchFamily="2" charset="2"/>
              <a:buChar char="ü"/>
            </a:pPr>
            <a:endParaRPr lang="ru-RU" sz="24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317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99F7AB-7419-F858-3BAE-6FA74D797C15}"/>
              </a:ext>
            </a:extLst>
          </p:cNvPr>
          <p:cNvSpPr txBox="1"/>
          <p:nvPr/>
        </p:nvSpPr>
        <p:spPr>
          <a:xfrm>
            <a:off x="342900" y="254050"/>
            <a:ext cx="11410950" cy="7263527"/>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tab pos="450215" algn="l"/>
              </a:tabLst>
              <a:defRPr/>
            </a:pPr>
            <a:r>
              <a:rPr kumimoji="0" 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Abdelwahhab</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M.A., </a:t>
            </a:r>
            <a:r>
              <a:rPr kumimoji="0" 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Radwan, A.A.</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Mahmoud, H., Mansour, A. Geophysical 3D-static reservoir and basin modeling of a Jurassic estuarine system (JG-Oilfield, Abu </a:t>
            </a:r>
            <a:r>
              <a:rPr kumimoji="0" 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Gharadig</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basin, Egypt) (2022) Journal of Asian Earth Sciences, 225, 105067. </a:t>
            </a:r>
            <a:r>
              <a:rPr kumimoji="0" lang="ru-RU" sz="1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(Q1)</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tab pos="450215" algn="l"/>
              </a:tabLst>
              <a:defRPr/>
            </a:pP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Abed, N.S., </a:t>
            </a:r>
            <a:r>
              <a:rPr kumimoji="0" 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Monsif</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M.A., </a:t>
            </a:r>
            <a:r>
              <a:rPr kumimoji="0" 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Zakaly</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H.M.H., </a:t>
            </a:r>
            <a:r>
              <a:rPr kumimoji="0" lang="en-US" sz="16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Awad</a:t>
            </a:r>
            <a:r>
              <a:rPr kumimoji="0" 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H.A.</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Hessien</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M.M., Yap, C.K. Assessing the radiological risks associated with high natural radioactivity of </a:t>
            </a:r>
            <a:r>
              <a:rPr kumimoji="0" 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microgranitic</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rocks: A case study in a northeastern desert of Egypt (2022) International Journal of Environmental Research and Public Health, 19 (1), 473. </a:t>
            </a:r>
            <a:r>
              <a:rPr kumimoji="0" lang="en-US" sz="1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(Q2)</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tab pos="450215" algn="l"/>
              </a:tabLst>
              <a:defRPr/>
            </a:pPr>
            <a:r>
              <a:rPr kumimoji="0" 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Awad</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H.A., Abu El-</a:t>
            </a:r>
            <a:r>
              <a:rPr kumimoji="0" 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Leil</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I., Kamel M., </a:t>
            </a:r>
            <a:r>
              <a:rPr kumimoji="0" 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Tolba</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 </a:t>
            </a:r>
            <a:r>
              <a:rPr kumimoji="0" lang="en-US" sz="16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Nastavkin</a:t>
            </a:r>
            <a:r>
              <a:rPr kumimoji="0" 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A.V.</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El-</a:t>
            </a:r>
            <a:r>
              <a:rPr kumimoji="0" 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Wardany</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R.M. Geological Features Identified from Field Observations and Remote Sensing Data on the Um </a:t>
            </a:r>
            <a:r>
              <a:rPr kumimoji="0" 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Taghir</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Area, Eastern Desert, Egypt (2022). Geodynamics &amp; Tectonophysics 13 (3), 0646. </a:t>
            </a:r>
            <a:r>
              <a:rPr kumimoji="0" lang="en-US" sz="1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(Q3)</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tab pos="450215" algn="l"/>
              </a:tabLst>
              <a:defRPr/>
            </a:pPr>
            <a:r>
              <a:rPr kumimoji="0" 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Awad</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H.A., Abu El-</a:t>
            </a:r>
            <a:r>
              <a:rPr kumimoji="0" 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Leil</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I., </a:t>
            </a:r>
            <a:r>
              <a:rPr kumimoji="0" lang="en-US" sz="16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Nastavkin</a:t>
            </a:r>
            <a:r>
              <a:rPr kumimoji="0" 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A.V.</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Tolba</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 Kamel, M., El-</a:t>
            </a:r>
            <a:r>
              <a:rPr kumimoji="0" 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Wardany</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R.M., Rabie, A., </a:t>
            </a:r>
            <a:r>
              <a:rPr kumimoji="0" 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Ene</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 </a:t>
            </a:r>
            <a:r>
              <a:rPr kumimoji="0" 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Tekin</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H.O., Issa, S.A.M., </a:t>
            </a:r>
            <a:r>
              <a:rPr kumimoji="0" 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Zakaly</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H.M.H. Statistical analysis on the radiological assessment and geochemical studies of granite rocks in the north of Um </a:t>
            </a:r>
            <a:r>
              <a:rPr kumimoji="0" 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Taghir</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area, Eastern Desert, Egypt (2022) Open Chemistry, 20 (1), pp. 254–266. </a:t>
            </a:r>
            <a:r>
              <a:rPr kumimoji="0" lang="en-US" sz="1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(Q3)</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tab pos="450215" algn="l"/>
              </a:tabLst>
              <a:defRPr/>
            </a:pP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Kamar, M.S., Salem, I.A., El-</a:t>
            </a:r>
            <a:r>
              <a:rPr kumimoji="0" 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Aassy</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I.E., El-Sayed, A.A., </a:t>
            </a:r>
            <a:r>
              <a:rPr kumimoji="0" lang="en-US" sz="16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Awad</a:t>
            </a:r>
            <a:r>
              <a:rPr kumimoji="0" 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H.A.</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Tekin</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H.O., </a:t>
            </a:r>
            <a:r>
              <a:rPr kumimoji="0" 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Alzahrai</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A.M., </a:t>
            </a:r>
            <a:r>
              <a:rPr kumimoji="0" 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Lasheen</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El Saeed R. Petrology and geochemistry of multiphase </a:t>
            </a:r>
            <a:r>
              <a:rPr kumimoji="0" 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postgranitic</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dikes: A case study from the </a:t>
            </a:r>
            <a:r>
              <a:rPr kumimoji="0" 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Gabal</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Serbal</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area, Southwestern Sinai, Egypt (2022) Open Chemistry, 20 (1), pp. 169–181. </a:t>
            </a:r>
            <a:r>
              <a:rPr kumimoji="0" lang="en-US" sz="1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(Q3)</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tab pos="450215" algn="l"/>
              </a:tabLst>
              <a:defRPr/>
            </a:pPr>
            <a:r>
              <a:rPr kumimoji="0" 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Radwan, A.A.</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Abdelwahhab</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M.A., </a:t>
            </a:r>
            <a:r>
              <a:rPr kumimoji="0" 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Nabawy</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B.S., Mahfouz, K.H., Ahmed, M.S. Facies analysis-constrained geophysical 3D-static reservoir modeling of Cenomanian units in the </a:t>
            </a:r>
            <a:r>
              <a:rPr kumimoji="0" 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Aghar</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Oilfield (Western Desert, Egypt): Insights into paleoenvironment and petroleum geology of </a:t>
            </a:r>
            <a:r>
              <a:rPr kumimoji="0" 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fluviomarine</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systems (2022) Marine and Petroleum Geology, 136, 105436. </a:t>
            </a:r>
            <a:r>
              <a:rPr kumimoji="0" lang="ru-RU" sz="1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(Q1)</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tab pos="450215" algn="l"/>
              </a:tabLst>
              <a:defRPr/>
            </a:pPr>
            <a:r>
              <a:rPr kumimoji="0" 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Radwan, A.A.</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Nabawy</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B.S. Hydrocarbon </a:t>
            </a:r>
            <a:r>
              <a:rPr kumimoji="0" 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prospectivity</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of the </a:t>
            </a:r>
            <a:r>
              <a:rPr kumimoji="0" 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miocene-pliocene</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clastic reservoirs, Northern Taranaki basin, New Zealand: integration of petrographic and geophysical studies (2022) Journal of Petroleum Exploration and Production Technology, 12 (7), pp. 1945–1962. </a:t>
            </a:r>
            <a:r>
              <a:rPr kumimoji="0" lang="ru-RU" sz="1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(Q2)</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tab pos="450215" algn="l"/>
              </a:tabLst>
              <a:defRPr/>
            </a:pPr>
            <a:r>
              <a:rPr kumimoji="0" 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Radwan, A.A.</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Nabawy</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B.S., </a:t>
            </a:r>
            <a:r>
              <a:rPr kumimoji="0" 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Shihata</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M., Leila, M. Seismic interpretation, reservoir characterization, gas origin and entrapment of the Miocene-Pliocene </a:t>
            </a:r>
            <a:r>
              <a:rPr kumimoji="0" 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Mangaa</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 sandstone, </a:t>
            </a:r>
            <a:r>
              <a:rPr kumimoji="0" 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Karewa</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Gas Field, North Taranaki Basin, New Zealand (2022) Marine and Petroleum Geology, 135, 105420. </a:t>
            </a:r>
            <a:r>
              <a:rPr kumimoji="0" lang="ru-RU" sz="1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(Q1)</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tab pos="450215" algn="l"/>
              </a:tabLst>
              <a:defRPr/>
            </a:pPr>
            <a:r>
              <a:rPr kumimoji="0" lang="en-US" sz="16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Vyalov</a:t>
            </a:r>
            <a:r>
              <a:rPr kumimoji="0" 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V.I., </a:t>
            </a:r>
            <a:r>
              <a:rPr kumimoji="0" lang="en-US" sz="16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Gamov</a:t>
            </a:r>
            <a:r>
              <a:rPr kumimoji="0" 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M.I., </a:t>
            </a:r>
            <a:r>
              <a:rPr kumimoji="0" lang="en-US" sz="16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Nastavkin</a:t>
            </a:r>
            <a:r>
              <a:rPr kumimoji="0" 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A.V.</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Transition of Valuable Metals from </a:t>
            </a:r>
            <a:r>
              <a:rPr kumimoji="0" 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Primorye</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Brown Coals into the Products of Their Energy Technological Use (2022) Solid Fuel Chemistry, 56 (5), pp. 323-329. </a:t>
            </a:r>
            <a:r>
              <a:rPr kumimoji="0" lang="en-US" sz="1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(Q3)</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tab pos="450215" algn="l"/>
              </a:tabLst>
              <a:defRPr/>
            </a:pPr>
            <a:r>
              <a:rPr kumimoji="0" lang="en-US" sz="16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Vyalov</a:t>
            </a:r>
            <a:r>
              <a:rPr kumimoji="0" 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V.I., </a:t>
            </a:r>
            <a:r>
              <a:rPr kumimoji="0" lang="en-US" sz="16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Nastavkin</a:t>
            </a:r>
            <a:r>
              <a:rPr kumimoji="0" 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A.V.</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Shishov</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E.P. New Data on the Metal Content of Sakhalin Coals (2022) Solid Fuel Chemistry, 56 (6), pp. 432-435. </a:t>
            </a:r>
            <a:r>
              <a:rPr kumimoji="0" lang="en-US" sz="1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(Q3)</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285750" indent="-285750">
              <a:buFont typeface="Arial" panose="020B0604020202020204" pitchFamily="34" charset="0"/>
              <a:buChar char="•"/>
            </a:pPr>
            <a:endParaRPr lang="ru-RU" dirty="0"/>
          </a:p>
        </p:txBody>
      </p:sp>
    </p:spTree>
    <p:extLst>
      <p:ext uri="{BB962C8B-B14F-4D97-AF65-F5344CB8AC3E}">
        <p14:creationId xmlns:p14="http://schemas.microsoft.com/office/powerpoint/2010/main" val="4074802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CE8E8D-2A18-C679-E5EC-6E8F1ECCBCA5}"/>
              </a:ext>
            </a:extLst>
          </p:cNvPr>
          <p:cNvSpPr txBox="1"/>
          <p:nvPr/>
        </p:nvSpPr>
        <p:spPr>
          <a:xfrm>
            <a:off x="761028" y="225415"/>
            <a:ext cx="10442541" cy="400110"/>
          </a:xfrm>
          <a:prstGeom prst="rect">
            <a:avLst/>
          </a:prstGeom>
          <a:noFill/>
        </p:spPr>
        <p:txBody>
          <a:bodyPr wrap="square">
            <a:spAutoFit/>
          </a:bodyPr>
          <a:lstStyle/>
          <a:p>
            <a:pPr algn="ctr"/>
            <a:r>
              <a:rPr lang="ru-RU" sz="2000" b="1" dirty="0">
                <a:latin typeface="Arial" panose="020B0604020202020204" pitchFamily="34" charset="0"/>
                <a:cs typeface="Arial" panose="020B0604020202020204" pitchFamily="34" charset="0"/>
              </a:rPr>
              <a:t>Публикации в изданиях, включенных в </a:t>
            </a:r>
            <a:r>
              <a:rPr lang="en-US" sz="2000" b="1" dirty="0">
                <a:latin typeface="Arial" panose="020B0604020202020204" pitchFamily="34" charset="0"/>
                <a:cs typeface="Arial" panose="020B0604020202020204" pitchFamily="34" charset="0"/>
              </a:rPr>
              <a:t>Scopus </a:t>
            </a:r>
            <a:endParaRPr lang="ru-RU" sz="2000" dirty="0"/>
          </a:p>
        </p:txBody>
      </p:sp>
      <p:sp>
        <p:nvSpPr>
          <p:cNvPr id="3" name="TextBox 2">
            <a:extLst>
              <a:ext uri="{FF2B5EF4-FFF2-40B4-BE49-F238E27FC236}">
                <a16:creationId xmlns:a16="http://schemas.microsoft.com/office/drawing/2014/main" id="{3776299E-C0F9-FE6F-7127-33D7EA3A7CDD}"/>
              </a:ext>
            </a:extLst>
          </p:cNvPr>
          <p:cNvSpPr txBox="1"/>
          <p:nvPr/>
        </p:nvSpPr>
        <p:spPr>
          <a:xfrm>
            <a:off x="338735" y="723275"/>
            <a:ext cx="11287125" cy="5909310"/>
          </a:xfrm>
          <a:prstGeom prst="rect">
            <a:avLst/>
          </a:prstGeom>
          <a:noFill/>
        </p:spPr>
        <p:txBody>
          <a:bodyPr wrap="square" rtlCol="0">
            <a:spAutoFit/>
          </a:bodyPr>
          <a:lstStyle/>
          <a:p>
            <a:pPr marL="285750" lvl="0" indent="-285750" algn="just">
              <a:buFont typeface="Arial" panose="020B0604020202020204" pitchFamily="34" charset="0"/>
              <a:buChar char="•"/>
            </a:pPr>
            <a:r>
              <a:rPr lang="en-US" dirty="0" err="1">
                <a:solidFill>
                  <a:srgbClr val="000000"/>
                </a:solidFill>
                <a:effectLst/>
                <a:latin typeface="Times New Roman" panose="02020603050405020304" pitchFamily="18" charset="0"/>
                <a:ea typeface="Times New Roman" panose="02020603050405020304" pitchFamily="18" charset="0"/>
              </a:rPr>
              <a:t>Awad</a:t>
            </a:r>
            <a:r>
              <a:rPr lang="en-US" dirty="0">
                <a:solidFill>
                  <a:srgbClr val="000000"/>
                </a:solidFill>
                <a:effectLst/>
                <a:latin typeface="Times New Roman" panose="02020603050405020304" pitchFamily="18" charset="0"/>
                <a:ea typeface="Times New Roman" panose="02020603050405020304" pitchFamily="18" charset="0"/>
              </a:rPr>
              <a:t>, H.A., Abu El-</a:t>
            </a:r>
            <a:r>
              <a:rPr lang="en-US" dirty="0" err="1">
                <a:solidFill>
                  <a:srgbClr val="000000"/>
                </a:solidFill>
                <a:effectLst/>
                <a:latin typeface="Times New Roman" panose="02020603050405020304" pitchFamily="18" charset="0"/>
                <a:ea typeface="Times New Roman" panose="02020603050405020304" pitchFamily="18" charset="0"/>
              </a:rPr>
              <a:t>Leil</a:t>
            </a:r>
            <a:r>
              <a:rPr lang="en-US" dirty="0">
                <a:solidFill>
                  <a:srgbClr val="000000"/>
                </a:solidFill>
                <a:effectLst/>
                <a:latin typeface="Times New Roman" panose="02020603050405020304" pitchFamily="18" charset="0"/>
                <a:ea typeface="Times New Roman" panose="02020603050405020304" pitchFamily="18" charset="0"/>
              </a:rPr>
              <a:t>, I., </a:t>
            </a:r>
            <a:r>
              <a:rPr lang="en-US" b="1" dirty="0" err="1">
                <a:solidFill>
                  <a:srgbClr val="000000"/>
                </a:solidFill>
                <a:effectLst/>
                <a:latin typeface="Times New Roman" panose="02020603050405020304" pitchFamily="18" charset="0"/>
                <a:ea typeface="Times New Roman" panose="02020603050405020304" pitchFamily="18" charset="0"/>
              </a:rPr>
              <a:t>Granovskaya</a:t>
            </a:r>
            <a:r>
              <a:rPr lang="en-US" b="1" dirty="0">
                <a:solidFill>
                  <a:srgbClr val="000000"/>
                </a:solidFill>
                <a:effectLst/>
                <a:latin typeface="Times New Roman" panose="02020603050405020304" pitchFamily="18" charset="0"/>
                <a:ea typeface="Times New Roman" panose="02020603050405020304" pitchFamily="18" charset="0"/>
              </a:rPr>
              <a:t>, N.V.</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Ene</a:t>
            </a:r>
            <a:r>
              <a:rPr lang="en-US" dirty="0">
                <a:solidFill>
                  <a:srgbClr val="000000"/>
                </a:solidFill>
                <a:effectLst/>
                <a:latin typeface="Times New Roman" panose="02020603050405020304" pitchFamily="18" charset="0"/>
                <a:ea typeface="Times New Roman" panose="02020603050405020304" pitchFamily="18" charset="0"/>
              </a:rPr>
              <a:t> A., </a:t>
            </a:r>
            <a:r>
              <a:rPr lang="en-US" dirty="0" err="1">
                <a:solidFill>
                  <a:srgbClr val="000000"/>
                </a:solidFill>
                <a:effectLst/>
                <a:latin typeface="Times New Roman" panose="02020603050405020304" pitchFamily="18" charset="0"/>
                <a:ea typeface="Times New Roman" panose="02020603050405020304" pitchFamily="18" charset="0"/>
              </a:rPr>
              <a:t>Tolba</a:t>
            </a:r>
            <a:r>
              <a:rPr lang="en-US" dirty="0">
                <a:solidFill>
                  <a:srgbClr val="000000"/>
                </a:solidFill>
                <a:effectLst/>
                <a:latin typeface="Times New Roman" panose="02020603050405020304" pitchFamily="18" charset="0"/>
                <a:ea typeface="Times New Roman" panose="02020603050405020304" pitchFamily="18" charset="0"/>
              </a:rPr>
              <a:t>, A., Kamel, M., </a:t>
            </a:r>
            <a:r>
              <a:rPr lang="en-US" b="1" dirty="0" err="1">
                <a:solidFill>
                  <a:srgbClr val="000000"/>
                </a:solidFill>
                <a:effectLst/>
                <a:latin typeface="Times New Roman" panose="02020603050405020304" pitchFamily="18" charset="0"/>
                <a:ea typeface="Times New Roman" panose="02020603050405020304" pitchFamily="18" charset="0"/>
              </a:rPr>
              <a:t>Nastavkin</a:t>
            </a:r>
            <a:r>
              <a:rPr lang="en-US" b="1" dirty="0">
                <a:solidFill>
                  <a:srgbClr val="000000"/>
                </a:solidFill>
                <a:effectLst/>
                <a:latin typeface="Times New Roman" panose="02020603050405020304" pitchFamily="18" charset="0"/>
                <a:ea typeface="Times New Roman" panose="02020603050405020304" pitchFamily="18" charset="0"/>
              </a:rPr>
              <a:t>, A.,</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M.El-Wardany</a:t>
            </a:r>
            <a:r>
              <a:rPr lang="en-US" dirty="0">
                <a:solidFill>
                  <a:srgbClr val="000000"/>
                </a:solidFill>
                <a:effectLst/>
                <a:latin typeface="Times New Roman" panose="02020603050405020304" pitchFamily="18" charset="0"/>
                <a:ea typeface="Times New Roman" panose="02020603050405020304" pitchFamily="18" charset="0"/>
              </a:rPr>
              <a:t>, R., </a:t>
            </a:r>
            <a:r>
              <a:rPr lang="en-US" dirty="0" err="1">
                <a:solidFill>
                  <a:srgbClr val="000000"/>
                </a:solidFill>
                <a:effectLst/>
                <a:latin typeface="Times New Roman" panose="02020603050405020304" pitchFamily="18" charset="0"/>
                <a:ea typeface="Times New Roman" panose="02020603050405020304" pitchFamily="18" charset="0"/>
              </a:rPr>
              <a:t>Zakaly</a:t>
            </a:r>
            <a:r>
              <a:rPr lang="en-US" dirty="0">
                <a:solidFill>
                  <a:srgbClr val="000000"/>
                </a:solidFill>
                <a:effectLst/>
                <a:latin typeface="Times New Roman" panose="02020603050405020304" pitchFamily="18" charset="0"/>
                <a:ea typeface="Times New Roman" panose="02020603050405020304" pitchFamily="18" charset="0"/>
              </a:rPr>
              <a:t>, H.M.H. </a:t>
            </a:r>
            <a:r>
              <a:rPr lang="en-US" dirty="0" err="1">
                <a:solidFill>
                  <a:srgbClr val="000000"/>
                </a:solidFill>
                <a:effectLst/>
                <a:latin typeface="Times New Roman" panose="02020603050405020304" pitchFamily="18" charset="0"/>
                <a:ea typeface="Times New Roman" panose="02020603050405020304" pitchFamily="18" charset="0"/>
              </a:rPr>
              <a:t>Petrotectonic</a:t>
            </a:r>
            <a:r>
              <a:rPr lang="en-US" dirty="0">
                <a:solidFill>
                  <a:srgbClr val="000000"/>
                </a:solidFill>
                <a:effectLst/>
                <a:latin typeface="Times New Roman" panose="02020603050405020304" pitchFamily="18" charset="0"/>
                <a:ea typeface="Times New Roman" panose="02020603050405020304" pitchFamily="18" charset="0"/>
              </a:rPr>
              <a:t> and Geochemistry of Abu </a:t>
            </a:r>
            <a:r>
              <a:rPr lang="en-US" dirty="0" err="1">
                <a:solidFill>
                  <a:srgbClr val="000000"/>
                </a:solidFill>
                <a:effectLst/>
                <a:latin typeface="Times New Roman" panose="02020603050405020304" pitchFamily="18" charset="0"/>
                <a:ea typeface="Times New Roman" panose="02020603050405020304" pitchFamily="18" charset="0"/>
              </a:rPr>
              <a:t>Murrat</a:t>
            </a:r>
            <a:r>
              <a:rPr lang="en-US" dirty="0">
                <a:solidFill>
                  <a:srgbClr val="000000"/>
                </a:solidFill>
                <a:effectLst/>
                <a:latin typeface="Times New Roman" panose="02020603050405020304" pitchFamily="18" charset="0"/>
                <a:ea typeface="Times New Roman" panose="02020603050405020304" pitchFamily="18" charset="0"/>
              </a:rPr>
              <a:t> Ilmenite Bearing Gabbro, Ne Desert, Egypt (2022) Romanian Journal of Physics, 67 (5-6), 808. </a:t>
            </a:r>
            <a:r>
              <a:rPr lang="en-US" b="1" dirty="0">
                <a:solidFill>
                  <a:srgbClr val="0070C0"/>
                </a:solidFill>
                <a:effectLst/>
                <a:latin typeface="Times New Roman" panose="02020603050405020304" pitchFamily="18" charset="0"/>
                <a:ea typeface="Times New Roman" panose="02020603050405020304" pitchFamily="18" charset="0"/>
              </a:rPr>
              <a:t>(Q3)</a:t>
            </a:r>
            <a:endParaRPr lang="ru-RU" dirty="0">
              <a:effectLst/>
              <a:latin typeface="Times New Roman" panose="02020603050405020304" pitchFamily="18" charset="0"/>
              <a:ea typeface="Times New Roman" panose="02020603050405020304" pitchFamily="18" charset="0"/>
            </a:endParaRPr>
          </a:p>
          <a:p>
            <a:pPr marL="285750" lvl="0" indent="-285750" algn="just">
              <a:buFont typeface="Arial" panose="020B0604020202020204" pitchFamily="34" charset="0"/>
              <a:buChar char="•"/>
            </a:pPr>
            <a:r>
              <a:rPr lang="en-US" dirty="0" err="1">
                <a:solidFill>
                  <a:srgbClr val="000000"/>
                </a:solidFill>
                <a:effectLst/>
                <a:latin typeface="Times New Roman" panose="02020603050405020304" pitchFamily="18" charset="0"/>
                <a:ea typeface="Times New Roman" panose="02020603050405020304" pitchFamily="18" charset="0"/>
              </a:rPr>
              <a:t>Awad</a:t>
            </a:r>
            <a:r>
              <a:rPr lang="en-US" dirty="0">
                <a:solidFill>
                  <a:srgbClr val="000000"/>
                </a:solidFill>
                <a:effectLst/>
                <a:latin typeface="Times New Roman" panose="02020603050405020304" pitchFamily="18" charset="0"/>
                <a:ea typeface="Times New Roman" panose="02020603050405020304" pitchFamily="18" charset="0"/>
              </a:rPr>
              <a:t>, H.A., Abu El-</a:t>
            </a:r>
            <a:r>
              <a:rPr lang="en-US" dirty="0" err="1">
                <a:solidFill>
                  <a:srgbClr val="000000"/>
                </a:solidFill>
                <a:effectLst/>
                <a:latin typeface="Times New Roman" panose="02020603050405020304" pitchFamily="18" charset="0"/>
                <a:ea typeface="Times New Roman" panose="02020603050405020304" pitchFamily="18" charset="0"/>
              </a:rPr>
              <a:t>Leil</a:t>
            </a:r>
            <a:r>
              <a:rPr lang="en-US" dirty="0">
                <a:solidFill>
                  <a:srgbClr val="000000"/>
                </a:solidFill>
                <a:effectLst/>
                <a:latin typeface="Times New Roman" panose="02020603050405020304" pitchFamily="18" charset="0"/>
                <a:ea typeface="Times New Roman" panose="02020603050405020304" pitchFamily="18" charset="0"/>
              </a:rPr>
              <a:t>, I., </a:t>
            </a:r>
            <a:r>
              <a:rPr lang="en-US" dirty="0" err="1">
                <a:solidFill>
                  <a:srgbClr val="000000"/>
                </a:solidFill>
                <a:effectLst/>
                <a:latin typeface="Times New Roman" panose="02020603050405020304" pitchFamily="18" charset="0"/>
                <a:ea typeface="Times New Roman" panose="02020603050405020304" pitchFamily="18" charset="0"/>
              </a:rPr>
              <a:t>M.El-Wardany</a:t>
            </a:r>
            <a:r>
              <a:rPr lang="en-US" dirty="0">
                <a:solidFill>
                  <a:srgbClr val="000000"/>
                </a:solidFill>
                <a:effectLst/>
                <a:latin typeface="Times New Roman" panose="02020603050405020304" pitchFamily="18" charset="0"/>
                <a:ea typeface="Times New Roman" panose="02020603050405020304" pitchFamily="18" charset="0"/>
              </a:rPr>
              <a:t>, R., </a:t>
            </a:r>
            <a:r>
              <a:rPr lang="en-US" dirty="0" err="1">
                <a:solidFill>
                  <a:srgbClr val="000000"/>
                </a:solidFill>
                <a:effectLst/>
                <a:latin typeface="Times New Roman" panose="02020603050405020304" pitchFamily="18" charset="0"/>
                <a:ea typeface="Times New Roman" panose="02020603050405020304" pitchFamily="18" charset="0"/>
              </a:rPr>
              <a:t>Ene</a:t>
            </a:r>
            <a:r>
              <a:rPr lang="en-US" dirty="0">
                <a:solidFill>
                  <a:srgbClr val="000000"/>
                </a:solidFill>
                <a:effectLst/>
                <a:latin typeface="Times New Roman" panose="02020603050405020304" pitchFamily="18" charset="0"/>
                <a:ea typeface="Times New Roman" panose="02020603050405020304" pitchFamily="18" charset="0"/>
              </a:rPr>
              <a:t>, A., </a:t>
            </a:r>
            <a:r>
              <a:rPr lang="en-US" dirty="0" err="1">
                <a:solidFill>
                  <a:srgbClr val="000000"/>
                </a:solidFill>
                <a:effectLst/>
                <a:latin typeface="Times New Roman" panose="02020603050405020304" pitchFamily="18" charset="0"/>
                <a:ea typeface="Times New Roman" panose="02020603050405020304" pitchFamily="18" charset="0"/>
              </a:rPr>
              <a:t>Tolba</a:t>
            </a:r>
            <a:r>
              <a:rPr lang="en-US" dirty="0">
                <a:solidFill>
                  <a:srgbClr val="000000"/>
                </a:solidFill>
                <a:effectLst/>
                <a:latin typeface="Times New Roman" panose="02020603050405020304" pitchFamily="18" charset="0"/>
                <a:ea typeface="Times New Roman" panose="02020603050405020304" pitchFamily="18" charset="0"/>
              </a:rPr>
              <a:t>, A., Kamel, M., </a:t>
            </a:r>
            <a:r>
              <a:rPr lang="en-US" b="1" dirty="0" err="1">
                <a:solidFill>
                  <a:srgbClr val="000000"/>
                </a:solidFill>
                <a:effectLst/>
                <a:latin typeface="Times New Roman" panose="02020603050405020304" pitchFamily="18" charset="0"/>
                <a:ea typeface="Times New Roman" panose="02020603050405020304" pitchFamily="18" charset="0"/>
              </a:rPr>
              <a:t>Nastavkin</a:t>
            </a:r>
            <a:r>
              <a:rPr lang="en-US" b="1" dirty="0">
                <a:solidFill>
                  <a:srgbClr val="000000"/>
                </a:solidFill>
                <a:effectLst/>
                <a:latin typeface="Times New Roman" panose="02020603050405020304" pitchFamily="18" charset="0"/>
                <a:ea typeface="Times New Roman" panose="02020603050405020304" pitchFamily="18" charset="0"/>
              </a:rPr>
              <a:t>, A.</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Zakaly</a:t>
            </a:r>
            <a:r>
              <a:rPr lang="en-US" dirty="0">
                <a:solidFill>
                  <a:srgbClr val="000000"/>
                </a:solidFill>
                <a:effectLst/>
                <a:latin typeface="Times New Roman" panose="02020603050405020304" pitchFamily="18" charset="0"/>
                <a:ea typeface="Times New Roman" panose="02020603050405020304" pitchFamily="18" charset="0"/>
              </a:rPr>
              <a:t>, H.M.H. Mineralogy and Radioactivity Level of the New Occurrence of Ilmenite Bearing Gabbro at Abu </a:t>
            </a:r>
            <a:r>
              <a:rPr lang="en-US" dirty="0" err="1">
                <a:solidFill>
                  <a:srgbClr val="000000"/>
                </a:solidFill>
                <a:effectLst/>
                <a:latin typeface="Times New Roman" panose="02020603050405020304" pitchFamily="18" charset="0"/>
                <a:ea typeface="Times New Roman" panose="02020603050405020304" pitchFamily="18" charset="0"/>
              </a:rPr>
              <a:t>Murrat</a:t>
            </a:r>
            <a:r>
              <a:rPr lang="en-US" dirty="0">
                <a:solidFill>
                  <a:srgbClr val="000000"/>
                </a:solidFill>
                <a:effectLst/>
                <a:latin typeface="Times New Roman" panose="02020603050405020304" pitchFamily="18" charset="0"/>
                <a:ea typeface="Times New Roman" panose="02020603050405020304" pitchFamily="18" charset="0"/>
              </a:rPr>
              <a:t>, Northeastern Desert, Egypt (2022) Romanian Journal of Physics, 67 (3-4), 803. </a:t>
            </a:r>
            <a:r>
              <a:rPr lang="en-US" b="1" dirty="0">
                <a:solidFill>
                  <a:srgbClr val="0070C0"/>
                </a:solidFill>
                <a:effectLst/>
                <a:latin typeface="Times New Roman" panose="02020603050405020304" pitchFamily="18" charset="0"/>
                <a:ea typeface="Times New Roman" panose="02020603050405020304" pitchFamily="18" charset="0"/>
              </a:rPr>
              <a:t>(Q3)</a:t>
            </a:r>
            <a:endParaRPr lang="ru-RU" dirty="0">
              <a:effectLst/>
              <a:latin typeface="Times New Roman" panose="02020603050405020304" pitchFamily="18" charset="0"/>
              <a:ea typeface="Times New Roman" panose="02020603050405020304" pitchFamily="18" charset="0"/>
            </a:endParaRPr>
          </a:p>
          <a:p>
            <a:pPr marL="285750" lvl="0" indent="-285750" algn="just">
              <a:buFont typeface="Arial" panose="020B0604020202020204" pitchFamily="34" charset="0"/>
              <a:buChar char="•"/>
            </a:pPr>
            <a:r>
              <a:rPr lang="en-US" b="1" dirty="0" err="1">
                <a:solidFill>
                  <a:srgbClr val="000000"/>
                </a:solidFill>
                <a:effectLst/>
                <a:latin typeface="Times New Roman" panose="02020603050405020304" pitchFamily="18" charset="0"/>
                <a:ea typeface="Times New Roman" panose="02020603050405020304" pitchFamily="18" charset="0"/>
              </a:rPr>
              <a:t>Awad</a:t>
            </a:r>
            <a:r>
              <a:rPr lang="en-US" b="1" dirty="0">
                <a:solidFill>
                  <a:srgbClr val="000000"/>
                </a:solidFill>
                <a:effectLst/>
                <a:latin typeface="Times New Roman" panose="02020603050405020304" pitchFamily="18" charset="0"/>
                <a:ea typeface="Times New Roman" panose="02020603050405020304" pitchFamily="18" charset="0"/>
              </a:rPr>
              <a:t>, H.A.</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Zakaly</a:t>
            </a:r>
            <a:r>
              <a:rPr lang="en-US" dirty="0">
                <a:solidFill>
                  <a:srgbClr val="000000"/>
                </a:solidFill>
                <a:effectLst/>
                <a:latin typeface="Times New Roman" panose="02020603050405020304" pitchFamily="18" charset="0"/>
                <a:ea typeface="Times New Roman" panose="02020603050405020304" pitchFamily="18" charset="0"/>
              </a:rPr>
              <a:t>, H.M.H., El-Taher, A., </a:t>
            </a:r>
            <a:r>
              <a:rPr lang="en-US" dirty="0" err="1">
                <a:solidFill>
                  <a:srgbClr val="000000"/>
                </a:solidFill>
                <a:effectLst/>
                <a:latin typeface="Times New Roman" panose="02020603050405020304" pitchFamily="18" charset="0"/>
                <a:ea typeface="Times New Roman" panose="02020603050405020304" pitchFamily="18" charset="0"/>
              </a:rPr>
              <a:t>Sebak</a:t>
            </a:r>
            <a:r>
              <a:rPr lang="en-US" dirty="0">
                <a:solidFill>
                  <a:srgbClr val="000000"/>
                </a:solidFill>
                <a:effectLst/>
                <a:latin typeface="Times New Roman" panose="02020603050405020304" pitchFamily="18" charset="0"/>
                <a:ea typeface="Times New Roman" panose="02020603050405020304" pitchFamily="18" charset="0"/>
              </a:rPr>
              <a:t>, M.A. Determination of lanthanides in phosphate rocks by instrumental neutron activation analysis (2022) AIP Conference Proceedings, 2466, 050002. </a:t>
            </a:r>
            <a:endParaRPr lang="ru-RU" dirty="0">
              <a:effectLst/>
              <a:latin typeface="Times New Roman" panose="02020603050405020304" pitchFamily="18" charset="0"/>
              <a:ea typeface="Times New Roman" panose="02020603050405020304" pitchFamily="18" charset="0"/>
            </a:endParaRPr>
          </a:p>
          <a:p>
            <a:pPr marL="285750" lvl="0" indent="-285750" algn="just">
              <a:buFont typeface="Arial" panose="020B0604020202020204" pitchFamily="34" charset="0"/>
              <a:buChar char="•"/>
            </a:pP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Fabri</a:t>
            </a:r>
            <a:r>
              <a:rPr lang="en-US" dirty="0">
                <a:effectLst/>
                <a:latin typeface="Times New Roman" panose="02020603050405020304" pitchFamily="18" charset="0"/>
                <a:ea typeface="Times New Roman" panose="02020603050405020304" pitchFamily="18" charset="0"/>
              </a:rPr>
              <a:t> L., </a:t>
            </a:r>
            <a:r>
              <a:rPr lang="en-US" b="1" dirty="0">
                <a:effectLst/>
                <a:latin typeface="Times New Roman" panose="02020603050405020304" pitchFamily="18" charset="0"/>
                <a:ea typeface="Times New Roman" panose="02020603050405020304" pitchFamily="18" charset="0"/>
              </a:rPr>
              <a:t>Kuznetsov A</a:t>
            </a:r>
            <a:r>
              <a:rPr lang="en-US" dirty="0">
                <a:effectLst/>
                <a:latin typeface="Times New Roman" panose="02020603050405020304" pitchFamily="18" charset="0"/>
                <a:ea typeface="Times New Roman" panose="02020603050405020304" pitchFamily="18" charset="0"/>
              </a:rPr>
              <a:t>., Rollo N., </a:t>
            </a:r>
            <a:r>
              <a:rPr lang="en-US" dirty="0" err="1">
                <a:effectLst/>
                <a:latin typeface="Times New Roman" panose="02020603050405020304" pitchFamily="18" charset="0"/>
                <a:ea typeface="Times New Roman" panose="02020603050405020304" pitchFamily="18" charset="0"/>
              </a:rPr>
              <a:t>Fattal</a:t>
            </a:r>
            <a:r>
              <a:rPr lang="en-US" dirty="0">
                <a:effectLst/>
                <a:latin typeface="Times New Roman" panose="02020603050405020304" pitchFamily="18" charset="0"/>
                <a:ea typeface="Times New Roman" panose="02020603050405020304" pitchFamily="18" charset="0"/>
              </a:rPr>
              <a:t> P. Natural degradation of spilled fuel oil on seacoasts: modelling, mapping, and spatial analysis // Regional Studies in Marine Science, 2022, article 102782. </a:t>
            </a:r>
            <a:r>
              <a:rPr lang="en-US" b="1" dirty="0">
                <a:solidFill>
                  <a:srgbClr val="0070C0"/>
                </a:solidFill>
                <a:effectLst/>
                <a:latin typeface="Times New Roman" panose="02020603050405020304" pitchFamily="18" charset="0"/>
                <a:ea typeface="Times New Roman" panose="02020603050405020304" pitchFamily="18" charset="0"/>
              </a:rPr>
              <a:t>(Q</a:t>
            </a:r>
            <a:r>
              <a:rPr lang="ru-RU" b="1" dirty="0">
                <a:solidFill>
                  <a:srgbClr val="0070C0"/>
                </a:solidFill>
                <a:effectLst/>
                <a:latin typeface="Times New Roman" panose="02020603050405020304" pitchFamily="18" charset="0"/>
                <a:ea typeface="Times New Roman" panose="02020603050405020304" pitchFamily="18" charset="0"/>
              </a:rPr>
              <a:t>2</a:t>
            </a:r>
            <a:r>
              <a:rPr lang="en-US" b="1" dirty="0">
                <a:solidFill>
                  <a:srgbClr val="0070C0"/>
                </a:solidFill>
                <a:effectLst/>
                <a:latin typeface="Times New Roman" panose="02020603050405020304" pitchFamily="18" charset="0"/>
                <a:ea typeface="Times New Roman" panose="02020603050405020304" pitchFamily="18" charset="0"/>
              </a:rPr>
              <a:t>)</a:t>
            </a:r>
            <a:endParaRPr lang="ru-RU" dirty="0">
              <a:effectLst/>
              <a:latin typeface="Times New Roman" panose="02020603050405020304" pitchFamily="18" charset="0"/>
              <a:ea typeface="Times New Roman" panose="02020603050405020304" pitchFamily="18" charset="0"/>
            </a:endParaRPr>
          </a:p>
          <a:p>
            <a:pPr marL="285750" lvl="0" indent="-285750" algn="just">
              <a:buFont typeface="Arial" panose="020B0604020202020204" pitchFamily="34" charset="0"/>
              <a:buChar char="•"/>
            </a:pPr>
            <a:r>
              <a:rPr lang="en-US"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Gar’kusha</a:t>
            </a:r>
            <a:r>
              <a:rPr lang="en-US"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D.N., Fedorov </a:t>
            </a:r>
            <a:r>
              <a:rPr lang="en-US"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Yu.A</a:t>
            </a:r>
            <a:r>
              <a:rPr lang="en-US"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Methane and hydrogen sulfide in bottom sediments at the sites of dredging and underwater storage of soils in the Sea of Azov // Proceedings of the 2022 International Conference on Ocean Studies (05-08 October 2022, Vladivostok, Russia). 2022. P. 127-131.</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buFont typeface="Arial" panose="020B0604020202020204" pitchFamily="34" charset="0"/>
              <a:buChar char="•"/>
            </a:pPr>
            <a:r>
              <a:rPr lang="en-US" dirty="0" err="1">
                <a:effectLst/>
                <a:latin typeface="Times New Roman" panose="02020603050405020304" pitchFamily="18" charset="0"/>
                <a:ea typeface="Times New Roman" panose="02020603050405020304" pitchFamily="18" charset="0"/>
              </a:rPr>
              <a:t>Iljina</a:t>
            </a:r>
            <a:r>
              <a:rPr lang="en-US" dirty="0">
                <a:effectLst/>
                <a:latin typeface="Times New Roman" panose="02020603050405020304" pitchFamily="18" charset="0"/>
                <a:ea typeface="Times New Roman" panose="02020603050405020304" pitchFamily="18" charset="0"/>
              </a:rPr>
              <a:t> L.P., </a:t>
            </a:r>
            <a:r>
              <a:rPr lang="en-US" dirty="0" err="1">
                <a:effectLst/>
                <a:latin typeface="Times New Roman" panose="02020603050405020304" pitchFamily="18" charset="0"/>
                <a:ea typeface="Times New Roman" panose="02020603050405020304" pitchFamily="18" charset="0"/>
              </a:rPr>
              <a:t>Sushko</a:t>
            </a:r>
            <a:r>
              <a:rPr lang="en-US" dirty="0">
                <a:effectLst/>
                <a:latin typeface="Times New Roman" panose="02020603050405020304" pitchFamily="18" charset="0"/>
                <a:ea typeface="Times New Roman" panose="02020603050405020304" pitchFamily="18" charset="0"/>
              </a:rPr>
              <a:t> K.S</a:t>
            </a:r>
            <a:r>
              <a:rPr lang="en-US" b="1" i="1" dirty="0">
                <a:effectLst/>
                <a:latin typeface="Times New Roman" panose="02020603050405020304" pitchFamily="18" charset="0"/>
                <a:ea typeface="Times New Roman" panose="02020603050405020304" pitchFamily="18" charset="0"/>
              </a:rPr>
              <a:t>., </a:t>
            </a:r>
            <a:r>
              <a:rPr lang="en-US" b="1" dirty="0">
                <a:effectLst/>
                <a:latin typeface="Times New Roman" panose="02020603050405020304" pitchFamily="18" charset="0"/>
                <a:ea typeface="Times New Roman" panose="02020603050405020304" pitchFamily="18" charset="0"/>
              </a:rPr>
              <a:t>Bespalova L.A.,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Kalinitchenko</a:t>
            </a:r>
            <a:r>
              <a:rPr lang="en-US" dirty="0">
                <a:effectLst/>
                <a:latin typeface="Times New Roman" panose="02020603050405020304" pitchFamily="18" charset="0"/>
                <a:ea typeface="Times New Roman" panose="02020603050405020304" pitchFamily="18" charset="0"/>
              </a:rPr>
              <a:t> V.P. </a:t>
            </a:r>
            <a:r>
              <a:rPr lang="ru-RU" dirty="0">
                <a:effectLst/>
                <a:latin typeface="Times New Roman" panose="02020603050405020304" pitchFamily="18" charset="0"/>
                <a:ea typeface="Times New Roman" panose="02020603050405020304" pitchFamily="18" charset="0"/>
              </a:rPr>
              <a:t>С</a:t>
            </a:r>
            <a:r>
              <a:rPr lang="en-US" dirty="0" err="1">
                <a:effectLst/>
                <a:latin typeface="Times New Roman" panose="02020603050405020304" pitchFamily="18" charset="0"/>
                <a:ea typeface="Times New Roman" panose="02020603050405020304" pitchFamily="18" charset="0"/>
              </a:rPr>
              <a:t>urrent</a:t>
            </a:r>
            <a:r>
              <a:rPr lang="en-US" dirty="0">
                <a:effectLst/>
                <a:latin typeface="Times New Roman" panose="02020603050405020304" pitchFamily="18" charset="0"/>
                <a:ea typeface="Times New Roman" panose="02020603050405020304" pitchFamily="18" charset="0"/>
              </a:rPr>
              <a:t> state of fertility of pasture land of the </a:t>
            </a:r>
            <a:r>
              <a:rPr lang="en-US" dirty="0" err="1">
                <a:effectLst/>
                <a:latin typeface="Times New Roman" panose="02020603050405020304" pitchFamily="18" charset="0"/>
                <a:ea typeface="Times New Roman" panose="02020603050405020304" pitchFamily="18" charset="0"/>
              </a:rPr>
              <a:t>Manych</a:t>
            </a:r>
            <a:r>
              <a:rPr lang="en-US" dirty="0">
                <a:effectLst/>
                <a:latin typeface="Times New Roman" panose="02020603050405020304" pitchFamily="18" charset="0"/>
                <a:ea typeface="Times New Roman" panose="02020603050405020304" pitchFamily="18" charset="0"/>
              </a:rPr>
              <a:t> Valley // International Scientific and Practical Conference “Technology in Agriculture, Energy and Ecology” (TAEE2022) – 2022. – Vol. 2767. (AIP Conference Proceedings, 24 May 2022, Melville, New York). – P.020028.</a:t>
            </a:r>
            <a:endParaRPr lang="ru-RU" dirty="0">
              <a:effectLst/>
              <a:latin typeface="Times New Roman" panose="02020603050405020304" pitchFamily="18" charset="0"/>
              <a:ea typeface="Times New Roman" panose="02020603050405020304" pitchFamily="18" charset="0"/>
            </a:endParaRPr>
          </a:p>
          <a:p>
            <a:pPr marL="285750" lvl="0" indent="-285750" algn="just">
              <a:buFont typeface="Arial" panose="020B0604020202020204" pitchFamily="34" charset="0"/>
              <a:buChar char="•"/>
            </a:pPr>
            <a:r>
              <a:rPr lang="en-US" b="1" dirty="0" err="1">
                <a:effectLst/>
                <a:latin typeface="Times New Roman" panose="02020603050405020304" pitchFamily="18" charset="0"/>
                <a:ea typeface="Times New Roman" panose="02020603050405020304" pitchFamily="18" charset="0"/>
              </a:rPr>
              <a:t>Nadegda</a:t>
            </a:r>
            <a:r>
              <a:rPr lang="en-US" b="1" dirty="0">
                <a:effectLst/>
                <a:latin typeface="Times New Roman" panose="02020603050405020304" pitchFamily="18" charset="0"/>
                <a:ea typeface="Times New Roman" panose="02020603050405020304" pitchFamily="18" charset="0"/>
              </a:rPr>
              <a:t> M. </a:t>
            </a:r>
            <a:r>
              <a:rPr lang="en-US" b="1" dirty="0" err="1">
                <a:effectLst/>
                <a:latin typeface="Times New Roman" panose="02020603050405020304" pitchFamily="18" charset="0"/>
                <a:ea typeface="Times New Roman" panose="02020603050405020304" pitchFamily="18" charset="0"/>
              </a:rPr>
              <a:t>Hansivarova</a:t>
            </a:r>
            <a:r>
              <a:rPr lang="en-US" dirty="0">
                <a:effectLst/>
                <a:latin typeface="Times New Roman" panose="02020603050405020304" pitchFamily="18" charset="0"/>
                <a:ea typeface="Times New Roman" panose="02020603050405020304" pitchFamily="18" charset="0"/>
              </a:rPr>
              <a:t>, Larisa A. </a:t>
            </a:r>
            <a:r>
              <a:rPr lang="en-US" dirty="0" err="1">
                <a:effectLst/>
                <a:latin typeface="Times New Roman" panose="02020603050405020304" pitchFamily="18" charset="0"/>
                <a:ea typeface="Times New Roman" panose="02020603050405020304" pitchFamily="18" charset="0"/>
              </a:rPr>
              <a:t>Zolotareva</a:t>
            </a:r>
            <a:r>
              <a:rPr lang="en-US" dirty="0">
                <a:effectLst/>
                <a:latin typeface="Times New Roman" panose="02020603050405020304" pitchFamily="18" charset="0"/>
                <a:ea typeface="Times New Roman" panose="02020603050405020304" pitchFamily="18" charset="0"/>
              </a:rPr>
              <a:t>, Zoya V. </a:t>
            </a:r>
            <a:r>
              <a:rPr lang="en-US" dirty="0" err="1">
                <a:effectLst/>
                <a:latin typeface="Times New Roman" panose="02020603050405020304" pitchFamily="18" charset="0"/>
                <a:ea typeface="Times New Roman" panose="02020603050405020304" pitchFamily="18" charset="0"/>
              </a:rPr>
              <a:t>Buyko</a:t>
            </a:r>
            <a:r>
              <a:rPr lang="en-US" dirty="0">
                <a:effectLst/>
                <a:latin typeface="Times New Roman" panose="02020603050405020304" pitchFamily="18" charset="0"/>
                <a:ea typeface="Times New Roman" panose="02020603050405020304" pitchFamily="18" charset="0"/>
              </a:rPr>
              <a:t>. Development and Implementation of Digital Technologies in Engineering Surveys to Solve Research and Practical Problems of Rational Nature Management and Environmental Protection When Placing Construction Objects/ Innovative Trends in International Business and Sustainable Management pp 543–551. Chapter First Online: 27 September 2022. - Part of the Approaches to Global Sustainability, Markets, and Governance book series (AGSMG). - Springer – 2022. </a:t>
            </a:r>
            <a:endParaRPr lang="ru-RU" dirty="0"/>
          </a:p>
        </p:txBody>
      </p:sp>
    </p:spTree>
    <p:extLst>
      <p:ext uri="{BB962C8B-B14F-4D97-AF65-F5344CB8AC3E}">
        <p14:creationId xmlns:p14="http://schemas.microsoft.com/office/powerpoint/2010/main" val="2720650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0F61D4-BF1E-BE0A-DCE8-90365DB95AAF}"/>
              </a:ext>
            </a:extLst>
          </p:cNvPr>
          <p:cNvSpPr txBox="1"/>
          <p:nvPr/>
        </p:nvSpPr>
        <p:spPr>
          <a:xfrm>
            <a:off x="547687" y="609600"/>
            <a:ext cx="11096625" cy="4278094"/>
          </a:xfrm>
          <a:prstGeom prst="rect">
            <a:avLst/>
          </a:prstGeom>
          <a:noFill/>
        </p:spPr>
        <p:txBody>
          <a:bodyPr wrap="square" rtlCol="0">
            <a:spAutoFit/>
          </a:bodyPr>
          <a:lstStyle/>
          <a:p>
            <a:pPr marL="342900" lvl="0" indent="-342900" algn="just">
              <a:buFont typeface="Arial" panose="020B0604020202020204" pitchFamily="34" charset="0"/>
              <a:buChar char="•"/>
            </a:pPr>
            <a:r>
              <a:rPr lang="en-US" sz="1700" b="1" dirty="0">
                <a:effectLst/>
                <a:latin typeface="Times New Roman" panose="02020603050405020304" pitchFamily="18" charset="0"/>
                <a:ea typeface="Times New Roman" panose="02020603050405020304" pitchFamily="18" charset="0"/>
              </a:rPr>
              <a:t>Popov, </a:t>
            </a:r>
            <a:r>
              <a:rPr lang="en-US" sz="1700" b="1" dirty="0" err="1">
                <a:effectLst/>
                <a:latin typeface="Times New Roman" panose="02020603050405020304" pitchFamily="18" charset="0"/>
                <a:ea typeface="Times New Roman" panose="02020603050405020304" pitchFamily="18" charset="0"/>
              </a:rPr>
              <a:t>Yu.V</a:t>
            </a:r>
            <a:r>
              <a:rPr lang="en-US" sz="1700" b="1" dirty="0">
                <a:effectLst/>
                <a:latin typeface="Times New Roman" panose="02020603050405020304" pitchFamily="18" charset="0"/>
                <a:ea typeface="Times New Roman" panose="02020603050405020304" pitchFamily="18" charset="0"/>
              </a:rPr>
              <a:t>.,</a:t>
            </a:r>
            <a:r>
              <a:rPr lang="en-US" sz="1700" dirty="0">
                <a:effectLst/>
                <a:latin typeface="Times New Roman" panose="02020603050405020304" pitchFamily="18" charset="0"/>
                <a:ea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rPr>
              <a:t>Pustovit</a:t>
            </a:r>
            <a:r>
              <a:rPr lang="en-US" sz="1700" dirty="0">
                <a:effectLst/>
                <a:latin typeface="Times New Roman" panose="02020603050405020304" pitchFamily="18" charset="0"/>
                <a:ea typeface="Times New Roman" panose="02020603050405020304" pitchFamily="18" charset="0"/>
              </a:rPr>
              <a:t>, O.E., </a:t>
            </a:r>
            <a:r>
              <a:rPr lang="en-US" sz="1700" dirty="0" err="1">
                <a:effectLst/>
                <a:latin typeface="Times New Roman" panose="02020603050405020304" pitchFamily="18" charset="0"/>
                <a:ea typeface="Times New Roman" panose="02020603050405020304" pitchFamily="18" charset="0"/>
              </a:rPr>
              <a:t>Kubrin</a:t>
            </a:r>
            <a:r>
              <a:rPr lang="en-US" sz="1700" dirty="0">
                <a:effectLst/>
                <a:latin typeface="Times New Roman" panose="02020603050405020304" pitchFamily="18" charset="0"/>
                <a:ea typeface="Times New Roman" panose="02020603050405020304" pitchFamily="18" charset="0"/>
              </a:rPr>
              <a:t>, S.P., </a:t>
            </a:r>
            <a:r>
              <a:rPr lang="en-US" sz="1700" dirty="0" err="1">
                <a:effectLst/>
                <a:latin typeface="Times New Roman" panose="02020603050405020304" pitchFamily="18" charset="0"/>
                <a:ea typeface="Times New Roman" panose="02020603050405020304" pitchFamily="18" charset="0"/>
              </a:rPr>
              <a:t>Nikulin</a:t>
            </a:r>
            <a:r>
              <a:rPr lang="en-US" sz="1700" dirty="0">
                <a:effectLst/>
                <a:latin typeface="Times New Roman" panose="02020603050405020304" pitchFamily="18" charset="0"/>
                <a:ea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rPr>
              <a:t>A.Yu</a:t>
            </a:r>
            <a:r>
              <a:rPr lang="en-US" sz="1700" dirty="0">
                <a:effectLst/>
                <a:latin typeface="Times New Roman" panose="02020603050405020304" pitchFamily="18" charset="0"/>
                <a:ea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rPr>
              <a:t>Nizhneteberdinskiy</a:t>
            </a:r>
            <a:r>
              <a:rPr lang="en-US" sz="1700" dirty="0">
                <a:effectLst/>
                <a:latin typeface="Times New Roman" panose="02020603050405020304" pitchFamily="18" charset="0"/>
                <a:ea typeface="Times New Roman" panose="02020603050405020304" pitchFamily="18" charset="0"/>
              </a:rPr>
              <a:t> serpentinite massif: composition and evolution (Greater Caucasus) (in Russ.) // </a:t>
            </a:r>
            <a:r>
              <a:rPr lang="en-US" sz="1700" dirty="0" err="1">
                <a:effectLst/>
                <a:latin typeface="Times New Roman" panose="02020603050405020304" pitchFamily="18" charset="0"/>
                <a:ea typeface="Times New Roman" panose="02020603050405020304" pitchFamily="18" charset="0"/>
              </a:rPr>
              <a:t>Geologiya</a:t>
            </a:r>
            <a:r>
              <a:rPr lang="en-US" sz="1700" dirty="0">
                <a:effectLst/>
                <a:latin typeface="Times New Roman" panose="02020603050405020304" pitchFamily="18" charset="0"/>
                <a:ea typeface="Times New Roman" panose="02020603050405020304" pitchFamily="18" charset="0"/>
              </a:rPr>
              <a:t> I </a:t>
            </a:r>
            <a:r>
              <a:rPr lang="en-US" sz="1700" dirty="0" err="1">
                <a:effectLst/>
                <a:latin typeface="Times New Roman" panose="02020603050405020304" pitchFamily="18" charset="0"/>
                <a:ea typeface="Times New Roman" panose="02020603050405020304" pitchFamily="18" charset="0"/>
              </a:rPr>
              <a:t>Geofizika</a:t>
            </a:r>
            <a:r>
              <a:rPr lang="en-US" sz="1700" dirty="0">
                <a:effectLst/>
                <a:latin typeface="Times New Roman" panose="02020603050405020304" pitchFamily="18" charset="0"/>
                <a:ea typeface="Times New Roman" panose="02020603050405020304" pitchFamily="18" charset="0"/>
              </a:rPr>
              <a:t> Yuga </a:t>
            </a:r>
            <a:r>
              <a:rPr lang="en-US" sz="1700" dirty="0" err="1">
                <a:effectLst/>
                <a:latin typeface="Times New Roman" panose="02020603050405020304" pitchFamily="18" charset="0"/>
                <a:ea typeface="Times New Roman" panose="02020603050405020304" pitchFamily="18" charset="0"/>
              </a:rPr>
              <a:t>Rossii</a:t>
            </a:r>
            <a:r>
              <a:rPr lang="en-US" sz="1700" dirty="0">
                <a:effectLst/>
                <a:latin typeface="Times New Roman" panose="02020603050405020304" pitchFamily="18" charset="0"/>
                <a:ea typeface="Times New Roman" panose="02020603050405020304" pitchFamily="18" charset="0"/>
              </a:rPr>
              <a:t>, 2022, 12(3), pp. 18–33. </a:t>
            </a:r>
            <a:r>
              <a:rPr lang="en-US" sz="1700" b="1" dirty="0">
                <a:solidFill>
                  <a:srgbClr val="0070C0"/>
                </a:solidFill>
                <a:effectLst/>
                <a:latin typeface="Times New Roman" panose="02020603050405020304" pitchFamily="18" charset="0"/>
                <a:ea typeface="Times New Roman" panose="02020603050405020304" pitchFamily="18" charset="0"/>
              </a:rPr>
              <a:t>(Q3)</a:t>
            </a:r>
            <a:endParaRPr lang="ru-RU" sz="1700" dirty="0">
              <a:effectLst/>
              <a:latin typeface="Times New Roman" panose="02020603050405020304" pitchFamily="18" charset="0"/>
              <a:ea typeface="Times New Roman" panose="02020603050405020304" pitchFamily="18" charset="0"/>
            </a:endParaRPr>
          </a:p>
          <a:p>
            <a:pPr marL="342900" lvl="0" indent="-342900" algn="just">
              <a:buFont typeface="Arial" panose="020B0604020202020204" pitchFamily="34" charset="0"/>
              <a:buChar char="•"/>
            </a:pPr>
            <a:r>
              <a:rPr lang="en-US" sz="1700" b="1" dirty="0" err="1">
                <a:effectLst/>
                <a:latin typeface="Times New Roman" panose="02020603050405020304" pitchFamily="18" charset="0"/>
                <a:ea typeface="Times New Roman" panose="02020603050405020304" pitchFamily="18" charset="0"/>
              </a:rPr>
              <a:t>Reshetnyak</a:t>
            </a:r>
            <a:r>
              <a:rPr lang="en-US" sz="1700" b="1" dirty="0">
                <a:effectLst/>
                <a:latin typeface="Times New Roman" panose="02020603050405020304" pitchFamily="18" charset="0"/>
                <a:ea typeface="Times New Roman" panose="02020603050405020304" pitchFamily="18" charset="0"/>
              </a:rPr>
              <a:t> O.S.,</a:t>
            </a:r>
            <a:r>
              <a:rPr lang="en-US" sz="1700" dirty="0">
                <a:effectLst/>
                <a:latin typeface="Times New Roman" panose="02020603050405020304" pitchFamily="18" charset="0"/>
                <a:ea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rPr>
              <a:t>Kosmenko</a:t>
            </a:r>
            <a:r>
              <a:rPr lang="en-US" sz="1700" dirty="0">
                <a:effectLst/>
                <a:latin typeface="Times New Roman" panose="02020603050405020304" pitchFamily="18" charset="0"/>
                <a:ea typeface="Times New Roman" panose="02020603050405020304" pitchFamily="18" charset="0"/>
              </a:rPr>
              <a:t> L.S., </a:t>
            </a:r>
            <a:r>
              <a:rPr lang="en-US" sz="1700" dirty="0" err="1">
                <a:effectLst/>
                <a:latin typeface="Times New Roman" panose="02020603050405020304" pitchFamily="18" charset="0"/>
                <a:ea typeface="Times New Roman" panose="02020603050405020304" pitchFamily="18" charset="0"/>
              </a:rPr>
              <a:t>Danilenko</a:t>
            </a:r>
            <a:r>
              <a:rPr lang="en-US" sz="1700" dirty="0">
                <a:effectLst/>
                <a:latin typeface="Times New Roman" panose="02020603050405020304" pitchFamily="18" charset="0"/>
                <a:ea typeface="Times New Roman" panose="02020603050405020304" pitchFamily="18" charset="0"/>
              </a:rPr>
              <a:t> A.O. TRENDS IN THE VARIABILITY OF THE CHEMICAL COMPOSITION AND QUALITY OF WATER IN THE LOWER VOLGA TRIBUTARIES UNDER ANTHROPOGENIC IMPACT AND CLIMATE CHANGE // Russian Meteorology and Hydrology. 2022. Т. 47. № 1. С. 67-73. .</a:t>
            </a:r>
            <a:r>
              <a:rPr lang="en-US" sz="1700" b="1" dirty="0">
                <a:solidFill>
                  <a:srgbClr val="0070C0"/>
                </a:solidFill>
                <a:effectLst/>
                <a:latin typeface="Times New Roman" panose="02020603050405020304" pitchFamily="18" charset="0"/>
                <a:ea typeface="Times New Roman" panose="02020603050405020304" pitchFamily="18" charset="0"/>
              </a:rPr>
              <a:t> (Q3)</a:t>
            </a:r>
            <a:endParaRPr lang="ru-RU" sz="1700" dirty="0">
              <a:effectLst/>
              <a:latin typeface="Times New Roman" panose="02020603050405020304" pitchFamily="18" charset="0"/>
              <a:ea typeface="Times New Roman" panose="02020603050405020304" pitchFamily="18" charset="0"/>
            </a:endParaRPr>
          </a:p>
          <a:p>
            <a:pPr marL="342900" lvl="0" indent="-342900" algn="just">
              <a:buFont typeface="Arial" panose="020B0604020202020204" pitchFamily="34" charset="0"/>
              <a:buChar char="•"/>
            </a:pPr>
            <a:r>
              <a:rPr lang="en-US" sz="1700" dirty="0">
                <a:effectLst/>
                <a:latin typeface="Times New Roman" panose="02020603050405020304" pitchFamily="18" charset="0"/>
                <a:ea typeface="Times New Roman" panose="02020603050405020304" pitchFamily="18" charset="0"/>
              </a:rPr>
              <a:t>Sazonov A.D., </a:t>
            </a:r>
            <a:r>
              <a:rPr lang="en-US" sz="1700" b="1" dirty="0" err="1">
                <a:effectLst/>
                <a:latin typeface="Times New Roman" panose="02020603050405020304" pitchFamily="18" charset="0"/>
                <a:ea typeface="Times New Roman" panose="02020603050405020304" pitchFamily="18" charset="0"/>
              </a:rPr>
              <a:t>Zakrutkin</a:t>
            </a:r>
            <a:r>
              <a:rPr lang="en-US" sz="1700" b="1" dirty="0">
                <a:effectLst/>
                <a:latin typeface="Times New Roman" panose="02020603050405020304" pitchFamily="18" charset="0"/>
                <a:ea typeface="Times New Roman" panose="02020603050405020304" pitchFamily="18" charset="0"/>
              </a:rPr>
              <a:t> V.E., </a:t>
            </a:r>
            <a:r>
              <a:rPr lang="en-US" sz="1700" b="1" dirty="0" err="1">
                <a:effectLst/>
                <a:latin typeface="Times New Roman" panose="02020603050405020304" pitchFamily="18" charset="0"/>
                <a:ea typeface="Times New Roman" panose="02020603050405020304" pitchFamily="18" charset="0"/>
              </a:rPr>
              <a:t>Reshetnyak</a:t>
            </a:r>
            <a:r>
              <a:rPr lang="en-US" sz="1700" b="1" dirty="0">
                <a:effectLst/>
                <a:latin typeface="Times New Roman" panose="02020603050405020304" pitchFamily="18" charset="0"/>
                <a:ea typeface="Times New Roman" panose="02020603050405020304" pitchFamily="18" charset="0"/>
              </a:rPr>
              <a:t> O.S.</a:t>
            </a:r>
            <a:r>
              <a:rPr lang="en-US" sz="1700" dirty="0">
                <a:effectLst/>
                <a:latin typeface="Times New Roman" panose="02020603050405020304" pitchFamily="18" charset="0"/>
                <a:ea typeface="Times New Roman" panose="02020603050405020304" pitchFamily="18" charset="0"/>
              </a:rPr>
              <a:t> Time variability of surface </a:t>
            </a:r>
            <a:r>
              <a:rPr lang="en-US" sz="1700" dirty="0" err="1">
                <a:effectLst/>
                <a:latin typeface="Times New Roman" panose="02020603050405020304" pitchFamily="18" charset="0"/>
                <a:ea typeface="Times New Roman" panose="02020603050405020304" pitchFamily="18" charset="0"/>
              </a:rPr>
              <a:t>hydrochemical</a:t>
            </a:r>
            <a:r>
              <a:rPr lang="en-US" sz="1700" dirty="0">
                <a:effectLst/>
                <a:latin typeface="Times New Roman" panose="02020603050405020304" pitchFamily="18" charset="0"/>
                <a:ea typeface="Times New Roman" panose="02020603050405020304" pitchFamily="18" charset="0"/>
              </a:rPr>
              <a:t> runoff in the Bolshoi </a:t>
            </a:r>
            <a:r>
              <a:rPr lang="en-US" sz="1700" dirty="0" err="1">
                <a:effectLst/>
                <a:latin typeface="Times New Roman" panose="02020603050405020304" pitchFamily="18" charset="0"/>
                <a:ea typeface="Times New Roman" panose="02020603050405020304" pitchFamily="18" charset="0"/>
              </a:rPr>
              <a:t>Yegoryk</a:t>
            </a:r>
            <a:r>
              <a:rPr lang="en-US" sz="1700" dirty="0">
                <a:effectLst/>
                <a:latin typeface="Times New Roman" panose="02020603050405020304" pitchFamily="18" charset="0"/>
                <a:ea typeface="Times New Roman" panose="02020603050405020304" pitchFamily="18" charset="0"/>
              </a:rPr>
              <a:t> River basin under anthropogenic influence and climate change (in Russ.). // </a:t>
            </a:r>
            <a:r>
              <a:rPr lang="en-US" sz="1700" dirty="0" err="1">
                <a:effectLst/>
                <a:latin typeface="Times New Roman" panose="02020603050405020304" pitchFamily="18" charset="0"/>
                <a:ea typeface="Times New Roman" panose="02020603050405020304" pitchFamily="18" charset="0"/>
              </a:rPr>
              <a:t>Geologiya</a:t>
            </a:r>
            <a:r>
              <a:rPr lang="en-US" sz="1700" dirty="0">
                <a:effectLst/>
                <a:latin typeface="Times New Roman" panose="02020603050405020304" pitchFamily="18" charset="0"/>
                <a:ea typeface="Times New Roman" panose="02020603050405020304" pitchFamily="18" charset="0"/>
              </a:rPr>
              <a:t> I </a:t>
            </a:r>
            <a:r>
              <a:rPr lang="en-US" sz="1700" dirty="0" err="1">
                <a:effectLst/>
                <a:latin typeface="Times New Roman" panose="02020603050405020304" pitchFamily="18" charset="0"/>
                <a:ea typeface="Times New Roman" panose="02020603050405020304" pitchFamily="18" charset="0"/>
              </a:rPr>
              <a:t>Geofizika</a:t>
            </a:r>
            <a:r>
              <a:rPr lang="en-US" sz="1700" dirty="0">
                <a:effectLst/>
                <a:latin typeface="Times New Roman" panose="02020603050405020304" pitchFamily="18" charset="0"/>
                <a:ea typeface="Times New Roman" panose="02020603050405020304" pitchFamily="18" charset="0"/>
              </a:rPr>
              <a:t> Yuga </a:t>
            </a:r>
            <a:r>
              <a:rPr lang="en-US" sz="1700" dirty="0" err="1">
                <a:effectLst/>
                <a:latin typeface="Times New Roman" panose="02020603050405020304" pitchFamily="18" charset="0"/>
                <a:ea typeface="Times New Roman" panose="02020603050405020304" pitchFamily="18" charset="0"/>
              </a:rPr>
              <a:t>Rossii</a:t>
            </a:r>
            <a:r>
              <a:rPr lang="en-US" sz="1700" dirty="0">
                <a:effectLst/>
                <a:latin typeface="Times New Roman" panose="02020603050405020304" pitchFamily="18" charset="0"/>
                <a:ea typeface="Times New Roman" panose="02020603050405020304" pitchFamily="18" charset="0"/>
              </a:rPr>
              <a:t>. 2022. 12(1): 117-130. </a:t>
            </a:r>
            <a:r>
              <a:rPr lang="en-US" sz="1700" b="1" dirty="0">
                <a:solidFill>
                  <a:srgbClr val="0070C0"/>
                </a:solidFill>
                <a:effectLst/>
                <a:latin typeface="Times New Roman" panose="02020603050405020304" pitchFamily="18" charset="0"/>
                <a:ea typeface="Times New Roman" panose="02020603050405020304" pitchFamily="18" charset="0"/>
              </a:rPr>
              <a:t>(Q3)</a:t>
            </a:r>
            <a:endParaRPr lang="ru-RU" sz="1700" dirty="0">
              <a:effectLst/>
              <a:latin typeface="Times New Roman" panose="02020603050405020304" pitchFamily="18" charset="0"/>
              <a:ea typeface="Times New Roman" panose="02020603050405020304" pitchFamily="18" charset="0"/>
            </a:endParaRPr>
          </a:p>
          <a:p>
            <a:pPr marL="342900" lvl="0" indent="-342900" algn="just">
              <a:buFont typeface="Arial" panose="020B0604020202020204" pitchFamily="34" charset="0"/>
              <a:buChar char="•"/>
            </a:pPr>
            <a:r>
              <a:rPr lang="en-US" sz="1700" b="1" dirty="0" err="1">
                <a:effectLst/>
                <a:latin typeface="Times New Roman" panose="02020603050405020304" pitchFamily="18" charset="0"/>
                <a:ea typeface="Times New Roman" panose="02020603050405020304" pitchFamily="18" charset="0"/>
              </a:rPr>
              <a:t>Zakrutkin</a:t>
            </a:r>
            <a:r>
              <a:rPr lang="en-US" sz="1700" b="1" dirty="0">
                <a:effectLst/>
                <a:latin typeface="Times New Roman" panose="02020603050405020304" pitchFamily="18" charset="0"/>
                <a:ea typeface="Times New Roman" panose="02020603050405020304" pitchFamily="18" charset="0"/>
              </a:rPr>
              <a:t>  V. E.,  </a:t>
            </a:r>
            <a:r>
              <a:rPr lang="en-US" sz="1700" b="1" dirty="0" err="1">
                <a:effectLst/>
                <a:latin typeface="Times New Roman" panose="02020603050405020304" pitchFamily="18" charset="0"/>
                <a:ea typeface="Times New Roman" panose="02020603050405020304" pitchFamily="18" charset="0"/>
              </a:rPr>
              <a:t>Gibkov</a:t>
            </a:r>
            <a:r>
              <a:rPr lang="en-US" sz="1700" b="1" dirty="0">
                <a:effectLst/>
                <a:latin typeface="Times New Roman" panose="02020603050405020304" pitchFamily="18" charset="0"/>
                <a:ea typeface="Times New Roman" panose="02020603050405020304" pitchFamily="18" charset="0"/>
              </a:rPr>
              <a:t>  E. V.</a:t>
            </a:r>
            <a:r>
              <a:rPr lang="en-US" sz="1700" dirty="0">
                <a:effectLst/>
                <a:latin typeface="Times New Roman" panose="02020603050405020304" pitchFamily="18" charset="0"/>
                <a:ea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rPr>
              <a:t>Reshetnyak</a:t>
            </a:r>
            <a:r>
              <a:rPr lang="en-US" sz="1700" dirty="0">
                <a:effectLst/>
                <a:latin typeface="Times New Roman" panose="02020603050405020304" pitchFamily="18" charset="0"/>
                <a:ea typeface="Times New Roman" panose="02020603050405020304" pitchFamily="18" charset="0"/>
              </a:rPr>
              <a:t>  V. N.  Chemical  composition  and  certain  features of  mineral  formation  in  the  river  sediments  of  the  </a:t>
            </a:r>
            <a:r>
              <a:rPr lang="en-US" sz="1700" dirty="0" err="1">
                <a:effectLst/>
                <a:latin typeface="Times New Roman" panose="02020603050405020304" pitchFamily="18" charset="0"/>
                <a:ea typeface="Times New Roman" panose="02020603050405020304" pitchFamily="18" charset="0"/>
              </a:rPr>
              <a:t>Seversky</a:t>
            </a:r>
            <a:r>
              <a:rPr lang="en-US" sz="1700" dirty="0">
                <a:effectLst/>
                <a:latin typeface="Times New Roman" panose="02020603050405020304" pitchFamily="18" charset="0"/>
                <a:ea typeface="Times New Roman" panose="02020603050405020304" pitchFamily="18" charset="0"/>
              </a:rPr>
              <a:t>  Donets  River  basin  (within  the  Rostov  region). </a:t>
            </a:r>
            <a:r>
              <a:rPr lang="en-US" sz="1700" dirty="0" err="1">
                <a:effectLst/>
                <a:latin typeface="Times New Roman" panose="02020603050405020304" pitchFamily="18" charset="0"/>
                <a:ea typeface="Times New Roman" panose="02020603050405020304" pitchFamily="18" charset="0"/>
              </a:rPr>
              <a:t>Geologiya</a:t>
            </a:r>
            <a:r>
              <a:rPr lang="en-US" sz="1700" dirty="0">
                <a:effectLst/>
                <a:latin typeface="Times New Roman" panose="02020603050405020304" pitchFamily="18" charset="0"/>
                <a:ea typeface="Times New Roman" panose="02020603050405020304" pitchFamily="18" charset="0"/>
              </a:rPr>
              <a:t> I </a:t>
            </a:r>
            <a:r>
              <a:rPr lang="en-US" sz="1700" dirty="0" err="1">
                <a:effectLst/>
                <a:latin typeface="Times New Roman" panose="02020603050405020304" pitchFamily="18" charset="0"/>
                <a:ea typeface="Times New Roman" panose="02020603050405020304" pitchFamily="18" charset="0"/>
              </a:rPr>
              <a:t>Geofizika</a:t>
            </a:r>
            <a:r>
              <a:rPr lang="en-US" sz="1700" dirty="0">
                <a:effectLst/>
                <a:latin typeface="Times New Roman" panose="02020603050405020304" pitchFamily="18" charset="0"/>
                <a:ea typeface="Times New Roman" panose="02020603050405020304" pitchFamily="18" charset="0"/>
              </a:rPr>
              <a:t> Yuga </a:t>
            </a:r>
            <a:r>
              <a:rPr lang="en-US" sz="1700" dirty="0" err="1">
                <a:effectLst/>
                <a:latin typeface="Times New Roman" panose="02020603050405020304" pitchFamily="18" charset="0"/>
                <a:ea typeface="Times New Roman" panose="02020603050405020304" pitchFamily="18" charset="0"/>
              </a:rPr>
              <a:t>Rossii</a:t>
            </a:r>
            <a:r>
              <a:rPr lang="en-US" sz="1700" dirty="0">
                <a:effectLst/>
                <a:latin typeface="Times New Roman" panose="02020603050405020304" pitchFamily="18" charset="0"/>
                <a:ea typeface="Times New Roman" panose="02020603050405020304" pitchFamily="18" charset="0"/>
              </a:rPr>
              <a:t> // Geology and Geophysics of Russian South. (in Russ.). 2022. 12 (1): 19–34.  DOI: 10.46698/VNC.2022.20.40.002</a:t>
            </a:r>
            <a:r>
              <a:rPr lang="en-US" sz="1700" b="1" dirty="0">
                <a:solidFill>
                  <a:srgbClr val="0070C0"/>
                </a:solidFill>
                <a:effectLst/>
                <a:latin typeface="Times New Roman" panose="02020603050405020304" pitchFamily="18" charset="0"/>
                <a:ea typeface="Times New Roman" panose="02020603050405020304" pitchFamily="18" charset="0"/>
              </a:rPr>
              <a:t> (Q3)</a:t>
            </a:r>
            <a:endParaRPr lang="ru-RU" sz="1700" dirty="0">
              <a:effectLst/>
              <a:latin typeface="Times New Roman" panose="02020603050405020304" pitchFamily="18" charset="0"/>
              <a:ea typeface="Times New Roman" panose="02020603050405020304" pitchFamily="18" charset="0"/>
            </a:endParaRPr>
          </a:p>
          <a:p>
            <a:pPr marL="342900" lvl="0" indent="-342900" algn="just">
              <a:buFont typeface="Arial" panose="020B0604020202020204" pitchFamily="34" charset="0"/>
              <a:buChar char="•"/>
            </a:pPr>
            <a:r>
              <a:rPr lang="ru-RU" sz="1700" dirty="0">
                <a:effectLst/>
                <a:latin typeface="Times New Roman" panose="02020603050405020304" pitchFamily="18" charset="0"/>
                <a:ea typeface="Times New Roman" panose="02020603050405020304" pitchFamily="18" charset="0"/>
              </a:rPr>
              <a:t>Безуглова О.С., Ильинская И.Н., </a:t>
            </a:r>
            <a:r>
              <a:rPr lang="ru-RU" sz="1700" b="1" dirty="0">
                <a:effectLst/>
                <a:latin typeface="Times New Roman" panose="02020603050405020304" pitchFamily="18" charset="0"/>
                <a:ea typeface="Times New Roman" panose="02020603050405020304" pitchFamily="18" charset="0"/>
              </a:rPr>
              <a:t>Закруткин В.Е.,</a:t>
            </a:r>
            <a:r>
              <a:rPr lang="ru-RU" sz="1700" dirty="0">
                <a:effectLst/>
                <a:latin typeface="Times New Roman" panose="02020603050405020304" pitchFamily="18" charset="0"/>
                <a:ea typeface="Times New Roman" panose="02020603050405020304" pitchFamily="18" charset="0"/>
              </a:rPr>
              <a:t> Назаренко О.Г. Динамика деградации земель Ростовской области // Известия Российской академии наук. Серия географическая. 2022. Т.86. № 1. С. 41-54.</a:t>
            </a:r>
          </a:p>
          <a:p>
            <a:pPr marL="342900" lvl="0" indent="-342900" algn="just">
              <a:buFont typeface="Arial" panose="020B0604020202020204" pitchFamily="34" charset="0"/>
              <a:buChar char="•"/>
            </a:pPr>
            <a:r>
              <a:rPr lang="ru-RU" sz="1700" dirty="0">
                <a:latin typeface="Times New Roman" panose="02020603050405020304" pitchFamily="18" charset="0"/>
                <a:ea typeface="Times New Roman" panose="02020603050405020304" pitchFamily="18" charset="0"/>
              </a:rPr>
              <a:t>…..</a:t>
            </a:r>
            <a:endParaRPr lang="ru-RU" sz="1700" dirty="0">
              <a:effectLst/>
              <a:latin typeface="Times New Roman" panose="02020603050405020304" pitchFamily="18" charset="0"/>
              <a:ea typeface="Times New Roman" panose="02020603050405020304" pitchFamily="18" charset="0"/>
            </a:endParaRPr>
          </a:p>
          <a:p>
            <a:endParaRPr lang="ru-RU" sz="1700" dirty="0"/>
          </a:p>
        </p:txBody>
      </p:sp>
    </p:spTree>
    <p:extLst>
      <p:ext uri="{BB962C8B-B14F-4D97-AF65-F5344CB8AC3E}">
        <p14:creationId xmlns:p14="http://schemas.microsoft.com/office/powerpoint/2010/main" val="447471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0A8ED611-1F40-4C02-90D5-2827BD88DD63}"/>
              </a:ext>
            </a:extLst>
          </p:cNvPr>
          <p:cNvSpPr/>
          <p:nvPr/>
        </p:nvSpPr>
        <p:spPr>
          <a:xfrm>
            <a:off x="602416" y="106514"/>
            <a:ext cx="10635231" cy="368755"/>
          </a:xfrm>
          <a:prstGeom prst="rect">
            <a:avLst/>
          </a:prstGeom>
        </p:spPr>
        <p:txBody>
          <a:bodyPr wrap="square">
            <a:spAutoFit/>
          </a:bodyPr>
          <a:lstStyle/>
          <a:p>
            <a:pPr marL="457200" indent="-228600" algn="ctr">
              <a:lnSpc>
                <a:spcPct val="107000"/>
              </a:lnSpc>
              <a:spcAft>
                <a:spcPts val="0"/>
              </a:spcAft>
            </a:pPr>
            <a:r>
              <a:rPr lang="ru-RU" b="1" dirty="0">
                <a:latin typeface="Times New Roman" panose="02020603050405020304" pitchFamily="18" charset="0"/>
                <a:ea typeface="Times New Roman" panose="02020603050405020304" pitchFamily="18" charset="0"/>
                <a:cs typeface="Times New Roman" panose="02020603050405020304" pitchFamily="18" charset="0"/>
              </a:rPr>
              <a:t>Публикационная активность в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WoS</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ru-RU" b="1" dirty="0">
                <a:latin typeface="Times New Roman" panose="02020603050405020304" pitchFamily="18" charset="0"/>
                <a:ea typeface="Times New Roman" panose="02020603050405020304" pitchFamily="18" charset="0"/>
                <a:cs typeface="Times New Roman" panose="02020603050405020304" pitchFamily="18" charset="0"/>
              </a:rPr>
              <a:t>и </a:t>
            </a:r>
            <a:r>
              <a:rPr lang="en-US" b="1" dirty="0">
                <a:latin typeface="Times New Roman" panose="02020603050405020304" pitchFamily="18" charset="0"/>
                <a:ea typeface="Times New Roman" panose="02020603050405020304" pitchFamily="18" charset="0"/>
                <a:cs typeface="Times New Roman" panose="02020603050405020304" pitchFamily="18" charset="0"/>
              </a:rPr>
              <a:t>Scopus</a:t>
            </a:r>
            <a:endParaRPr lang="ru-RU" b="1"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6D026915-D2E4-38F2-F3C3-5682EADE8597}"/>
              </a:ext>
            </a:extLst>
          </p:cNvPr>
          <p:cNvPicPr>
            <a:picLocks noChangeAspect="1"/>
          </p:cNvPicPr>
          <p:nvPr/>
        </p:nvPicPr>
        <p:blipFill>
          <a:blip r:embed="rId2"/>
          <a:stretch>
            <a:fillRect/>
          </a:stretch>
        </p:blipFill>
        <p:spPr>
          <a:xfrm>
            <a:off x="436880" y="1331101"/>
            <a:ext cx="5601661" cy="4195797"/>
          </a:xfrm>
          <a:prstGeom prst="rect">
            <a:avLst/>
          </a:prstGeom>
        </p:spPr>
      </p:pic>
      <p:sp>
        <p:nvSpPr>
          <p:cNvPr id="4" name="TextBox 3">
            <a:extLst>
              <a:ext uri="{FF2B5EF4-FFF2-40B4-BE49-F238E27FC236}">
                <a16:creationId xmlns:a16="http://schemas.microsoft.com/office/drawing/2014/main" id="{89FBB69F-5313-B400-C5B4-0E81C6CD8C85}"/>
              </a:ext>
            </a:extLst>
          </p:cNvPr>
          <p:cNvSpPr txBox="1"/>
          <p:nvPr/>
        </p:nvSpPr>
        <p:spPr>
          <a:xfrm>
            <a:off x="3051143" y="1444580"/>
            <a:ext cx="3044857" cy="1569660"/>
          </a:xfrm>
          <a:prstGeom prst="rect">
            <a:avLst/>
          </a:prstGeom>
          <a:noFill/>
        </p:spPr>
        <p:txBody>
          <a:bodyPr wrap="square" rtlCol="0">
            <a:spAutoFit/>
          </a:bodyPr>
          <a:lstStyle/>
          <a:p>
            <a:r>
              <a:rPr lang="ru-RU"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Всего 32</a:t>
            </a: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ru-RU"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 1-3 = </a:t>
            </a:r>
            <a:r>
              <a:rPr lang="ru-RU"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18</a:t>
            </a: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56</a:t>
            </a: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ru-RU"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Q1 = </a:t>
            </a:r>
            <a:r>
              <a:rPr lang="ru-RU"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endPar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ru-RU"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B0A227B5-9F41-FA61-02AA-9FE805BCE665}"/>
              </a:ext>
            </a:extLst>
          </p:cNvPr>
          <p:cNvPicPr>
            <a:picLocks noChangeAspect="1"/>
          </p:cNvPicPr>
          <p:nvPr/>
        </p:nvPicPr>
        <p:blipFill>
          <a:blip r:embed="rId3"/>
          <a:stretch>
            <a:fillRect/>
          </a:stretch>
        </p:blipFill>
        <p:spPr>
          <a:xfrm>
            <a:off x="6153460" y="1331101"/>
            <a:ext cx="5601661" cy="4195797"/>
          </a:xfrm>
          <a:prstGeom prst="rect">
            <a:avLst/>
          </a:prstGeom>
        </p:spPr>
      </p:pic>
      <p:sp>
        <p:nvSpPr>
          <p:cNvPr id="7" name="TextBox 6">
            <a:extLst>
              <a:ext uri="{FF2B5EF4-FFF2-40B4-BE49-F238E27FC236}">
                <a16:creationId xmlns:a16="http://schemas.microsoft.com/office/drawing/2014/main" id="{61AA63F8-DA1A-50B7-132F-9F09B6CA9F47}"/>
              </a:ext>
            </a:extLst>
          </p:cNvPr>
          <p:cNvSpPr txBox="1"/>
          <p:nvPr/>
        </p:nvSpPr>
        <p:spPr>
          <a:xfrm>
            <a:off x="8429284" y="1346931"/>
            <a:ext cx="3044857" cy="1200329"/>
          </a:xfrm>
          <a:prstGeom prst="rect">
            <a:avLst/>
          </a:prstGeom>
          <a:noFill/>
        </p:spPr>
        <p:txBody>
          <a:bodyPr wrap="square" rtlCol="0">
            <a:spAutoFit/>
          </a:bodyPr>
          <a:lstStyle/>
          <a:p>
            <a:r>
              <a:rPr lang="ru-RU"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Всего 54</a:t>
            </a: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ru-RU"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 1</a:t>
            </a:r>
            <a:r>
              <a:rPr lang="ru-RU"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1</a:t>
            </a:r>
            <a:r>
              <a:rPr lang="ru-RU"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40</a:t>
            </a: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ru-RU"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Q1 = </a:t>
            </a:r>
            <a:r>
              <a:rPr lang="ru-RU"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p>
        </p:txBody>
      </p:sp>
      <p:sp>
        <p:nvSpPr>
          <p:cNvPr id="10" name="TextBox 9">
            <a:extLst>
              <a:ext uri="{FF2B5EF4-FFF2-40B4-BE49-F238E27FC236}">
                <a16:creationId xmlns:a16="http://schemas.microsoft.com/office/drawing/2014/main" id="{0C87E319-BDA6-A854-4764-50C0A741019A}"/>
              </a:ext>
            </a:extLst>
          </p:cNvPr>
          <p:cNvSpPr txBox="1"/>
          <p:nvPr/>
        </p:nvSpPr>
        <p:spPr>
          <a:xfrm>
            <a:off x="1781175" y="723900"/>
            <a:ext cx="3552825" cy="400110"/>
          </a:xfrm>
          <a:prstGeom prst="rect">
            <a:avLst/>
          </a:prstGeom>
          <a:noFill/>
        </p:spPr>
        <p:txBody>
          <a:bodyPr wrap="square" rtlCol="0">
            <a:spAutoFit/>
          </a:bodyPr>
          <a:lstStyle/>
          <a:p>
            <a:pPr algn="ctr"/>
            <a:r>
              <a:rPr lang="ru-RU" sz="2000" b="1" dirty="0">
                <a:latin typeface="Arial" panose="020B0604020202020204" pitchFamily="34" charset="0"/>
                <a:cs typeface="Arial" panose="020B0604020202020204" pitchFamily="34" charset="0"/>
              </a:rPr>
              <a:t>2022 г</a:t>
            </a:r>
          </a:p>
        </p:txBody>
      </p:sp>
      <p:sp>
        <p:nvSpPr>
          <p:cNvPr id="11" name="TextBox 10">
            <a:extLst>
              <a:ext uri="{FF2B5EF4-FFF2-40B4-BE49-F238E27FC236}">
                <a16:creationId xmlns:a16="http://schemas.microsoft.com/office/drawing/2014/main" id="{9CE274FD-4784-A7CC-8E2A-6A201FC8B669}"/>
              </a:ext>
            </a:extLst>
          </p:cNvPr>
          <p:cNvSpPr txBox="1"/>
          <p:nvPr/>
        </p:nvSpPr>
        <p:spPr>
          <a:xfrm>
            <a:off x="7429500" y="748376"/>
            <a:ext cx="3552825" cy="400110"/>
          </a:xfrm>
          <a:prstGeom prst="rect">
            <a:avLst/>
          </a:prstGeom>
          <a:noFill/>
        </p:spPr>
        <p:txBody>
          <a:bodyPr wrap="square" rtlCol="0">
            <a:spAutoFit/>
          </a:bodyPr>
          <a:lstStyle/>
          <a:p>
            <a:pPr algn="ctr"/>
            <a:r>
              <a:rPr lang="ru-RU" sz="2000" b="1" dirty="0">
                <a:latin typeface="Arial" panose="020B0604020202020204" pitchFamily="34" charset="0"/>
                <a:cs typeface="Arial" panose="020B0604020202020204" pitchFamily="34" charset="0"/>
              </a:rPr>
              <a:t>2021 г</a:t>
            </a:r>
          </a:p>
        </p:txBody>
      </p:sp>
      <p:sp>
        <p:nvSpPr>
          <p:cNvPr id="12" name="TextBox 11">
            <a:extLst>
              <a:ext uri="{FF2B5EF4-FFF2-40B4-BE49-F238E27FC236}">
                <a16:creationId xmlns:a16="http://schemas.microsoft.com/office/drawing/2014/main" id="{AF14FCAC-8B72-341A-98EF-DA38EEF9CDDF}"/>
              </a:ext>
            </a:extLst>
          </p:cNvPr>
          <p:cNvSpPr txBox="1"/>
          <p:nvPr/>
        </p:nvSpPr>
        <p:spPr>
          <a:xfrm>
            <a:off x="723590" y="5810250"/>
            <a:ext cx="10635231" cy="400110"/>
          </a:xfrm>
          <a:prstGeom prst="rect">
            <a:avLst/>
          </a:prstGeom>
          <a:noFill/>
        </p:spPr>
        <p:txBody>
          <a:bodyPr wrap="square" rtlCol="0">
            <a:spAutoFit/>
          </a:bodyPr>
          <a:lstStyle/>
          <a:p>
            <a:pPr algn="ctr"/>
            <a:r>
              <a:rPr lang="ru-RU" sz="20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Михайленко А.В., </a:t>
            </a:r>
            <a:r>
              <a:rPr lang="en-US" sz="20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Radwan, A.A.</a:t>
            </a:r>
            <a:endParaRPr lang="ru-RU" sz="2000" i="1" dirty="0">
              <a:solidFill>
                <a:srgbClr val="C00000"/>
              </a:solidFill>
            </a:endParaRPr>
          </a:p>
        </p:txBody>
      </p:sp>
    </p:spTree>
    <p:extLst>
      <p:ext uri="{BB962C8B-B14F-4D97-AF65-F5344CB8AC3E}">
        <p14:creationId xmlns:p14="http://schemas.microsoft.com/office/powerpoint/2010/main" val="52749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7AF0BA-43F5-4E32-A737-29C607591795}"/>
              </a:ext>
            </a:extLst>
          </p:cNvPr>
          <p:cNvSpPr txBox="1"/>
          <p:nvPr/>
        </p:nvSpPr>
        <p:spPr>
          <a:xfrm>
            <a:off x="581025" y="200025"/>
            <a:ext cx="10858500" cy="7186583"/>
          </a:xfrm>
          <a:prstGeom prst="rect">
            <a:avLst/>
          </a:prstGeom>
          <a:noFill/>
        </p:spPr>
        <p:txBody>
          <a:bodyPr wrap="square" rtlCol="0">
            <a:spAutoFit/>
          </a:bodyPr>
          <a:lstStyle/>
          <a:p>
            <a:r>
              <a:rPr lang="ru-RU" b="1" dirty="0">
                <a:latin typeface="Times New Roman" panose="02020603050405020304" pitchFamily="18" charset="0"/>
                <a:cs typeface="Times New Roman" panose="02020603050405020304" pitchFamily="18" charset="0"/>
              </a:rPr>
              <a:t>Публикации, индексируемые </a:t>
            </a:r>
            <a:r>
              <a:rPr lang="en-US" b="1" dirty="0">
                <a:latin typeface="Times New Roman" panose="02020603050405020304" pitchFamily="18" charset="0"/>
                <a:cs typeface="Times New Roman" panose="02020603050405020304" pitchFamily="18" charset="0"/>
              </a:rPr>
              <a:t>Scopus</a:t>
            </a:r>
            <a:r>
              <a:rPr lang="ru-RU" b="1" dirty="0">
                <a:latin typeface="Times New Roman" panose="02020603050405020304" pitchFamily="18" charset="0"/>
                <a:cs typeface="Times New Roman" panose="02020603050405020304" pitchFamily="18" charset="0"/>
              </a:rPr>
              <a:t>, в соавторстве с лицами, аффилированными с зарубежными организациями, в том числе зарубежными университетами:</a:t>
            </a:r>
          </a:p>
          <a:p>
            <a:endParaRPr lang="ru-RU" b="1" dirty="0">
              <a:latin typeface="Times New Roman" panose="02020603050405020304" pitchFamily="18" charset="0"/>
              <a:cs typeface="Times New Roman" panose="02020603050405020304" pitchFamily="18" charset="0"/>
            </a:endParaRPr>
          </a:p>
          <a:p>
            <a:pPr marL="285750" indent="-285750" algn="just">
              <a:spcAft>
                <a:spcPts val="600"/>
              </a:spcAft>
              <a:buFont typeface="Wingdings" panose="05000000000000000000" pitchFamily="2" charset="2"/>
              <a:buChar char="§"/>
            </a:pPr>
            <a:r>
              <a:rPr lang="en-U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Department of Biotechnology, Sant </a:t>
            </a:r>
            <a:r>
              <a:rPr lang="en-US" sz="15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Gadge</a:t>
            </a:r>
            <a:r>
              <a:rPr lang="en-U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Baba Amravati University, Maharashtra, Amravati, 444602, India</a:t>
            </a:r>
          </a:p>
          <a:p>
            <a:pPr marL="285750" indent="-285750" algn="just">
              <a:spcAft>
                <a:spcPts val="600"/>
              </a:spcAft>
              <a:buFont typeface="Wingdings" panose="05000000000000000000" pitchFamily="2" charset="2"/>
              <a:buChar char="§"/>
            </a:pPr>
            <a:r>
              <a:rPr lang="en-U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Nuclear Materials Authority, P.O. Box 530, El-</a:t>
            </a:r>
            <a:r>
              <a:rPr lang="en-US" sz="15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Maadi</a:t>
            </a:r>
            <a:r>
              <a:rPr lang="en-U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Cairo, Egypt</a:t>
            </a:r>
          </a:p>
          <a:p>
            <a:pPr marL="285750" indent="-285750" algn="just">
              <a:spcAft>
                <a:spcPts val="600"/>
              </a:spcAft>
              <a:buFont typeface="Wingdings" panose="05000000000000000000" pitchFamily="2" charset="2"/>
              <a:buChar char="§"/>
            </a:pPr>
            <a:r>
              <a:rPr lang="en-U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INPOLDE Research Center, Department of Chemistry, Faculty of Sciences and Environment, Physics and Environment, </a:t>
            </a:r>
            <a:r>
              <a:rPr lang="en-US" sz="15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Dunarea</a:t>
            </a:r>
            <a:r>
              <a:rPr lang="en-U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de Jos University of Galati, 47 </a:t>
            </a:r>
            <a:r>
              <a:rPr lang="en-US" sz="15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Domneasca</a:t>
            </a:r>
            <a:r>
              <a:rPr lang="en-U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Street, 800008 Galati, Romania</a:t>
            </a:r>
          </a:p>
          <a:p>
            <a:pPr marL="285750" indent="-285750" algn="just">
              <a:spcAft>
                <a:spcPts val="600"/>
              </a:spcAft>
              <a:buFont typeface="Wingdings" panose="05000000000000000000" pitchFamily="2" charset="2"/>
              <a:buChar char="§"/>
            </a:pPr>
            <a:r>
              <a:rPr lang="en-U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Geology Department, Faculty of Science, Al-Azhar University, Nasr City, Cairo 11884, Egypt</a:t>
            </a:r>
          </a:p>
          <a:p>
            <a:pPr marL="285750" indent="-285750" algn="just">
              <a:spcAft>
                <a:spcPts val="600"/>
              </a:spcAft>
              <a:buFont typeface="Wingdings" panose="05000000000000000000" pitchFamily="2" charset="2"/>
              <a:buChar char="§"/>
            </a:pPr>
            <a:r>
              <a:rPr lang="en-U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Faculty of Science, Al-Azhar University, Assiut Branch, Assiut 71524, Egypt</a:t>
            </a:r>
          </a:p>
          <a:p>
            <a:pPr marL="285750" indent="-285750" algn="just">
              <a:spcAft>
                <a:spcPts val="600"/>
              </a:spcAft>
              <a:buFont typeface="Wingdings" panose="05000000000000000000" pitchFamily="2" charset="2"/>
              <a:buChar char="§"/>
            </a:pPr>
            <a:r>
              <a:rPr lang="en-US" sz="15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Badr</a:t>
            </a:r>
            <a:r>
              <a:rPr lang="en-U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Petroleum Company (BAPETCO), Cairo, Egypt</a:t>
            </a:r>
          </a:p>
          <a:p>
            <a:pPr marL="285750" indent="-285750" algn="just">
              <a:spcAft>
                <a:spcPts val="600"/>
              </a:spcAft>
              <a:buFont typeface="Wingdings" panose="05000000000000000000" pitchFamily="2" charset="2"/>
              <a:buChar char="§"/>
            </a:pPr>
            <a:r>
              <a:rPr lang="en-U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Geology Department, Faculty of Science, </a:t>
            </a:r>
            <a:r>
              <a:rPr lang="en-US" sz="15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Minia</a:t>
            </a:r>
            <a:r>
              <a:rPr lang="en-U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University, 61519 </a:t>
            </a:r>
            <a:r>
              <a:rPr lang="en-US" sz="15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Minia</a:t>
            </a:r>
            <a:r>
              <a:rPr lang="en-U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Egypt</a:t>
            </a:r>
          </a:p>
          <a:p>
            <a:pPr marL="285750" indent="-285750" algn="just">
              <a:spcAft>
                <a:spcPts val="600"/>
              </a:spcAft>
              <a:buFont typeface="Wingdings" panose="05000000000000000000" pitchFamily="2" charset="2"/>
              <a:buChar char="§"/>
            </a:pPr>
            <a:r>
              <a:rPr lang="en-U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Taif University, P.O. Box 11099, Taif 21974, Saudi Arabia</a:t>
            </a:r>
          </a:p>
          <a:p>
            <a:pPr marL="285750" indent="-285750" algn="just">
              <a:spcAft>
                <a:spcPts val="600"/>
              </a:spcAft>
              <a:buFont typeface="Wingdings" panose="05000000000000000000" pitchFamily="2" charset="2"/>
              <a:buChar char="§"/>
            </a:pPr>
            <a:r>
              <a:rPr lang="en-U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Department of Biology, Faculty of Science, </a:t>
            </a:r>
            <a:r>
              <a:rPr lang="en-US" sz="15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Universiti</a:t>
            </a:r>
            <a:r>
              <a:rPr lang="en-U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Putra Malaysia (UPM), Serdang 43400, Mala</a:t>
            </a:r>
          </a:p>
          <a:p>
            <a:pPr marL="285750" indent="-285750" algn="just">
              <a:spcAft>
                <a:spcPts val="600"/>
              </a:spcAft>
              <a:buFont typeface="Wingdings" panose="05000000000000000000" pitchFamily="2" charset="2"/>
              <a:buChar char="§"/>
            </a:pPr>
            <a:r>
              <a:rPr lang="en-U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School of Earth Science and Resources of the </a:t>
            </a:r>
            <a:r>
              <a:rPr lang="en-US" sz="15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Chang’an</a:t>
            </a:r>
            <a:r>
              <a:rPr lang="en-U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University, Xi’an 710064, China</a:t>
            </a:r>
          </a:p>
          <a:p>
            <a:pPr marL="285750" indent="-285750" algn="just">
              <a:spcAft>
                <a:spcPts val="600"/>
              </a:spcAft>
              <a:buFont typeface="Wingdings" panose="05000000000000000000" pitchFamily="2" charset="2"/>
              <a:buChar char="§"/>
            </a:pPr>
            <a:r>
              <a:rPr lang="en-U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Medical Diagnostic Imaging Department, College of Health Sciences, University of Sharjah, Sharjah 27272, United Arab Emirates; </a:t>
            </a:r>
            <a:r>
              <a:rPr lang="en-US" sz="15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Istinye</a:t>
            </a:r>
            <a:r>
              <a:rPr lang="en-U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University, Faculty of Engineering and Natural Sciences, Computer Engineering Department, Istanbul 34396, Turkey</a:t>
            </a:r>
          </a:p>
          <a:p>
            <a:pPr marL="285750" indent="-285750" algn="just">
              <a:spcAft>
                <a:spcPts val="600"/>
              </a:spcAft>
              <a:buFont typeface="Wingdings" panose="05000000000000000000" pitchFamily="2" charset="2"/>
              <a:buChar char="§"/>
            </a:pPr>
            <a:r>
              <a:rPr lang="en-U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Department of Physics, Faculty of Science, University of Tabuk, Tabuk, Saudi Arabia</a:t>
            </a:r>
          </a:p>
          <a:p>
            <a:pPr marL="285750" indent="-285750" algn="just">
              <a:spcAft>
                <a:spcPts val="600"/>
              </a:spcAft>
              <a:buFont typeface="Wingdings" panose="05000000000000000000" pitchFamily="2" charset="2"/>
              <a:buChar char="§"/>
            </a:pPr>
            <a:r>
              <a:rPr lang="en-U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Physics Department, Collage of Science and Arts, </a:t>
            </a:r>
            <a:r>
              <a:rPr lang="en-US" sz="15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Jouf</a:t>
            </a:r>
            <a:r>
              <a:rPr lang="en-U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University, Al </a:t>
            </a:r>
            <a:r>
              <a:rPr lang="en-US" sz="15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Qurayat</a:t>
            </a:r>
            <a:r>
              <a:rPr lang="en-U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Branch, KSA</a:t>
            </a:r>
          </a:p>
          <a:p>
            <a:pPr marL="285750" indent="-285750" algn="just">
              <a:spcAft>
                <a:spcPts val="600"/>
              </a:spcAft>
              <a:buFont typeface="Wingdings" panose="05000000000000000000" pitchFamily="2" charset="2"/>
              <a:buChar char="§"/>
            </a:pPr>
            <a:r>
              <a:rPr lang="en-U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Geology Department, Faculty of Science, Tanta University, Tanta, Egypt</a:t>
            </a:r>
          </a:p>
          <a:p>
            <a:pPr marL="285750" indent="-285750" algn="just">
              <a:spcAft>
                <a:spcPts val="600"/>
              </a:spcAft>
              <a:buFont typeface="Wingdings" panose="05000000000000000000" pitchFamily="2" charset="2"/>
              <a:buChar char="§"/>
            </a:pPr>
            <a:r>
              <a:rPr lang="en-U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Department of Geophysical Sciences, National Research Centre, </a:t>
            </a:r>
            <a:r>
              <a:rPr lang="en-US" sz="15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Dokki</a:t>
            </a:r>
            <a:r>
              <a:rPr lang="en-U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Cairo, Egypt</a:t>
            </a:r>
          </a:p>
          <a:p>
            <a:pPr marL="285750" indent="-285750" algn="just">
              <a:spcAft>
                <a:spcPts val="600"/>
              </a:spcAft>
              <a:buFont typeface="Wingdings" panose="05000000000000000000" pitchFamily="2" charset="2"/>
              <a:buChar char="§"/>
            </a:pPr>
            <a:r>
              <a:rPr lang="en-U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STO Company, Egypt</a:t>
            </a:r>
          </a:p>
          <a:p>
            <a:pPr marL="285750" indent="-285750" algn="just">
              <a:spcAft>
                <a:spcPts val="600"/>
              </a:spcAft>
              <a:buFont typeface="Wingdings" panose="05000000000000000000" pitchFamily="2" charset="2"/>
              <a:buChar char="§"/>
            </a:pPr>
            <a:r>
              <a:rPr lang="en-U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Geology Department, Faculty of Science, Mansoura University, Egypt</a:t>
            </a:r>
          </a:p>
          <a:p>
            <a:pPr algn="just">
              <a:spcAft>
                <a:spcPts val="600"/>
              </a:spcAft>
            </a:pPr>
            <a:endParaRPr lang="ru-RU" sz="1400" dirty="0">
              <a:effectLst/>
              <a:latin typeface="Arial" panose="020B0604020202020204" pitchFamily="34" charset="0"/>
              <a:ea typeface="Calibri" panose="020F0502020204030204" pitchFamily="34"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
        <p:nvSpPr>
          <p:cNvPr id="4" name="Прямоугольник: скругленные углы 3">
            <a:extLst>
              <a:ext uri="{FF2B5EF4-FFF2-40B4-BE49-F238E27FC236}">
                <a16:creationId xmlns:a16="http://schemas.microsoft.com/office/drawing/2014/main" id="{5C1C64A8-4203-4113-AE87-30919D6151BC}"/>
              </a:ext>
            </a:extLst>
          </p:cNvPr>
          <p:cNvSpPr/>
          <p:nvPr/>
        </p:nvSpPr>
        <p:spPr>
          <a:xfrm>
            <a:off x="3352799" y="933450"/>
            <a:ext cx="5781675"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i="1" dirty="0">
                <a:effectLst>
                  <a:outerShdw blurRad="38100" dist="38100" dir="2700000" algn="tl">
                    <a:srgbClr val="000000">
                      <a:alpha val="43137"/>
                    </a:srgbClr>
                  </a:outerShdw>
                </a:effectLst>
              </a:rPr>
              <a:t>2022 г. – 14 работ</a:t>
            </a:r>
          </a:p>
          <a:p>
            <a:pPr algn="ctr"/>
            <a:r>
              <a:rPr lang="ru-RU" sz="4000" i="1" dirty="0">
                <a:effectLst>
                  <a:outerShdw blurRad="38100" dist="38100" dir="2700000" algn="tl">
                    <a:srgbClr val="000000">
                      <a:alpha val="43137"/>
                    </a:srgbClr>
                  </a:outerShdw>
                </a:effectLst>
              </a:rPr>
              <a:t>2021 г. – 5 работ</a:t>
            </a:r>
          </a:p>
        </p:txBody>
      </p:sp>
    </p:spTree>
    <p:extLst>
      <p:ext uri="{BB962C8B-B14F-4D97-AF65-F5344CB8AC3E}">
        <p14:creationId xmlns:p14="http://schemas.microsoft.com/office/powerpoint/2010/main" val="223505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0A8ED611-1F40-4C02-90D5-2827BD88DD63}"/>
              </a:ext>
            </a:extLst>
          </p:cNvPr>
          <p:cNvSpPr/>
          <p:nvPr/>
        </p:nvSpPr>
        <p:spPr>
          <a:xfrm>
            <a:off x="602416" y="287489"/>
            <a:ext cx="10635231" cy="368755"/>
          </a:xfrm>
          <a:prstGeom prst="rect">
            <a:avLst/>
          </a:prstGeom>
        </p:spPr>
        <p:txBody>
          <a:bodyPr wrap="square">
            <a:spAutoFit/>
          </a:bodyPr>
          <a:lstStyle/>
          <a:p>
            <a:pPr marL="457200" indent="-228600" algn="ctr">
              <a:lnSpc>
                <a:spcPct val="107000"/>
              </a:lnSpc>
              <a:spcAft>
                <a:spcPts val="0"/>
              </a:spcAft>
            </a:pPr>
            <a:r>
              <a:rPr lang="ru-RU" b="1" dirty="0">
                <a:latin typeface="Times New Roman" panose="02020603050405020304" pitchFamily="18" charset="0"/>
                <a:ea typeface="Times New Roman" panose="02020603050405020304" pitchFamily="18" charset="0"/>
                <a:cs typeface="Times New Roman" panose="02020603050405020304" pitchFamily="18" charset="0"/>
              </a:rPr>
              <a:t>Публикационная активность в изданиях перечня ВАК</a:t>
            </a:r>
          </a:p>
        </p:txBody>
      </p:sp>
      <p:pic>
        <p:nvPicPr>
          <p:cNvPr id="3" name="Рисунок 2">
            <a:extLst>
              <a:ext uri="{FF2B5EF4-FFF2-40B4-BE49-F238E27FC236}">
                <a16:creationId xmlns:a16="http://schemas.microsoft.com/office/drawing/2014/main" id="{DD52314F-41A4-345C-867A-6FE0D3D6DB0E}"/>
              </a:ext>
            </a:extLst>
          </p:cNvPr>
          <p:cNvPicPr>
            <a:picLocks noChangeAspect="1"/>
          </p:cNvPicPr>
          <p:nvPr/>
        </p:nvPicPr>
        <p:blipFill>
          <a:blip r:embed="rId2"/>
          <a:stretch>
            <a:fillRect/>
          </a:stretch>
        </p:blipFill>
        <p:spPr>
          <a:xfrm>
            <a:off x="480496" y="656244"/>
            <a:ext cx="6746331" cy="4054976"/>
          </a:xfrm>
          <a:prstGeom prst="rect">
            <a:avLst/>
          </a:prstGeom>
        </p:spPr>
      </p:pic>
      <p:pic>
        <p:nvPicPr>
          <p:cNvPr id="5" name="Рисунок 4">
            <a:extLst>
              <a:ext uri="{FF2B5EF4-FFF2-40B4-BE49-F238E27FC236}">
                <a16:creationId xmlns:a16="http://schemas.microsoft.com/office/drawing/2014/main" id="{6878B405-A251-D1CD-B83D-2FF9827CFDE2}"/>
              </a:ext>
            </a:extLst>
          </p:cNvPr>
          <p:cNvPicPr>
            <a:picLocks noChangeAspect="1"/>
          </p:cNvPicPr>
          <p:nvPr/>
        </p:nvPicPr>
        <p:blipFill rotWithShape="1">
          <a:blip r:embed="rId3"/>
          <a:srcRect l="32917" t="19407" r="36583" b="6222"/>
          <a:stretch/>
        </p:blipFill>
        <p:spPr>
          <a:xfrm>
            <a:off x="7348747" y="656244"/>
            <a:ext cx="4222695" cy="5791784"/>
          </a:xfrm>
          <a:prstGeom prst="rect">
            <a:avLst/>
          </a:prstGeom>
        </p:spPr>
      </p:pic>
      <p:sp>
        <p:nvSpPr>
          <p:cNvPr id="7" name="TextBox 6">
            <a:extLst>
              <a:ext uri="{FF2B5EF4-FFF2-40B4-BE49-F238E27FC236}">
                <a16:creationId xmlns:a16="http://schemas.microsoft.com/office/drawing/2014/main" id="{FAF7EC8B-DB83-3A3A-FE6B-F6288B17D7DD}"/>
              </a:ext>
            </a:extLst>
          </p:cNvPr>
          <p:cNvSpPr txBox="1"/>
          <p:nvPr/>
        </p:nvSpPr>
        <p:spPr>
          <a:xfrm>
            <a:off x="914400" y="5120640"/>
            <a:ext cx="5486400" cy="646331"/>
          </a:xfrm>
          <a:prstGeom prst="rect">
            <a:avLst/>
          </a:prstGeom>
          <a:noFill/>
        </p:spPr>
        <p:txBody>
          <a:bodyPr wrap="square" rtlCol="0">
            <a:spAutoFit/>
          </a:bodyPr>
          <a:lstStyle/>
          <a:p>
            <a:r>
              <a:rPr lang="ru-RU" dirty="0">
                <a:latin typeface="Arial" panose="020B0604020202020204" pitchFamily="34" charset="0"/>
                <a:cs typeface="Arial" panose="020B0604020202020204" pitchFamily="34" charset="0"/>
              </a:rPr>
              <a:t>Всего на сегодня: </a:t>
            </a:r>
            <a:r>
              <a:rPr lang="ru-RU" b="1" dirty="0">
                <a:latin typeface="Arial" panose="020B0604020202020204" pitchFamily="34" charset="0"/>
                <a:cs typeface="Arial" panose="020B0604020202020204" pitchFamily="34" charset="0"/>
              </a:rPr>
              <a:t>37 статей</a:t>
            </a:r>
          </a:p>
          <a:p>
            <a:r>
              <a:rPr lang="ru-RU" dirty="0">
                <a:latin typeface="Arial" panose="020B0604020202020204" pitchFamily="34" charset="0"/>
                <a:cs typeface="Arial" panose="020B0604020202020204" pitchFamily="34" charset="0"/>
              </a:rPr>
              <a:t>В том числе с участием аспирантов: </a:t>
            </a:r>
            <a:r>
              <a:rPr lang="ru-RU" b="1" dirty="0">
                <a:latin typeface="Arial" panose="020B0604020202020204" pitchFamily="34" charset="0"/>
                <a:cs typeface="Arial" panose="020B0604020202020204" pitchFamily="34" charset="0"/>
              </a:rPr>
              <a:t>13</a:t>
            </a:r>
          </a:p>
        </p:txBody>
      </p:sp>
    </p:spTree>
    <p:extLst>
      <p:ext uri="{BB962C8B-B14F-4D97-AF65-F5344CB8AC3E}">
        <p14:creationId xmlns:p14="http://schemas.microsoft.com/office/powerpoint/2010/main" val="835362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4B262C41-A59C-4C39-8832-37451D46E0CF}"/>
              </a:ext>
            </a:extLst>
          </p:cNvPr>
          <p:cNvSpPr/>
          <p:nvPr/>
        </p:nvSpPr>
        <p:spPr>
          <a:xfrm>
            <a:off x="546537" y="241673"/>
            <a:ext cx="11098925" cy="397738"/>
          </a:xfrm>
          <a:prstGeom prst="rect">
            <a:avLst/>
          </a:prstGeom>
        </p:spPr>
        <p:txBody>
          <a:bodyPr wrap="square">
            <a:spAutoFit/>
          </a:bodyPr>
          <a:lstStyle/>
          <a:p>
            <a:pPr algn="ctr">
              <a:lnSpc>
                <a:spcPct val="107000"/>
              </a:lnSpc>
              <a:spcAft>
                <a:spcPts val="800"/>
              </a:spcAft>
              <a:tabLst>
                <a:tab pos="1790700" algn="l"/>
              </a:tabLst>
            </a:pPr>
            <a:r>
              <a:rPr lang="ru-RU" sz="2000" b="1" dirty="0">
                <a:effectLst/>
                <a:latin typeface="Arial" panose="020B0604020202020204" pitchFamily="34" charset="0"/>
                <a:ea typeface="Calibri" panose="020F0502020204030204" pitchFamily="34" charset="0"/>
                <a:cs typeface="Arial" panose="020B0604020202020204" pitchFamily="34" charset="0"/>
              </a:rPr>
              <a:t>Монографии, учебники, учебные пособия</a:t>
            </a:r>
            <a:endParaRPr lang="ru-RU"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3F7BA5AD-9C0F-93E0-CAA5-8C2E5F999C54}"/>
              </a:ext>
            </a:extLst>
          </p:cNvPr>
          <p:cNvSpPr txBox="1"/>
          <p:nvPr/>
        </p:nvSpPr>
        <p:spPr>
          <a:xfrm>
            <a:off x="704850" y="1201386"/>
            <a:ext cx="10763250" cy="4197944"/>
          </a:xfrm>
          <a:prstGeom prst="rect">
            <a:avLst/>
          </a:prstGeom>
          <a:noFill/>
        </p:spPr>
        <p:txBody>
          <a:bodyPr wrap="square" rtlCol="0">
            <a:spAutoFit/>
          </a:bodyPr>
          <a:lstStyle/>
          <a:p>
            <a:pPr algn="just">
              <a:lnSpc>
                <a:spcPct val="107000"/>
              </a:lnSpc>
              <a:spcAft>
                <a:spcPts val="800"/>
              </a:spcAft>
              <a:tabLst>
                <a:tab pos="1790700" algn="l"/>
              </a:tabLst>
            </a:pPr>
            <a:r>
              <a:rPr lang="ru-RU" sz="2200" b="1" i="1" dirty="0">
                <a:effectLst/>
                <a:latin typeface="Times New Roman" panose="02020603050405020304" pitchFamily="18" charset="0"/>
                <a:ea typeface="Calibri" panose="020F0502020204030204" pitchFamily="34" charset="0"/>
                <a:cs typeface="Times New Roman" panose="02020603050405020304" pitchFamily="18" charset="0"/>
              </a:rPr>
              <a:t>Монографии:</a:t>
            </a:r>
            <a:endParaRPr lang="ru-RU" sz="22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ru-RU" sz="2000" dirty="0">
                <a:effectLst/>
                <a:latin typeface="Arial" panose="020B0604020202020204" pitchFamily="34" charset="0"/>
                <a:ea typeface="Times New Roman" panose="02020603050405020304" pitchFamily="18" charset="0"/>
                <a:cs typeface="Arial" panose="020B0604020202020204" pitchFamily="34" charset="0"/>
              </a:rPr>
              <a:t>Опасные абразионные и оползневые процессы в береговой зоне Азовского моря и социально-экономические последствия их проявлений: [монография] / отв. ред. С.В. Бердников; авт. кол.: </a:t>
            </a:r>
            <a:r>
              <a:rPr lang="ru-RU" sz="2000" b="1" dirty="0">
                <a:effectLst/>
                <a:latin typeface="Arial" panose="020B0604020202020204" pitchFamily="34" charset="0"/>
                <a:ea typeface="Times New Roman" panose="02020603050405020304" pitchFamily="18" charset="0"/>
                <a:cs typeface="Arial" panose="020B0604020202020204" pitchFamily="34" charset="0"/>
              </a:rPr>
              <a:t>С.В. Бердников, Л.А. Беспалова, А.Д. </a:t>
            </a:r>
            <a:r>
              <a:rPr lang="ru-RU" sz="2000" b="1" dirty="0" err="1">
                <a:effectLst/>
                <a:latin typeface="Arial" panose="020B0604020202020204" pitchFamily="34" charset="0"/>
                <a:ea typeface="Times New Roman" panose="02020603050405020304" pitchFamily="18" charset="0"/>
                <a:cs typeface="Arial" panose="020B0604020202020204" pitchFamily="34" charset="0"/>
              </a:rPr>
              <a:t>Хаванский</a:t>
            </a:r>
            <a:r>
              <a:rPr lang="ru-RU" sz="2000" dirty="0">
                <a:effectLst/>
                <a:latin typeface="Arial" panose="020B0604020202020204" pitchFamily="34" charset="0"/>
                <a:ea typeface="Times New Roman" panose="02020603050405020304" pitchFamily="18" charset="0"/>
                <a:cs typeface="Arial" panose="020B0604020202020204" pitchFamily="34" charset="0"/>
              </a:rPr>
              <a:t>, О.А. Хорошев, А.А. </a:t>
            </a:r>
            <a:r>
              <a:rPr lang="ru-RU" sz="2000" dirty="0" err="1">
                <a:effectLst/>
                <a:latin typeface="Arial" panose="020B0604020202020204" pitchFamily="34" charset="0"/>
                <a:ea typeface="Times New Roman" panose="02020603050405020304" pitchFamily="18" charset="0"/>
                <a:cs typeface="Arial" panose="020B0604020202020204" pitchFamily="34" charset="0"/>
              </a:rPr>
              <a:t>Магаева</a:t>
            </a:r>
            <a:r>
              <a:rPr lang="ru-RU" sz="2000" dirty="0">
                <a:effectLst/>
                <a:latin typeface="Arial" panose="020B0604020202020204" pitchFamily="34" charset="0"/>
                <a:ea typeface="Times New Roman" panose="02020603050405020304" pitchFamily="18" charset="0"/>
                <a:cs typeface="Arial" panose="020B0604020202020204" pitchFamily="34" charset="0"/>
              </a:rPr>
              <a:t>, С.А. Мисиров, </a:t>
            </a:r>
            <a:r>
              <a:rPr lang="ru-RU" sz="2000" b="1" dirty="0">
                <a:effectLst/>
                <a:latin typeface="Arial" panose="020B0604020202020204" pitchFamily="34" charset="0"/>
                <a:ea typeface="Times New Roman" panose="02020603050405020304" pitchFamily="18" charset="0"/>
                <a:cs typeface="Arial" panose="020B0604020202020204" pitchFamily="34" charset="0"/>
              </a:rPr>
              <a:t>Ю.Ю. </a:t>
            </a:r>
            <a:r>
              <a:rPr lang="ru-RU" sz="2000" b="1" dirty="0" err="1">
                <a:effectLst/>
                <a:latin typeface="Arial" panose="020B0604020202020204" pitchFamily="34" charset="0"/>
                <a:ea typeface="Times New Roman" panose="02020603050405020304" pitchFamily="18" charset="0"/>
                <a:cs typeface="Arial" panose="020B0604020202020204" pitchFamily="34" charset="0"/>
              </a:rPr>
              <a:t>Меринова</a:t>
            </a:r>
            <a:r>
              <a:rPr lang="ru-RU" sz="2000" b="1" dirty="0">
                <a:effectLst/>
                <a:latin typeface="Arial" panose="020B0604020202020204" pitchFamily="34" charset="0"/>
                <a:ea typeface="Times New Roman" panose="02020603050405020304" pitchFamily="18" charset="0"/>
                <a:cs typeface="Arial" panose="020B0604020202020204" pitchFamily="34" charset="0"/>
              </a:rPr>
              <a:t>, В.В. </a:t>
            </a:r>
            <a:r>
              <a:rPr lang="ru-RU" sz="2000" b="1" dirty="0" err="1">
                <a:effectLst/>
                <a:latin typeface="Arial" panose="020B0604020202020204" pitchFamily="34" charset="0"/>
                <a:ea typeface="Times New Roman" panose="02020603050405020304" pitchFamily="18" charset="0"/>
                <a:cs typeface="Arial" panose="020B0604020202020204" pitchFamily="34" charset="0"/>
              </a:rPr>
              <a:t>Кулыгин</a:t>
            </a:r>
            <a:r>
              <a:rPr lang="ru-RU" sz="2000" b="1" dirty="0">
                <a:effectLst/>
                <a:latin typeface="Arial" panose="020B0604020202020204" pitchFamily="34" charset="0"/>
                <a:ea typeface="Times New Roman" panose="02020603050405020304" pitchFamily="18" charset="0"/>
                <a:cs typeface="Arial" panose="020B0604020202020204" pitchFamily="34" charset="0"/>
              </a:rPr>
              <a:t>, А.Е. Цыганкова, А.Р. </a:t>
            </a:r>
            <a:r>
              <a:rPr lang="ru-RU" sz="2000" b="1" dirty="0" err="1">
                <a:effectLst/>
                <a:latin typeface="Arial" panose="020B0604020202020204" pitchFamily="34" charset="0"/>
                <a:ea typeface="Times New Roman" panose="02020603050405020304" pitchFamily="18" charset="0"/>
                <a:cs typeface="Arial" panose="020B0604020202020204" pitchFamily="34" charset="0"/>
              </a:rPr>
              <a:t>Иошпа</a:t>
            </a:r>
            <a:r>
              <a:rPr lang="ru-RU" sz="2000" dirty="0">
                <a:effectLst/>
                <a:latin typeface="Arial" panose="020B0604020202020204" pitchFamily="34" charset="0"/>
                <a:ea typeface="Times New Roman" panose="02020603050405020304" pitchFamily="18" charset="0"/>
                <a:cs typeface="Arial" panose="020B0604020202020204" pitchFamily="34" charset="0"/>
              </a:rPr>
              <a:t> и др. – </a:t>
            </a:r>
            <a:r>
              <a:rPr lang="ru-RU" sz="2000" dirty="0" err="1">
                <a:effectLst/>
                <a:latin typeface="Arial" panose="020B0604020202020204" pitchFamily="34" charset="0"/>
                <a:ea typeface="Times New Roman" panose="02020603050405020304" pitchFamily="18" charset="0"/>
                <a:cs typeface="Arial" panose="020B0604020202020204" pitchFamily="34" charset="0"/>
              </a:rPr>
              <a:t>Ростов</a:t>
            </a:r>
            <a:r>
              <a:rPr lang="ru-RU" sz="2000" dirty="0">
                <a:effectLst/>
                <a:latin typeface="Arial" panose="020B0604020202020204" pitchFamily="34" charset="0"/>
                <a:ea typeface="Times New Roman" panose="02020603050405020304" pitchFamily="18" charset="0"/>
                <a:cs typeface="Arial" panose="020B0604020202020204" pitchFamily="34" charset="0"/>
              </a:rPr>
              <a:t>-на-Дону: Изд-во ЮНЦ РАН, 2022. – 288 с. – ISBN 978-5-4358-0224-5. </a:t>
            </a:r>
            <a:r>
              <a:rPr lang="ru-RU" sz="2000" b="1" i="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Тираж 300 экз</a:t>
            </a:r>
            <a:r>
              <a:rPr lang="ru-RU" sz="2000" b="1" i="1" dirty="0">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07000"/>
              </a:lnSpc>
              <a:spcAft>
                <a:spcPts val="800"/>
              </a:spcAft>
              <a:tabLst>
                <a:tab pos="1790700" algn="l"/>
              </a:tabLst>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tabLst>
                <a:tab pos="1790700" algn="l"/>
              </a:tabLst>
            </a:pPr>
            <a:r>
              <a:rPr lang="ru-RU" sz="2200" b="1" i="1" dirty="0">
                <a:effectLst/>
                <a:latin typeface="Times New Roman" panose="02020603050405020304" pitchFamily="18" charset="0"/>
                <a:ea typeface="Calibri" panose="020F0502020204030204" pitchFamily="34" charset="0"/>
                <a:cs typeface="Times New Roman" panose="02020603050405020304" pitchFamily="18" charset="0"/>
              </a:rPr>
              <a:t>Учебники: </a:t>
            </a:r>
            <a:endParaRPr lang="ru-RU" sz="22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tabLst>
                <a:tab pos="1790700" algn="l"/>
              </a:tabLst>
            </a:pPr>
            <a:r>
              <a:rPr lang="ru-RU" sz="2000" b="1" dirty="0">
                <a:effectLst/>
                <a:latin typeface="Arial" panose="020B0604020202020204" pitchFamily="34" charset="0"/>
                <a:ea typeface="Times New Roman" panose="02020603050405020304" pitchFamily="18" charset="0"/>
                <a:cs typeface="Arial" panose="020B0604020202020204" pitchFamily="34" charset="0"/>
              </a:rPr>
              <a:t>Попов Ю.В.</a:t>
            </a:r>
            <a:r>
              <a:rPr lang="ru-RU" sz="2000" dirty="0">
                <a:effectLst/>
                <a:latin typeface="Arial" panose="020B0604020202020204" pitchFamily="34" charset="0"/>
                <a:ea typeface="Times New Roman" panose="02020603050405020304" pitchFamily="18" charset="0"/>
                <a:cs typeface="Arial" panose="020B0604020202020204" pitchFamily="34" charset="0"/>
              </a:rPr>
              <a:t> ОСНОВЫ ГЕОЛОГИИ: Учебник. – Москва: КНОРУС, 2022. – 366 с.- (Бакалавриат) ISBN: 978-5-406-09287-3. </a:t>
            </a:r>
            <a:r>
              <a:rPr lang="ru-RU" sz="2000" b="1" i="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Тираж 500 экз</a:t>
            </a:r>
            <a:r>
              <a:rPr lang="ru-RU" sz="2000" b="1" i="1" dirty="0">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07000"/>
              </a:lnSpc>
              <a:spcAft>
                <a:spcPts val="800"/>
              </a:spcAft>
              <a:tabLst>
                <a:tab pos="1790700" algn="l"/>
              </a:tabLs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dirty="0"/>
          </a:p>
        </p:txBody>
      </p:sp>
    </p:spTree>
    <p:extLst>
      <p:ext uri="{BB962C8B-B14F-4D97-AF65-F5344CB8AC3E}">
        <p14:creationId xmlns:p14="http://schemas.microsoft.com/office/powerpoint/2010/main" val="1169499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4B262C41-A59C-4C39-8832-37451D46E0CF}"/>
              </a:ext>
            </a:extLst>
          </p:cNvPr>
          <p:cNvSpPr/>
          <p:nvPr/>
        </p:nvSpPr>
        <p:spPr>
          <a:xfrm>
            <a:off x="546537" y="241673"/>
            <a:ext cx="11098925" cy="397738"/>
          </a:xfrm>
          <a:prstGeom prst="rect">
            <a:avLst/>
          </a:prstGeom>
        </p:spPr>
        <p:txBody>
          <a:bodyPr wrap="square">
            <a:spAutoFit/>
          </a:bodyPr>
          <a:lstStyle/>
          <a:p>
            <a:pPr algn="ctr">
              <a:lnSpc>
                <a:spcPct val="107000"/>
              </a:lnSpc>
              <a:spcAft>
                <a:spcPts val="800"/>
              </a:spcAft>
              <a:tabLst>
                <a:tab pos="1790700" algn="l"/>
              </a:tabLst>
            </a:pPr>
            <a:r>
              <a:rPr lang="ru-RU" sz="2000" b="1" dirty="0">
                <a:effectLst/>
                <a:latin typeface="Arial" panose="020B0604020202020204" pitchFamily="34" charset="0"/>
                <a:ea typeface="Calibri" panose="020F0502020204030204" pitchFamily="34" charset="0"/>
                <a:cs typeface="Arial" panose="020B0604020202020204" pitchFamily="34" charset="0"/>
              </a:rPr>
              <a:t>Монографии, учебники, учебные пособия</a:t>
            </a:r>
            <a:endParaRPr lang="ru-RU"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3F7BA5AD-9C0F-93E0-CAA5-8C2E5F999C54}"/>
              </a:ext>
            </a:extLst>
          </p:cNvPr>
          <p:cNvSpPr txBox="1"/>
          <p:nvPr/>
        </p:nvSpPr>
        <p:spPr>
          <a:xfrm>
            <a:off x="438151" y="639411"/>
            <a:ext cx="11298950" cy="5754268"/>
          </a:xfrm>
          <a:prstGeom prst="rect">
            <a:avLst/>
          </a:prstGeom>
          <a:noFill/>
        </p:spPr>
        <p:txBody>
          <a:bodyPr wrap="square" rtlCol="0">
            <a:spAutoFit/>
          </a:bodyPr>
          <a:lstStyle/>
          <a:p>
            <a:pPr algn="just">
              <a:lnSpc>
                <a:spcPct val="107000"/>
              </a:lnSpc>
              <a:spcAft>
                <a:spcPts val="800"/>
              </a:spcAft>
              <a:tabLst>
                <a:tab pos="1790700" algn="l"/>
              </a:tabLst>
            </a:pPr>
            <a:r>
              <a:rPr lang="ru-RU" dirty="0">
                <a:effectLst/>
                <a:latin typeface="Times New Roman" panose="02020603050405020304" pitchFamily="18" charset="0"/>
                <a:ea typeface="Calibri" panose="020F0502020204030204" pitchFamily="34" charset="0"/>
                <a:cs typeface="Times New Roman" panose="02020603050405020304" pitchFamily="18" charset="0"/>
              </a:rPr>
              <a:t> </a:t>
            </a:r>
            <a:r>
              <a:rPr lang="ru-RU" b="1" i="1" dirty="0">
                <a:effectLst/>
                <a:latin typeface="Times New Roman" panose="02020603050405020304" pitchFamily="18" charset="0"/>
                <a:ea typeface="Calibri" panose="020F0502020204030204" pitchFamily="34" charset="0"/>
                <a:cs typeface="Times New Roman" panose="02020603050405020304" pitchFamily="18" charset="0"/>
              </a:rPr>
              <a:t>Учебные пособия: </a:t>
            </a:r>
            <a:endParaRPr lang="ru-RU"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Fundamentals of Geography: study guide / </a:t>
            </a:r>
            <a:r>
              <a:rPr lang="en-US"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E. </a:t>
            </a:r>
            <a:r>
              <a:rPr lang="en-US"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Ovsepyan</a:t>
            </a:r>
            <a:r>
              <a:rPr lang="en-US"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 N. </a:t>
            </a:r>
            <a:r>
              <a:rPr lang="en-US"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Barannikova</a:t>
            </a:r>
            <a:r>
              <a:rPr lang="en-US"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N. Kuznetsov </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Southern Federal University. – Rostov-on-Don ; Taganrog : Southern Federal University Press, 2022. – 133 p. ISBN 978-5-9275-4118-8</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ru-RU" dirty="0">
                <a:effectLst/>
                <a:latin typeface="Times New Roman" panose="02020603050405020304" pitchFamily="18" charset="0"/>
                <a:ea typeface="Times New Roman" panose="02020603050405020304" pitchFamily="18" charset="0"/>
              </a:rPr>
              <a:t>Сбор, диагностика и обработка палеонтологических материалов при проведении учебных геологических практик: учебное пособие на модульной основе / </a:t>
            </a:r>
            <a:r>
              <a:rPr lang="ru-RU" b="1" dirty="0">
                <a:effectLst/>
                <a:latin typeface="Times New Roman" panose="02020603050405020304" pitchFamily="18" charset="0"/>
                <a:ea typeface="Times New Roman" panose="02020603050405020304" pitchFamily="18" charset="0"/>
              </a:rPr>
              <a:t>А. Н. Леднев, О. С. Бондарева</a:t>
            </a:r>
            <a:r>
              <a:rPr lang="ru-RU" dirty="0">
                <a:effectLst/>
                <a:latin typeface="Times New Roman" panose="02020603050405020304" pitchFamily="18" charset="0"/>
                <a:ea typeface="Times New Roman" panose="02020603050405020304" pitchFamily="18" charset="0"/>
              </a:rPr>
              <a:t>. – </a:t>
            </a:r>
            <a:r>
              <a:rPr lang="ru-RU" dirty="0" err="1">
                <a:effectLst/>
                <a:latin typeface="Times New Roman" panose="02020603050405020304" pitchFamily="18" charset="0"/>
                <a:ea typeface="Times New Roman" panose="02020603050405020304" pitchFamily="18" charset="0"/>
              </a:rPr>
              <a:t>Ростов</a:t>
            </a:r>
            <a:r>
              <a:rPr lang="ru-RU" dirty="0">
                <a:effectLst/>
                <a:latin typeface="Times New Roman" panose="02020603050405020304" pitchFamily="18" charset="0"/>
                <a:ea typeface="Times New Roman" panose="02020603050405020304" pitchFamily="18" charset="0"/>
              </a:rPr>
              <a:t>-на-Дону; Таганрог: Издательство Южного федерального университета, 2022. – 128 с. </a:t>
            </a:r>
            <a:r>
              <a:rPr lang="en-US" dirty="0">
                <a:effectLst/>
                <a:latin typeface="Times New Roman" panose="02020603050405020304" pitchFamily="18" charset="0"/>
                <a:ea typeface="Times New Roman" panose="02020603050405020304" pitchFamily="18" charset="0"/>
              </a:rPr>
              <a:t>ISBN</a:t>
            </a:r>
            <a:r>
              <a:rPr lang="ru-RU" dirty="0">
                <a:effectLst/>
                <a:latin typeface="Times New Roman" panose="02020603050405020304" pitchFamily="18" charset="0"/>
                <a:ea typeface="Times New Roman" panose="02020603050405020304" pitchFamily="18" charset="0"/>
              </a:rPr>
              <a:t> 978-5-9275-4125-6.</a:t>
            </a:r>
          </a:p>
          <a:p>
            <a:pPr marL="342900" lvl="0" indent="-342900" algn="just">
              <a:buFont typeface="+mj-lt"/>
              <a:buAutoNum type="arabicPeriod"/>
            </a:pPr>
            <a:r>
              <a:rPr lang="ru-RU" dirty="0">
                <a:solidFill>
                  <a:srgbClr val="000000"/>
                </a:solidFill>
                <a:effectLst/>
                <a:latin typeface="Times New Roman" panose="02020603050405020304" pitchFamily="18" charset="0"/>
                <a:ea typeface="Times New Roman" panose="02020603050405020304" pitchFamily="18" charset="0"/>
              </a:rPr>
              <a:t>Основы проектной деятельности при проведении геологических практик. Методика полевых исследований на территории ЮФО (Республика Адыгея): учебное пособие / </a:t>
            </a:r>
            <a:r>
              <a:rPr lang="ru-RU" b="1" dirty="0">
                <a:solidFill>
                  <a:srgbClr val="000000"/>
                </a:solidFill>
                <a:effectLst/>
                <a:latin typeface="Times New Roman" panose="02020603050405020304" pitchFamily="18" charset="0"/>
                <a:ea typeface="Times New Roman" panose="02020603050405020304" pitchFamily="18" charset="0"/>
              </a:rPr>
              <a:t>О. С. Бондарева, А. Н. Леднев</a:t>
            </a:r>
            <a:r>
              <a:rPr lang="ru-RU" dirty="0">
                <a:solidFill>
                  <a:srgbClr val="000000"/>
                </a:solidFill>
                <a:effectLst/>
                <a:latin typeface="Times New Roman" panose="02020603050405020304" pitchFamily="18" charset="0"/>
                <a:ea typeface="Times New Roman" panose="02020603050405020304" pitchFamily="18" charset="0"/>
              </a:rPr>
              <a:t>; Южный федеральный университет. – </a:t>
            </a:r>
            <a:r>
              <a:rPr lang="ru-RU" dirty="0" err="1">
                <a:solidFill>
                  <a:srgbClr val="000000"/>
                </a:solidFill>
                <a:effectLst/>
                <a:latin typeface="Times New Roman" panose="02020603050405020304" pitchFamily="18" charset="0"/>
                <a:ea typeface="Times New Roman" panose="02020603050405020304" pitchFamily="18" charset="0"/>
              </a:rPr>
              <a:t>Ростов</a:t>
            </a:r>
            <a:r>
              <a:rPr lang="ru-RU" dirty="0">
                <a:solidFill>
                  <a:srgbClr val="000000"/>
                </a:solidFill>
                <a:effectLst/>
                <a:latin typeface="Times New Roman" panose="02020603050405020304" pitchFamily="18" charset="0"/>
                <a:ea typeface="Times New Roman" panose="02020603050405020304" pitchFamily="18" charset="0"/>
              </a:rPr>
              <a:t>-на-Дону; Таганрог: Издательство Южного федерального университета, 2022. – 96 с. </a:t>
            </a:r>
            <a:r>
              <a:rPr lang="en-US" dirty="0">
                <a:solidFill>
                  <a:srgbClr val="000000"/>
                </a:solidFill>
                <a:effectLst/>
                <a:latin typeface="Times New Roman" panose="02020603050405020304" pitchFamily="18" charset="0"/>
                <a:ea typeface="Times New Roman" panose="02020603050405020304" pitchFamily="18" charset="0"/>
              </a:rPr>
              <a:t>ISBN</a:t>
            </a:r>
            <a:r>
              <a:rPr lang="ru-RU" dirty="0">
                <a:solidFill>
                  <a:srgbClr val="000000"/>
                </a:solidFill>
                <a:effectLst/>
                <a:latin typeface="Times New Roman" panose="02020603050405020304" pitchFamily="18" charset="0"/>
                <a:ea typeface="Times New Roman" panose="02020603050405020304" pitchFamily="18" charset="0"/>
              </a:rPr>
              <a:t> 978-5-9275-4052-2. </a:t>
            </a:r>
            <a:endParaRPr lang="ru-RU"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ru-RU" dirty="0">
                <a:effectLst/>
                <a:latin typeface="Times New Roman" panose="02020603050405020304" pitchFamily="18" charset="0"/>
                <a:ea typeface="Times New Roman" panose="02020603050405020304" pitchFamily="18" charset="0"/>
              </a:rPr>
              <a:t>Основы проектной деятельности при проведении геологических практик. Методика полевых исследований на территории ЮФО (Республика Адыгея): учебное пособие / </a:t>
            </a:r>
            <a:r>
              <a:rPr lang="ru-RU" b="1" dirty="0">
                <a:effectLst/>
                <a:latin typeface="Times New Roman" panose="02020603050405020304" pitchFamily="18" charset="0"/>
                <a:ea typeface="Times New Roman" panose="02020603050405020304" pitchFamily="18" charset="0"/>
              </a:rPr>
              <a:t>О. С. Бондарева, А. Н. Леднев.</a:t>
            </a:r>
            <a:r>
              <a:rPr lang="ru-RU" dirty="0">
                <a:effectLst/>
                <a:latin typeface="Times New Roman" panose="02020603050405020304" pitchFamily="18" charset="0"/>
                <a:ea typeface="Times New Roman" panose="02020603050405020304" pitchFamily="18" charset="0"/>
              </a:rPr>
              <a:t> – 2-е изд. на туркм. яз., адаптированное для студентов стран Средней Азии; Южный федеральный университет. – </a:t>
            </a:r>
            <a:r>
              <a:rPr lang="ru-RU" dirty="0" err="1">
                <a:effectLst/>
                <a:latin typeface="Times New Roman" panose="02020603050405020304" pitchFamily="18" charset="0"/>
                <a:ea typeface="Times New Roman" panose="02020603050405020304" pitchFamily="18" charset="0"/>
              </a:rPr>
              <a:t>Ростов</a:t>
            </a:r>
            <a:r>
              <a:rPr lang="ru-RU" dirty="0">
                <a:effectLst/>
                <a:latin typeface="Times New Roman" panose="02020603050405020304" pitchFamily="18" charset="0"/>
                <a:ea typeface="Times New Roman" panose="02020603050405020304" pitchFamily="18" charset="0"/>
              </a:rPr>
              <a:t>-на-Дону; Таганрог: Издательство Южного федерального университета, 2022. – 82 с. ISBN 978-5-9275-4093-8.</a:t>
            </a:r>
          </a:p>
          <a:p>
            <a:pPr marL="342900" lvl="0" indent="-342900" algn="just">
              <a:buFont typeface="+mj-lt"/>
              <a:buAutoNum type="arabicPeriod"/>
            </a:pPr>
            <a:r>
              <a:rPr lang="ru-RU" b="1" i="0" dirty="0">
                <a:solidFill>
                  <a:srgbClr val="000000"/>
                </a:solidFill>
                <a:effectLst/>
                <a:latin typeface="Times New Roman" panose="02020603050405020304" pitchFamily="18" charset="0"/>
              </a:rPr>
              <a:t>Труфанов А. В. </a:t>
            </a:r>
            <a:r>
              <a:rPr lang="ru-RU" i="0" dirty="0">
                <a:solidFill>
                  <a:srgbClr val="000000"/>
                </a:solidFill>
                <a:effectLst/>
                <a:latin typeface="Times New Roman" panose="02020603050405020304" pitchFamily="18" charset="0"/>
              </a:rPr>
              <a:t>Структура и содержание курсового проекта на производство поисковых геологоразведочных работ (к разделу «Методика геологоразведочных работ» дисциплины «Проектная деятельность» блока Б1.В ОПОП ВО по специальности 21.05.02 «Прикладная геология») : учебное пособие. – </a:t>
            </a:r>
            <a:r>
              <a:rPr lang="ru-RU" i="0" dirty="0" err="1">
                <a:solidFill>
                  <a:srgbClr val="000000"/>
                </a:solidFill>
                <a:effectLst/>
                <a:latin typeface="Times New Roman" panose="02020603050405020304" pitchFamily="18" charset="0"/>
              </a:rPr>
              <a:t>Ростов</a:t>
            </a:r>
            <a:r>
              <a:rPr lang="ru-RU" i="0" dirty="0">
                <a:solidFill>
                  <a:srgbClr val="000000"/>
                </a:solidFill>
                <a:effectLst/>
                <a:latin typeface="Times New Roman" panose="02020603050405020304" pitchFamily="18" charset="0"/>
              </a:rPr>
              <a:t>-на-Дону ; Таганрог : Издательство Южного федерального университета, 2022. – 128 с. </a:t>
            </a:r>
            <a:r>
              <a:rPr lang="en-US" i="0" dirty="0">
                <a:solidFill>
                  <a:srgbClr val="000000"/>
                </a:solidFill>
                <a:effectLst/>
                <a:latin typeface="Times New Roman" panose="02020603050405020304" pitchFamily="18" charset="0"/>
              </a:rPr>
              <a:t>ISBN 978-5-9275-4145-4</a:t>
            </a:r>
            <a:r>
              <a:rPr lang="ru-RU" i="0" dirty="0">
                <a:solidFill>
                  <a:srgbClr val="000000"/>
                </a:solidFill>
                <a:effectLst/>
                <a:latin typeface="Times New Roman" panose="02020603050405020304" pitchFamily="18" charset="0"/>
              </a:rPr>
              <a:t>.</a:t>
            </a:r>
            <a:endParaRPr lang="ru-RU" dirty="0">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2428112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4DE3C2-87B5-4560-B6FC-8C6796D27AC1}"/>
              </a:ext>
            </a:extLst>
          </p:cNvPr>
          <p:cNvSpPr txBox="1"/>
          <p:nvPr/>
        </p:nvSpPr>
        <p:spPr>
          <a:xfrm>
            <a:off x="998621" y="538758"/>
            <a:ext cx="10840954" cy="5093061"/>
          </a:xfrm>
          <a:prstGeom prst="rect">
            <a:avLst/>
          </a:prstGeom>
          <a:noFill/>
        </p:spPr>
        <p:txBody>
          <a:bodyPr wrap="square">
            <a:spAutoFit/>
          </a:bodyPr>
          <a:lstStyle/>
          <a:p>
            <a:pPr marL="333375" algn="ctr">
              <a:lnSpc>
                <a:spcPct val="107000"/>
              </a:lnSpc>
              <a:spcAft>
                <a:spcPts val="800"/>
              </a:spcAft>
            </a:pPr>
            <a:r>
              <a:rPr lang="ru-RU"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Объекты интеллектуальной собственности</a:t>
            </a:r>
          </a:p>
          <a:p>
            <a:pPr marL="333375" algn="ctr">
              <a:lnSpc>
                <a:spcPct val="107000"/>
              </a:lnSpc>
              <a:spcAft>
                <a:spcPts val="800"/>
              </a:spcAft>
            </a:pPr>
            <a:endParaRPr lang="ru-RU" sz="1600" dirty="0">
              <a:effectLst/>
              <a:latin typeface="Arial" panose="020B0604020202020204" pitchFamily="34" charset="0"/>
              <a:ea typeface="Calibri" panose="020F0502020204030204" pitchFamily="34" charset="0"/>
              <a:cs typeface="Arial" panose="020B0604020202020204" pitchFamily="34" charset="0"/>
            </a:endParaRPr>
          </a:p>
          <a:p>
            <a:pPr indent="450215" algn="just">
              <a:lnSpc>
                <a:spcPct val="107000"/>
              </a:lnSpc>
              <a:spcAft>
                <a:spcPts val="800"/>
              </a:spcAft>
            </a:pPr>
            <a:r>
              <a:rPr lang="ru-RU" sz="2000" dirty="0">
                <a:effectLst/>
                <a:latin typeface="Arial" panose="020B0604020202020204" pitchFamily="34" charset="0"/>
                <a:ea typeface="Calibri" panose="020F0502020204030204" pitchFamily="34" charset="0"/>
                <a:cs typeface="Arial" panose="020B0604020202020204" pitchFamily="34" charset="0"/>
              </a:rPr>
              <a:t>Удельная активность радионуклидов в почвах и растениях г. Новочеркасска Ростовской области в 2019-2020 годах : </a:t>
            </a:r>
            <a:r>
              <a:rPr lang="ru-RU" sz="2000" dirty="0" err="1">
                <a:effectLst/>
                <a:latin typeface="Arial" panose="020B0604020202020204" pitchFamily="34" charset="0"/>
                <a:ea typeface="Calibri" panose="020F0502020204030204" pitchFamily="34" charset="0"/>
                <a:cs typeface="Arial" panose="020B0604020202020204" pitchFamily="34" charset="0"/>
              </a:rPr>
              <a:t>свид</a:t>
            </a:r>
            <a:r>
              <a:rPr lang="ru-RU" sz="2000" dirty="0">
                <a:effectLst/>
                <a:latin typeface="Arial" panose="020B0604020202020204" pitchFamily="34" charset="0"/>
                <a:ea typeface="Calibri" panose="020F0502020204030204" pitchFamily="34" charset="0"/>
                <a:cs typeface="Arial" panose="020B0604020202020204" pitchFamily="34" charset="0"/>
              </a:rPr>
              <a:t>. о гос. рег. базы данных № 2021621891 РФ / Бураева Е.А., </a:t>
            </a:r>
            <a:r>
              <a:rPr lang="ru-RU" sz="2000" b="1" dirty="0">
                <a:effectLst/>
                <a:latin typeface="Arial" panose="020B0604020202020204" pitchFamily="34" charset="0"/>
                <a:ea typeface="Calibri" panose="020F0502020204030204" pitchFamily="34" charset="0"/>
                <a:cs typeface="Arial" panose="020B0604020202020204" pitchFamily="34" charset="0"/>
              </a:rPr>
              <a:t>Горбунов А.С*.</a:t>
            </a:r>
            <a:r>
              <a:rPr lang="ru-RU" sz="2000" dirty="0">
                <a:effectLst/>
                <a:latin typeface="Arial" panose="020B0604020202020204" pitchFamily="34" charset="0"/>
                <a:ea typeface="Calibri" panose="020F0502020204030204" pitchFamily="34" charset="0"/>
                <a:cs typeface="Arial" panose="020B0604020202020204" pitchFamily="34" charset="0"/>
              </a:rPr>
              <a:t>, Дергачева А.В., Джура К.О., Ляхова Н.В., Топорков Н.В., Швецова Д.А., Михайлова Т.А.; заявка № 2021621820; </a:t>
            </a:r>
            <a:r>
              <a:rPr lang="ru-RU" sz="2000" dirty="0" err="1">
                <a:effectLst/>
                <a:latin typeface="Arial" panose="020B0604020202020204" pitchFamily="34" charset="0"/>
                <a:ea typeface="Calibri" panose="020F0502020204030204" pitchFamily="34" charset="0"/>
                <a:cs typeface="Arial" panose="020B0604020202020204" pitchFamily="34" charset="0"/>
              </a:rPr>
              <a:t>заявл</a:t>
            </a:r>
            <a:r>
              <a:rPr lang="ru-RU" sz="2000" dirty="0">
                <a:effectLst/>
                <a:latin typeface="Arial" panose="020B0604020202020204" pitchFamily="34" charset="0"/>
                <a:ea typeface="Calibri" panose="020F0502020204030204" pitchFamily="34" charset="0"/>
                <a:cs typeface="Arial" panose="020B0604020202020204" pitchFamily="34" charset="0"/>
              </a:rPr>
              <a:t>. 03.09.21 г.; дата гос. рег. 06.09.21 г</a:t>
            </a:r>
          </a:p>
          <a:p>
            <a:pPr indent="450215" algn="just">
              <a:lnSpc>
                <a:spcPct val="107000"/>
              </a:lnSpc>
              <a:spcAft>
                <a:spcPts val="800"/>
              </a:spcAft>
            </a:pPr>
            <a:r>
              <a:rPr lang="ru-RU" sz="2000" dirty="0">
                <a:effectLst/>
                <a:latin typeface="Arial" panose="020B0604020202020204" pitchFamily="34" charset="0"/>
                <a:ea typeface="Calibri" panose="020F0502020204030204" pitchFamily="34" charset="0"/>
                <a:cs typeface="Arial" panose="020B0604020202020204" pitchFamily="34" charset="0"/>
              </a:rPr>
              <a:t>Удельная активность радионуклидов в почвах особо охраняемых природных территорий Ростовской области в 2012-2016 годах : </a:t>
            </a:r>
            <a:r>
              <a:rPr lang="ru-RU" sz="2000" dirty="0" err="1">
                <a:effectLst/>
                <a:latin typeface="Arial" panose="020B0604020202020204" pitchFamily="34" charset="0"/>
                <a:ea typeface="Calibri" panose="020F0502020204030204" pitchFamily="34" charset="0"/>
                <a:cs typeface="Arial" panose="020B0604020202020204" pitchFamily="34" charset="0"/>
              </a:rPr>
              <a:t>свид</a:t>
            </a:r>
            <a:r>
              <a:rPr lang="ru-RU" sz="2000" dirty="0">
                <a:effectLst/>
                <a:latin typeface="Arial" panose="020B0604020202020204" pitchFamily="34" charset="0"/>
                <a:ea typeface="Calibri" panose="020F0502020204030204" pitchFamily="34" charset="0"/>
                <a:cs typeface="Arial" panose="020B0604020202020204" pitchFamily="34" charset="0"/>
              </a:rPr>
              <a:t>. о гос. рег. базы данных №  2021621938 РФ / Бураева Е.А., </a:t>
            </a:r>
            <a:r>
              <a:rPr lang="ru-RU" sz="2000" b="1" dirty="0">
                <a:effectLst/>
                <a:latin typeface="Arial" panose="020B0604020202020204" pitchFamily="34" charset="0"/>
                <a:ea typeface="Calibri" panose="020F0502020204030204" pitchFamily="34" charset="0"/>
                <a:cs typeface="Arial" panose="020B0604020202020204" pitchFamily="34" charset="0"/>
              </a:rPr>
              <a:t>Горбунов А.С.*.</a:t>
            </a:r>
            <a:r>
              <a:rPr lang="ru-RU" sz="2000" dirty="0">
                <a:effectLst/>
                <a:latin typeface="Arial" panose="020B0604020202020204" pitchFamily="34" charset="0"/>
                <a:ea typeface="Calibri" panose="020F0502020204030204" pitchFamily="34" charset="0"/>
                <a:cs typeface="Arial" panose="020B0604020202020204" pitchFamily="34" charset="0"/>
              </a:rPr>
              <a:t>, Дергачева А.В., Джура К.О., Ляхова Н.В., Топорков Н.В., Швецова Д.А., Михайлова Т.А ; заявка № 2021621847; </a:t>
            </a:r>
            <a:r>
              <a:rPr lang="ru-RU" sz="2000" dirty="0" err="1">
                <a:effectLst/>
                <a:latin typeface="Arial" panose="020B0604020202020204" pitchFamily="34" charset="0"/>
                <a:ea typeface="Calibri" panose="020F0502020204030204" pitchFamily="34" charset="0"/>
                <a:cs typeface="Arial" panose="020B0604020202020204" pitchFamily="34" charset="0"/>
              </a:rPr>
              <a:t>заявл</a:t>
            </a:r>
            <a:r>
              <a:rPr lang="ru-RU" sz="2000" dirty="0">
                <a:effectLst/>
                <a:latin typeface="Arial" panose="020B0604020202020204" pitchFamily="34" charset="0"/>
                <a:ea typeface="Calibri" panose="020F0502020204030204" pitchFamily="34" charset="0"/>
                <a:cs typeface="Arial" panose="020B0604020202020204" pitchFamily="34" charset="0"/>
              </a:rPr>
              <a:t>. 08.09.21 г.; дата гос. рег. 10.09.21 г</a:t>
            </a:r>
          </a:p>
          <a:p>
            <a:pPr algn="just">
              <a:lnSpc>
                <a:spcPct val="107000"/>
              </a:lnSpc>
              <a:spcAft>
                <a:spcPts val="800"/>
              </a:spcAft>
            </a:pPr>
            <a:r>
              <a:rPr lang="ru-RU" sz="2000" dirty="0">
                <a:effectLst/>
                <a:latin typeface="Arial" panose="020B0604020202020204" pitchFamily="34" charset="0"/>
                <a:ea typeface="Times New Roman" panose="02020603050405020304" pitchFamily="18" charset="0"/>
                <a:cs typeface="Arial" panose="020B0604020202020204" pitchFamily="34" charset="0"/>
              </a:rPr>
              <a:t> </a:t>
            </a:r>
            <a:endParaRPr lang="ru-RU"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ru-RU" sz="2000" i="1" dirty="0">
                <a:effectLst/>
                <a:latin typeface="Arial" panose="020B0604020202020204" pitchFamily="34" charset="0"/>
                <a:ea typeface="Times New Roman" panose="02020603050405020304" pitchFamily="18" charset="0"/>
                <a:cs typeface="Arial" panose="020B0604020202020204" pitchFamily="34" charset="0"/>
              </a:rPr>
              <a:t>*</a:t>
            </a:r>
            <a:r>
              <a:rPr lang="ru-RU" sz="2000" i="1" dirty="0">
                <a:effectLst/>
                <a:latin typeface="Arial" panose="020B0604020202020204" pitchFamily="34" charset="0"/>
                <a:ea typeface="Calibri" panose="020F0502020204030204" pitchFamily="34" charset="0"/>
                <a:cs typeface="Arial" panose="020B0604020202020204" pitchFamily="34" charset="0"/>
              </a:rPr>
              <a:t> </a:t>
            </a:r>
            <a:r>
              <a:rPr lang="ru-RU" sz="2000" i="1" dirty="0">
                <a:effectLst/>
                <a:latin typeface="Arial" panose="020B0604020202020204" pitchFamily="34" charset="0"/>
                <a:ea typeface="Times New Roman" panose="02020603050405020304" pitchFamily="18" charset="0"/>
                <a:cs typeface="Arial" panose="020B0604020202020204" pitchFamily="34" charset="0"/>
              </a:rPr>
              <a:t>Горбунов А.С – студент Института наук о Земле</a:t>
            </a:r>
            <a:endParaRPr lang="ru-RU"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86805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DC5733-4AC5-432B-953A-527420BC4BDE}"/>
              </a:ext>
            </a:extLst>
          </p:cNvPr>
          <p:cNvSpPr txBox="1"/>
          <p:nvPr/>
        </p:nvSpPr>
        <p:spPr>
          <a:xfrm>
            <a:off x="417152" y="299679"/>
            <a:ext cx="11379467" cy="4406334"/>
          </a:xfrm>
          <a:prstGeom prst="rect">
            <a:avLst/>
          </a:prstGeom>
          <a:noFill/>
        </p:spPr>
        <p:txBody>
          <a:bodyPr wrap="square">
            <a:spAutoFit/>
          </a:bodyPr>
          <a:lstStyle/>
          <a:p>
            <a:pPr indent="450215" algn="just">
              <a:lnSpc>
                <a:spcPct val="107000"/>
              </a:lnSpc>
              <a:spcAft>
                <a:spcPts val="800"/>
              </a:spcAft>
            </a:pPr>
            <a:r>
              <a:rPr lang="ru-RU" sz="2000" b="1" dirty="0">
                <a:effectLst/>
                <a:latin typeface="Arial" panose="020B0604020202020204" pitchFamily="34" charset="0"/>
                <a:ea typeface="Times New Roman" panose="02020603050405020304" pitchFamily="18" charset="0"/>
                <a:cs typeface="Arial" panose="020B0604020202020204" pitchFamily="34" charset="0"/>
              </a:rPr>
              <a:t>Результаты грантовых конкурсов:</a:t>
            </a:r>
            <a:endParaRPr lang="ru-RU" sz="2000" dirty="0">
              <a:effectLst/>
              <a:latin typeface="Arial" panose="020B0604020202020204" pitchFamily="34" charset="0"/>
              <a:ea typeface="Calibri" panose="020F0502020204030204" pitchFamily="34" charset="0"/>
              <a:cs typeface="Arial" panose="020B0604020202020204" pitchFamily="34" charset="0"/>
            </a:endParaRPr>
          </a:p>
          <a:p>
            <a:pPr indent="450215" algn="just">
              <a:lnSpc>
                <a:spcPct val="107000"/>
              </a:lnSpc>
              <a:spcAft>
                <a:spcPts val="800"/>
              </a:spcAft>
            </a:pPr>
            <a:r>
              <a:rPr lang="ru-RU" sz="1900" dirty="0">
                <a:effectLst/>
                <a:latin typeface="Arial" panose="020B0604020202020204" pitchFamily="34" charset="0"/>
                <a:ea typeface="Times New Roman" panose="02020603050405020304" pitchFamily="18" charset="0"/>
                <a:cs typeface="Arial" panose="020B0604020202020204" pitchFamily="34" charset="0"/>
              </a:rPr>
              <a:t>По итогам конкурса 2022 года на получение грантов </a:t>
            </a:r>
            <a:r>
              <a:rPr lang="ru-RU" sz="1900" b="1" dirty="0">
                <a:effectLst/>
                <a:latin typeface="Arial" panose="020B0604020202020204" pitchFamily="34" charset="0"/>
                <a:ea typeface="Times New Roman" panose="02020603050405020304" pitchFamily="18" charset="0"/>
                <a:cs typeface="Arial" panose="020B0604020202020204" pitchFamily="34" charset="0"/>
              </a:rPr>
              <a:t>Российского научного фонда </a:t>
            </a:r>
            <a:r>
              <a:rPr lang="ru-RU" sz="1900" dirty="0">
                <a:effectLst/>
                <a:latin typeface="Arial" panose="020B0604020202020204" pitchFamily="34" charset="0"/>
                <a:ea typeface="Times New Roman" panose="02020603050405020304" pitchFamily="18" charset="0"/>
                <a:cs typeface="Arial" panose="020B0604020202020204" pitchFamily="34" charset="0"/>
              </a:rPr>
              <a:t>по приоритетному направлению деятельности «Проведение фундаментальных научных исследований и поисковых научных исследований малыми отдельными научными группами» получены 3 гранта: </a:t>
            </a:r>
          </a:p>
          <a:p>
            <a:pPr marL="342900" lvl="0" indent="-342900" algn="just">
              <a:buFont typeface="+mj-lt"/>
              <a:buAutoNum type="arabicPeriod"/>
            </a:pPr>
            <a:r>
              <a:rPr lang="ru-RU" sz="2000" dirty="0">
                <a:effectLst/>
                <a:latin typeface="Arial" panose="020B0604020202020204" pitchFamily="34" charset="0"/>
                <a:ea typeface="Times New Roman" panose="02020603050405020304" pitchFamily="18" charset="0"/>
                <a:cs typeface="Arial" panose="020B0604020202020204" pitchFamily="34" charset="0"/>
              </a:rPr>
              <a:t>«Генезис и оценка руд критических металлов в кайнозойских металлоносных бурых углях Дальнего Востока России» (руководитель – </a:t>
            </a:r>
            <a:r>
              <a:rPr lang="ru-RU" sz="2000" b="1" i="1" dirty="0">
                <a:effectLst/>
                <a:latin typeface="Arial" panose="020B0604020202020204" pitchFamily="34" charset="0"/>
                <a:ea typeface="Times New Roman" panose="02020603050405020304" pitchFamily="18" charset="0"/>
                <a:cs typeface="Arial" panose="020B0604020202020204" pitchFamily="34" charset="0"/>
              </a:rPr>
              <a:t>зав. кафедрой А.В. </a:t>
            </a:r>
            <a:r>
              <a:rPr lang="ru-RU" sz="2000" b="1" i="1" dirty="0" err="1">
                <a:effectLst/>
                <a:latin typeface="Arial" panose="020B0604020202020204" pitchFamily="34" charset="0"/>
                <a:ea typeface="Times New Roman" panose="02020603050405020304" pitchFamily="18" charset="0"/>
                <a:cs typeface="Arial" panose="020B0604020202020204" pitchFamily="34" charset="0"/>
              </a:rPr>
              <a:t>Наставкин</a:t>
            </a:r>
            <a:r>
              <a:rPr lang="ru-RU" sz="2000" dirty="0">
                <a:effectLst/>
                <a:latin typeface="Arial" panose="020B0604020202020204" pitchFamily="34" charset="0"/>
                <a:ea typeface="Times New Roman" panose="02020603050405020304" pitchFamily="18" charset="0"/>
                <a:cs typeface="Arial" panose="020B0604020202020204" pitchFamily="34" charset="0"/>
              </a:rPr>
              <a:t>);</a:t>
            </a:r>
          </a:p>
          <a:p>
            <a:pPr marL="342900" lvl="0" indent="-342900" algn="just">
              <a:buFont typeface="+mj-lt"/>
              <a:buAutoNum type="arabicPeriod"/>
            </a:pPr>
            <a:r>
              <a:rPr lang="ru-RU" sz="2000" dirty="0">
                <a:effectLst/>
                <a:latin typeface="Arial" panose="020B0604020202020204" pitchFamily="34" charset="0"/>
                <a:ea typeface="Times New Roman" panose="02020603050405020304" pitchFamily="18" charset="0"/>
                <a:cs typeface="Arial" panose="020B0604020202020204" pitchFamily="34" charset="0"/>
              </a:rPr>
              <a:t>«Метан дегазирующих грифонов озера Баскунчак: пространственно-временная динамика концентраций и потоков и сопряженность с </a:t>
            </a:r>
            <a:r>
              <a:rPr lang="ru-RU" sz="2000" dirty="0" err="1">
                <a:effectLst/>
                <a:latin typeface="Arial" panose="020B0604020202020204" pitchFamily="34" charset="0"/>
                <a:ea typeface="Times New Roman" panose="02020603050405020304" pitchFamily="18" charset="0"/>
                <a:cs typeface="Arial" panose="020B0604020202020204" pitchFamily="34" charset="0"/>
              </a:rPr>
              <a:t>сульфидообразованием</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r>
              <a:rPr lang="ru-RU" sz="2000" b="1" i="1" dirty="0">
                <a:effectLst/>
                <a:latin typeface="Arial" panose="020B0604020202020204" pitchFamily="34" charset="0"/>
                <a:ea typeface="Times New Roman" panose="02020603050405020304" pitchFamily="18" charset="0"/>
                <a:cs typeface="Arial" panose="020B0604020202020204" pitchFamily="34" charset="0"/>
              </a:rPr>
              <a:t>руководитель – доц. </a:t>
            </a:r>
            <a:r>
              <a:rPr lang="ru-RU" sz="2000" b="1" i="1" dirty="0" err="1">
                <a:effectLst/>
                <a:latin typeface="Arial" panose="020B0604020202020204" pitchFamily="34" charset="0"/>
                <a:ea typeface="Times New Roman" panose="02020603050405020304" pitchFamily="18" charset="0"/>
                <a:cs typeface="Arial" panose="020B0604020202020204" pitchFamily="34" charset="0"/>
              </a:rPr>
              <a:t>Гарькуша</a:t>
            </a:r>
            <a:r>
              <a:rPr lang="ru-RU" sz="2000" b="1" i="1" dirty="0">
                <a:effectLst/>
                <a:latin typeface="Arial" panose="020B0604020202020204" pitchFamily="34" charset="0"/>
                <a:ea typeface="Times New Roman" panose="02020603050405020304" pitchFamily="18" charset="0"/>
                <a:cs typeface="Arial" panose="020B0604020202020204" pitchFamily="34" charset="0"/>
              </a:rPr>
              <a:t> Д.Н.</a:t>
            </a:r>
            <a:r>
              <a:rPr lang="ru-RU" sz="2000" dirty="0">
                <a:effectLst/>
                <a:latin typeface="Arial" panose="020B0604020202020204" pitchFamily="34" charset="0"/>
                <a:ea typeface="Times New Roman" panose="02020603050405020304" pitchFamily="18" charset="0"/>
                <a:cs typeface="Arial" panose="020B0604020202020204" pitchFamily="34" charset="0"/>
              </a:rPr>
              <a:t>);</a:t>
            </a:r>
          </a:p>
          <a:p>
            <a:pPr marL="342900" lvl="0" indent="-342900" algn="just">
              <a:buFont typeface="+mj-lt"/>
              <a:buAutoNum type="arabicPeriod"/>
            </a:pPr>
            <a:r>
              <a:rPr lang="ru-RU" sz="2000" dirty="0">
                <a:effectLst/>
                <a:latin typeface="Arial" panose="020B0604020202020204" pitchFamily="34" charset="0"/>
                <a:ea typeface="Times New Roman" panose="02020603050405020304" pitchFamily="18" charset="0"/>
                <a:cs typeface="Arial" panose="020B0604020202020204" pitchFamily="34" charset="0"/>
              </a:rPr>
              <a:t>«Эмпирическое обоснование, генезис и оценка комплексных руд урана, рения и других остродефицитных (критических) металлов в черных сланцах осадочных бассейнов Европейской России» (</a:t>
            </a:r>
            <a:r>
              <a:rPr lang="ru-RU" sz="2000" b="1" i="1" dirty="0">
                <a:effectLst/>
                <a:latin typeface="Arial" panose="020B0604020202020204" pitchFamily="34" charset="0"/>
                <a:ea typeface="Times New Roman" panose="02020603050405020304" pitchFamily="18" charset="0"/>
                <a:cs typeface="Arial" panose="020B0604020202020204" pitchFamily="34" charset="0"/>
              </a:rPr>
              <a:t>руководитель –  проф. В.И. Вялов</a:t>
            </a:r>
            <a:r>
              <a:rPr lang="ru-RU" sz="2000" dirty="0">
                <a:effectLst/>
                <a:latin typeface="Arial" panose="020B0604020202020204" pitchFamily="34" charset="0"/>
                <a:ea typeface="Times New Roman" panose="02020603050405020304" pitchFamily="18" charset="0"/>
                <a:cs typeface="Arial" panose="020B0604020202020204" pitchFamily="34" charset="0"/>
              </a:rPr>
              <a:t>).</a:t>
            </a:r>
          </a:p>
        </p:txBody>
      </p:sp>
      <p:graphicFrame>
        <p:nvGraphicFramePr>
          <p:cNvPr id="2" name="Таблица 1">
            <a:extLst>
              <a:ext uri="{FF2B5EF4-FFF2-40B4-BE49-F238E27FC236}">
                <a16:creationId xmlns:a16="http://schemas.microsoft.com/office/drawing/2014/main" id="{43CE48CD-7D6D-7A08-C09A-68F042727E9B}"/>
              </a:ext>
            </a:extLst>
          </p:cNvPr>
          <p:cNvGraphicFramePr>
            <a:graphicFrameLocks noGrp="1"/>
          </p:cNvGraphicFramePr>
          <p:nvPr>
            <p:extLst>
              <p:ext uri="{D42A27DB-BD31-4B8C-83A1-F6EECF244321}">
                <p14:modId xmlns:p14="http://schemas.microsoft.com/office/powerpoint/2010/main" val="2148208384"/>
              </p:ext>
            </p:extLst>
          </p:nvPr>
        </p:nvGraphicFramePr>
        <p:xfrm>
          <a:off x="941615" y="4611923"/>
          <a:ext cx="10711542" cy="1849120"/>
        </p:xfrm>
        <a:graphic>
          <a:graphicData uri="http://schemas.openxmlformats.org/drawingml/2006/table">
            <a:tbl>
              <a:tblPr>
                <a:tableStyleId>{5C22544A-7EE6-4342-B048-85BDC9FD1C3A}</a:tableStyleId>
              </a:tblPr>
              <a:tblGrid>
                <a:gridCol w="8403771">
                  <a:extLst>
                    <a:ext uri="{9D8B030D-6E8A-4147-A177-3AD203B41FA5}">
                      <a16:colId xmlns:a16="http://schemas.microsoft.com/office/drawing/2014/main" val="510355235"/>
                    </a:ext>
                  </a:extLst>
                </a:gridCol>
                <a:gridCol w="2307771">
                  <a:extLst>
                    <a:ext uri="{9D8B030D-6E8A-4147-A177-3AD203B41FA5}">
                      <a16:colId xmlns:a16="http://schemas.microsoft.com/office/drawing/2014/main" val="3320129164"/>
                    </a:ext>
                  </a:extLst>
                </a:gridCol>
              </a:tblGrid>
              <a:tr h="0">
                <a:tc>
                  <a:txBody>
                    <a:bodyPr/>
                    <a:lstStyle/>
                    <a:p>
                      <a:pPr marL="71755">
                        <a:lnSpc>
                          <a:spcPct val="100000"/>
                        </a:lnSpc>
                        <a:spcBef>
                          <a:spcPts val="350"/>
                        </a:spcBef>
                        <a:spcAft>
                          <a:spcPts val="350"/>
                        </a:spcAft>
                      </a:pPr>
                      <a:r>
                        <a:rPr lang="ru-RU" sz="1800">
                          <a:effectLst/>
                          <a:latin typeface="Arial" panose="020B0604020202020204" pitchFamily="34" charset="0"/>
                          <a:cs typeface="Arial" panose="020B0604020202020204" pitchFamily="34" charset="0"/>
                        </a:rPr>
                        <a:t> </a:t>
                      </a:r>
                      <a:endParaRPr lang="ru-RU" sz="1800">
                        <a:effectLst/>
                        <a:latin typeface="Arial" panose="020B0604020202020204" pitchFamily="34" charset="0"/>
                        <a:ea typeface="Calibri" panose="020F0502020204030204" pitchFamily="34" charset="0"/>
                        <a:cs typeface="Arial" panose="020B0604020202020204" pitchFamily="34" charset="0"/>
                      </a:endParaRPr>
                    </a:p>
                  </a:txBody>
                  <a:tcPr marL="17780" marR="17780" marT="0" marB="0">
                    <a:noFill/>
                  </a:tcPr>
                </a:tc>
                <a:tc>
                  <a:txBody>
                    <a:bodyPr/>
                    <a:lstStyle/>
                    <a:p>
                      <a:pPr algn="ctr">
                        <a:lnSpc>
                          <a:spcPct val="107000"/>
                        </a:lnSpc>
                        <a:spcAft>
                          <a:spcPts val="800"/>
                        </a:spcAft>
                      </a:pPr>
                      <a:r>
                        <a:rPr lang="ru-RU" sz="1800">
                          <a:effectLst/>
                          <a:latin typeface="Arial" panose="020B0604020202020204" pitchFamily="34" charset="0"/>
                          <a:cs typeface="Arial" panose="020B0604020202020204" pitchFamily="34" charset="0"/>
                        </a:rPr>
                        <a:t>Количество заявок </a:t>
                      </a:r>
                      <a:endParaRPr lang="ru-RU" sz="1800">
                        <a:effectLst/>
                        <a:latin typeface="Arial" panose="020B0604020202020204" pitchFamily="34" charset="0"/>
                        <a:ea typeface="Calibri" panose="020F0502020204030204" pitchFamily="34" charset="0"/>
                        <a:cs typeface="Arial" panose="020B0604020202020204" pitchFamily="34" charset="0"/>
                      </a:endParaRPr>
                    </a:p>
                  </a:txBody>
                  <a:tcPr marL="17780" marR="17780" marT="0" marB="0" anchor="ctr">
                    <a:noFill/>
                  </a:tcPr>
                </a:tc>
                <a:extLst>
                  <a:ext uri="{0D108BD9-81ED-4DB2-BD59-A6C34878D82A}">
                    <a16:rowId xmlns:a16="http://schemas.microsoft.com/office/drawing/2014/main" val="760639168"/>
                  </a:ext>
                </a:extLst>
              </a:tr>
              <a:tr h="128105">
                <a:tc>
                  <a:txBody>
                    <a:bodyPr/>
                    <a:lstStyle/>
                    <a:p>
                      <a:pPr marL="71755">
                        <a:lnSpc>
                          <a:spcPct val="100000"/>
                        </a:lnSpc>
                        <a:spcBef>
                          <a:spcPts val="350"/>
                        </a:spcBef>
                        <a:spcAft>
                          <a:spcPts val="350"/>
                        </a:spcAft>
                      </a:pPr>
                      <a:r>
                        <a:rPr lang="ru-RU" sz="1800" dirty="0">
                          <a:effectLst/>
                          <a:latin typeface="Arial" panose="020B0604020202020204" pitchFamily="34" charset="0"/>
                          <a:cs typeface="Arial" panose="020B0604020202020204" pitchFamily="34" charset="0"/>
                        </a:rPr>
                        <a:t>Заявки, поданные коллективами подразделения на участие в конкурсных процедурах, всего:</a:t>
                      </a:r>
                      <a:endParaRPr lang="ru-RU" sz="1800" dirty="0">
                        <a:effectLst/>
                        <a:latin typeface="Arial" panose="020B0604020202020204" pitchFamily="34" charset="0"/>
                        <a:ea typeface="Calibri" panose="020F0502020204030204" pitchFamily="34" charset="0"/>
                        <a:cs typeface="Arial" panose="020B0604020202020204" pitchFamily="34" charset="0"/>
                      </a:endParaRPr>
                    </a:p>
                  </a:txBody>
                  <a:tcPr marL="17780" marR="17780" marT="0" marB="0">
                    <a:noFill/>
                  </a:tcPr>
                </a:tc>
                <a:tc>
                  <a:txBody>
                    <a:bodyPr/>
                    <a:lstStyle/>
                    <a:p>
                      <a:pPr algn="ctr">
                        <a:lnSpc>
                          <a:spcPct val="107000"/>
                        </a:lnSpc>
                        <a:spcAft>
                          <a:spcPts val="800"/>
                        </a:spcAft>
                      </a:pPr>
                      <a:r>
                        <a:rPr lang="ru-RU" sz="1800">
                          <a:effectLst/>
                          <a:latin typeface="Arial" panose="020B0604020202020204" pitchFamily="34" charset="0"/>
                          <a:cs typeface="Arial" panose="020B0604020202020204" pitchFamily="34" charset="0"/>
                        </a:rPr>
                        <a:t> </a:t>
                      </a:r>
                      <a:endParaRPr lang="ru-RU" sz="1800">
                        <a:effectLst/>
                        <a:latin typeface="Arial" panose="020B0604020202020204" pitchFamily="34" charset="0"/>
                        <a:ea typeface="Calibri" panose="020F0502020204030204" pitchFamily="34" charset="0"/>
                        <a:cs typeface="Arial" panose="020B0604020202020204" pitchFamily="34" charset="0"/>
                      </a:endParaRPr>
                    </a:p>
                  </a:txBody>
                  <a:tcPr marL="17780" marR="17780" marT="0" marB="0" anchor="ctr">
                    <a:noFill/>
                  </a:tcPr>
                </a:tc>
                <a:extLst>
                  <a:ext uri="{0D108BD9-81ED-4DB2-BD59-A6C34878D82A}">
                    <a16:rowId xmlns:a16="http://schemas.microsoft.com/office/drawing/2014/main" val="2051030277"/>
                  </a:ext>
                </a:extLst>
              </a:tr>
              <a:tr h="0">
                <a:tc>
                  <a:txBody>
                    <a:bodyPr/>
                    <a:lstStyle/>
                    <a:p>
                      <a:pPr marL="71755">
                        <a:lnSpc>
                          <a:spcPct val="100000"/>
                        </a:lnSpc>
                        <a:spcAft>
                          <a:spcPts val="800"/>
                        </a:spcAft>
                      </a:pPr>
                      <a:r>
                        <a:rPr lang="ru-RU" sz="1800" dirty="0">
                          <a:effectLst/>
                          <a:latin typeface="Arial" panose="020B0604020202020204" pitchFamily="34" charset="0"/>
                          <a:cs typeface="Arial" panose="020B0604020202020204" pitchFamily="34" charset="0"/>
                        </a:rPr>
                        <a:t>из них:</a:t>
                      </a:r>
                    </a:p>
                    <a:p>
                      <a:pPr marL="71755">
                        <a:lnSpc>
                          <a:spcPct val="100000"/>
                        </a:lnSpc>
                        <a:spcAft>
                          <a:spcPts val="800"/>
                        </a:spcAft>
                      </a:pPr>
                      <a:r>
                        <a:rPr lang="ru-RU" sz="1800" dirty="0">
                          <a:effectLst/>
                          <a:latin typeface="Arial" panose="020B0604020202020204" pitchFamily="34" charset="0"/>
                          <a:cs typeface="Arial" panose="020B0604020202020204" pitchFamily="34" charset="0"/>
                        </a:rPr>
                        <a:t>в Русское географическое общество</a:t>
                      </a:r>
                    </a:p>
                    <a:p>
                      <a:pPr marL="71755">
                        <a:lnSpc>
                          <a:spcPct val="100000"/>
                        </a:lnSpc>
                        <a:spcAft>
                          <a:spcPts val="800"/>
                        </a:spcAft>
                      </a:pPr>
                      <a:r>
                        <a:rPr lang="ru-RU" sz="1800" dirty="0">
                          <a:effectLst/>
                          <a:latin typeface="Arial" panose="020B0604020202020204" pitchFamily="34" charset="0"/>
                          <a:cs typeface="Arial" panose="020B0604020202020204" pitchFamily="34" charset="0"/>
                        </a:rPr>
                        <a:t>в РНФ</a:t>
                      </a:r>
                      <a:endParaRPr lang="ru-RU" sz="1800" dirty="0">
                        <a:effectLst/>
                        <a:latin typeface="Arial" panose="020B0604020202020204" pitchFamily="34" charset="0"/>
                        <a:ea typeface="Calibri" panose="020F0502020204030204" pitchFamily="34" charset="0"/>
                        <a:cs typeface="Arial" panose="020B0604020202020204" pitchFamily="34" charset="0"/>
                      </a:endParaRPr>
                    </a:p>
                  </a:txBody>
                  <a:tcPr marL="17780" marR="17780" marT="0" marB="0" anchor="b">
                    <a:noFill/>
                  </a:tcPr>
                </a:tc>
                <a:tc>
                  <a:txBody>
                    <a:bodyPr/>
                    <a:lstStyle/>
                    <a:p>
                      <a:pPr algn="ctr">
                        <a:lnSpc>
                          <a:spcPct val="107000"/>
                        </a:lnSpc>
                        <a:spcAft>
                          <a:spcPts val="800"/>
                        </a:spcAft>
                      </a:pPr>
                      <a:r>
                        <a:rPr lang="ru-RU" sz="1800" dirty="0">
                          <a:effectLst/>
                          <a:latin typeface="Arial" panose="020B0604020202020204" pitchFamily="34" charset="0"/>
                          <a:cs typeface="Arial" panose="020B0604020202020204" pitchFamily="34" charset="0"/>
                        </a:rPr>
                        <a:t>1</a:t>
                      </a:r>
                    </a:p>
                    <a:p>
                      <a:pPr algn="ctr">
                        <a:lnSpc>
                          <a:spcPct val="107000"/>
                        </a:lnSpc>
                        <a:spcAft>
                          <a:spcPts val="800"/>
                        </a:spcAft>
                      </a:pPr>
                      <a:r>
                        <a:rPr lang="ru-RU" sz="1800" dirty="0">
                          <a:effectLst/>
                          <a:latin typeface="Arial" panose="020B0604020202020204" pitchFamily="34" charset="0"/>
                          <a:cs typeface="Arial" panose="020B0604020202020204" pitchFamily="34" charset="0"/>
                        </a:rPr>
                        <a:t>6</a:t>
                      </a:r>
                      <a:endParaRPr lang="ru-RU" sz="1800" dirty="0">
                        <a:effectLst/>
                        <a:latin typeface="Arial" panose="020B0604020202020204" pitchFamily="34" charset="0"/>
                        <a:ea typeface="Calibri" panose="020F0502020204030204" pitchFamily="34" charset="0"/>
                        <a:cs typeface="Arial" panose="020B0604020202020204" pitchFamily="34" charset="0"/>
                      </a:endParaRPr>
                    </a:p>
                  </a:txBody>
                  <a:tcPr marL="17780" marR="17780" marT="0" marB="0" anchor="b">
                    <a:noFill/>
                  </a:tcPr>
                </a:tc>
                <a:extLst>
                  <a:ext uri="{0D108BD9-81ED-4DB2-BD59-A6C34878D82A}">
                    <a16:rowId xmlns:a16="http://schemas.microsoft.com/office/drawing/2014/main" val="3551664283"/>
                  </a:ext>
                </a:extLst>
              </a:tr>
            </a:tbl>
          </a:graphicData>
        </a:graphic>
      </p:graphicFrame>
    </p:spTree>
    <p:extLst>
      <p:ext uri="{BB962C8B-B14F-4D97-AF65-F5344CB8AC3E}">
        <p14:creationId xmlns:p14="http://schemas.microsoft.com/office/powerpoint/2010/main" val="1012993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181540E-8440-4E78-913F-606CB6143DD6}"/>
              </a:ext>
            </a:extLst>
          </p:cNvPr>
          <p:cNvSpPr txBox="1"/>
          <p:nvPr/>
        </p:nvSpPr>
        <p:spPr>
          <a:xfrm>
            <a:off x="838200" y="-28907"/>
            <a:ext cx="10515599" cy="433006"/>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2600" b="1" kern="1200" dirty="0" err="1">
                <a:solidFill>
                  <a:schemeClr val="tx1"/>
                </a:solidFill>
                <a:latin typeface="Century Gothic" panose="020B0502020202020204" pitchFamily="34" charset="0"/>
                <a:ea typeface="+mj-ea"/>
                <a:cs typeface="+mj-cs"/>
              </a:rPr>
              <a:t>Основные</a:t>
            </a:r>
            <a:r>
              <a:rPr lang="en-US" sz="2600" b="1" kern="1200" dirty="0">
                <a:solidFill>
                  <a:schemeClr val="tx1"/>
                </a:solidFill>
                <a:latin typeface="Century Gothic" panose="020B0502020202020204" pitchFamily="34" charset="0"/>
                <a:ea typeface="+mj-ea"/>
                <a:cs typeface="+mj-cs"/>
              </a:rPr>
              <a:t> </a:t>
            </a:r>
            <a:r>
              <a:rPr lang="en-US" sz="2500" b="1" kern="1200" dirty="0" err="1">
                <a:solidFill>
                  <a:schemeClr val="tx1"/>
                </a:solidFill>
                <a:latin typeface="Century Gothic" panose="020B0502020202020204" pitchFamily="34" charset="0"/>
                <a:ea typeface="+mj-ea"/>
                <a:cs typeface="+mj-cs"/>
              </a:rPr>
              <a:t>научные</a:t>
            </a:r>
            <a:r>
              <a:rPr lang="en-US" sz="2600" b="1" kern="1200" dirty="0">
                <a:solidFill>
                  <a:schemeClr val="tx1"/>
                </a:solidFill>
                <a:latin typeface="Century Gothic" panose="020B0502020202020204" pitchFamily="34" charset="0"/>
                <a:ea typeface="+mj-ea"/>
                <a:cs typeface="+mj-cs"/>
              </a:rPr>
              <a:t> </a:t>
            </a:r>
            <a:r>
              <a:rPr lang="en-US" sz="2600" b="1" kern="1200" dirty="0" err="1">
                <a:solidFill>
                  <a:schemeClr val="tx1"/>
                </a:solidFill>
                <a:latin typeface="Century Gothic" panose="020B0502020202020204" pitchFamily="34" charset="0"/>
                <a:ea typeface="+mj-ea"/>
                <a:cs typeface="+mj-cs"/>
              </a:rPr>
              <a:t>направления</a:t>
            </a:r>
            <a:endParaRPr lang="en-US" sz="2600" b="1" kern="1200" dirty="0">
              <a:solidFill>
                <a:schemeClr val="tx1"/>
              </a:solidFill>
              <a:latin typeface="Century Gothic" panose="020B0502020202020204" pitchFamily="34" charset="0"/>
              <a:ea typeface="+mj-ea"/>
              <a:cs typeface="+mj-cs"/>
            </a:endParaRPr>
          </a:p>
        </p:txBody>
      </p:sp>
      <p:graphicFrame>
        <p:nvGraphicFramePr>
          <p:cNvPr id="2" name="Таблица 1">
            <a:extLst>
              <a:ext uri="{FF2B5EF4-FFF2-40B4-BE49-F238E27FC236}">
                <a16:creationId xmlns:a16="http://schemas.microsoft.com/office/drawing/2014/main" id="{FE7561E7-975C-1245-0973-D9FBCA4B7D81}"/>
              </a:ext>
            </a:extLst>
          </p:cNvPr>
          <p:cNvGraphicFramePr>
            <a:graphicFrameLocks noGrp="1"/>
          </p:cNvGraphicFramePr>
          <p:nvPr>
            <p:extLst>
              <p:ext uri="{D42A27DB-BD31-4B8C-83A1-F6EECF244321}">
                <p14:modId xmlns:p14="http://schemas.microsoft.com/office/powerpoint/2010/main" val="1428453343"/>
              </p:ext>
            </p:extLst>
          </p:nvPr>
        </p:nvGraphicFramePr>
        <p:xfrm>
          <a:off x="-1" y="326933"/>
          <a:ext cx="12192000" cy="6587899"/>
        </p:xfrm>
        <a:graphic>
          <a:graphicData uri="http://schemas.openxmlformats.org/drawingml/2006/table">
            <a:tbl>
              <a:tblPr firstRow="1" firstCol="1" lastRow="1" lastCol="1" bandRow="1" bandCol="1">
                <a:noFill/>
                <a:tableStyleId>{5C22544A-7EE6-4342-B048-85BDC9FD1C3A}</a:tableStyleId>
              </a:tblPr>
              <a:tblGrid>
                <a:gridCol w="678730">
                  <a:extLst>
                    <a:ext uri="{9D8B030D-6E8A-4147-A177-3AD203B41FA5}">
                      <a16:colId xmlns:a16="http://schemas.microsoft.com/office/drawing/2014/main" val="1642416996"/>
                    </a:ext>
                  </a:extLst>
                </a:gridCol>
                <a:gridCol w="8892769">
                  <a:extLst>
                    <a:ext uri="{9D8B030D-6E8A-4147-A177-3AD203B41FA5}">
                      <a16:colId xmlns:a16="http://schemas.microsoft.com/office/drawing/2014/main" val="3879037286"/>
                    </a:ext>
                  </a:extLst>
                </a:gridCol>
                <a:gridCol w="2620501">
                  <a:extLst>
                    <a:ext uri="{9D8B030D-6E8A-4147-A177-3AD203B41FA5}">
                      <a16:colId xmlns:a16="http://schemas.microsoft.com/office/drawing/2014/main" val="2108873901"/>
                    </a:ext>
                  </a:extLst>
                </a:gridCol>
              </a:tblGrid>
              <a:tr h="396992">
                <a:tc>
                  <a:txBody>
                    <a:bodyPr/>
                    <a:lstStyle/>
                    <a:p>
                      <a:pPr algn="ctr">
                        <a:lnSpc>
                          <a:spcPct val="107000"/>
                        </a:lnSpc>
                        <a:spcBef>
                          <a:spcPts val="600"/>
                        </a:spcBef>
                        <a:spcAft>
                          <a:spcPts val="500"/>
                        </a:spcAft>
                      </a:pPr>
                      <a:r>
                        <a:rPr lang="ru-RU" sz="1400" b="0" cap="all" spc="150">
                          <a:solidFill>
                            <a:schemeClr val="lt1"/>
                          </a:solidFill>
                          <a:effectLst/>
                        </a:rPr>
                        <a:t>№</a:t>
                      </a:r>
                      <a:endParaRPr lang="ru-RU" sz="1400" b="0" cap="all" spc="15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457" marR="82457" marT="82457" marB="82457" anchor="ctr">
                    <a:lnL w="12700" cmpd="sng">
                      <a:noFill/>
                    </a:lnL>
                    <a:lnR w="12700" cmpd="sng">
                      <a:noFill/>
                    </a:lnR>
                    <a:lnT w="12700" cmpd="sng">
                      <a:noFill/>
                    </a:lnT>
                    <a:lnB w="38100" cmpd="sng">
                      <a:noFill/>
                    </a:lnB>
                    <a:solidFill>
                      <a:srgbClr val="505356"/>
                    </a:solidFill>
                  </a:tcPr>
                </a:tc>
                <a:tc>
                  <a:txBody>
                    <a:bodyPr/>
                    <a:lstStyle/>
                    <a:p>
                      <a:pPr algn="ctr">
                        <a:lnSpc>
                          <a:spcPct val="107000"/>
                        </a:lnSpc>
                        <a:spcBef>
                          <a:spcPts val="600"/>
                        </a:spcBef>
                        <a:spcAft>
                          <a:spcPts val="500"/>
                        </a:spcAft>
                      </a:pPr>
                      <a:r>
                        <a:rPr lang="ru-RU" sz="1400" b="0" cap="all" spc="150" dirty="0">
                          <a:solidFill>
                            <a:schemeClr val="lt1"/>
                          </a:solidFill>
                          <a:effectLst/>
                        </a:rPr>
                        <a:t>Научное направление</a:t>
                      </a:r>
                      <a:endParaRPr lang="ru-RU" sz="1400" b="0" cap="all" spc="15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457" marR="82457" marT="82457" marB="82457" anchor="ctr">
                    <a:lnL w="12700" cmpd="sng">
                      <a:noFill/>
                    </a:lnL>
                    <a:lnR w="12700" cmpd="sng">
                      <a:noFill/>
                    </a:lnR>
                    <a:lnT w="12700" cmpd="sng">
                      <a:noFill/>
                    </a:lnT>
                    <a:lnB w="38100" cmpd="sng">
                      <a:noFill/>
                    </a:lnB>
                    <a:solidFill>
                      <a:srgbClr val="505356"/>
                    </a:solidFill>
                  </a:tcPr>
                </a:tc>
                <a:tc>
                  <a:txBody>
                    <a:bodyPr/>
                    <a:lstStyle/>
                    <a:p>
                      <a:pPr algn="l">
                        <a:lnSpc>
                          <a:spcPct val="107000"/>
                        </a:lnSpc>
                        <a:spcBef>
                          <a:spcPts val="600"/>
                        </a:spcBef>
                        <a:spcAft>
                          <a:spcPts val="500"/>
                        </a:spcAft>
                      </a:pPr>
                      <a:r>
                        <a:rPr lang="ru-RU" sz="1400" b="0" cap="all" spc="150">
                          <a:solidFill>
                            <a:schemeClr val="lt1"/>
                          </a:solidFill>
                          <a:effectLst/>
                        </a:rPr>
                        <a:t>Коды по ГРНТИ</a:t>
                      </a:r>
                      <a:endParaRPr lang="ru-RU" sz="1400" b="0" cap="all" spc="15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457" marR="82457" marT="82457" marB="82457" anchor="ctr">
                    <a:lnL w="12700" cmpd="sng">
                      <a:noFill/>
                    </a:lnL>
                    <a:lnR w="12700" cmpd="sng">
                      <a:noFill/>
                    </a:lnR>
                    <a:lnT w="12700" cmpd="sng">
                      <a:noFill/>
                    </a:lnT>
                    <a:lnB w="38100" cmpd="sng">
                      <a:noFill/>
                    </a:lnB>
                    <a:solidFill>
                      <a:srgbClr val="505356"/>
                    </a:solidFill>
                  </a:tcPr>
                </a:tc>
                <a:extLst>
                  <a:ext uri="{0D108BD9-81ED-4DB2-BD59-A6C34878D82A}">
                    <a16:rowId xmlns:a16="http://schemas.microsoft.com/office/drawing/2014/main" val="2407046180"/>
                  </a:ext>
                </a:extLst>
              </a:tr>
              <a:tr h="0">
                <a:tc>
                  <a:txBody>
                    <a:bodyPr/>
                    <a:lstStyle/>
                    <a:p>
                      <a:pPr algn="ctr">
                        <a:lnSpc>
                          <a:spcPct val="107000"/>
                        </a:lnSpc>
                        <a:spcAft>
                          <a:spcPts val="800"/>
                        </a:spcAft>
                      </a:pPr>
                      <a:endParaRPr lang="ru-RU" sz="3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457" marR="82457" marT="82457" marB="82457" anchor="ctr">
                    <a:lnL w="12700" cmpd="sng">
                      <a:noFill/>
                      <a:prstDash val="solid"/>
                    </a:lnL>
                    <a:lnR w="12700" cmpd="sng">
                      <a:noFill/>
                      <a:prstDash val="solid"/>
                    </a:lnR>
                    <a:lnT w="38100" cmpd="sng">
                      <a:noFill/>
                    </a:lnT>
                    <a:lnB w="12700" cmpd="sng">
                      <a:noFill/>
                      <a:prstDash val="solid"/>
                    </a:lnB>
                    <a:noFill/>
                  </a:tcPr>
                </a:tc>
                <a:tc>
                  <a:txBody>
                    <a:bodyPr/>
                    <a:lstStyle/>
                    <a:p>
                      <a:pPr algn="ctr">
                        <a:lnSpc>
                          <a:spcPct val="107000"/>
                        </a:lnSpc>
                        <a:spcAft>
                          <a:spcPts val="800"/>
                        </a:spcAft>
                      </a:pPr>
                      <a:endParaRPr lang="ru-RU" sz="3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457" marR="82457" marT="82457" marB="82457" anchor="ctr">
                    <a:lnL w="12700" cmpd="sng">
                      <a:noFill/>
                      <a:prstDash val="solid"/>
                    </a:lnL>
                    <a:lnR w="12700" cmpd="sng">
                      <a:noFill/>
                      <a:prstDash val="solid"/>
                    </a:lnR>
                    <a:lnT w="38100" cmpd="sng">
                      <a:noFill/>
                    </a:lnT>
                    <a:lnB w="12700" cmpd="sng">
                      <a:noFill/>
                      <a:prstDash val="solid"/>
                    </a:lnB>
                    <a:noFill/>
                  </a:tcPr>
                </a:tc>
                <a:tc>
                  <a:txBody>
                    <a:bodyPr/>
                    <a:lstStyle/>
                    <a:p>
                      <a:pPr algn="l">
                        <a:lnSpc>
                          <a:spcPct val="107000"/>
                        </a:lnSpc>
                        <a:spcAft>
                          <a:spcPts val="800"/>
                        </a:spcAft>
                      </a:pPr>
                      <a:endParaRPr lang="ru-RU" sz="3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457" marR="82457" marT="82457" marB="82457" anchor="ctr">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2279937664"/>
                  </a:ext>
                </a:extLst>
              </a:tr>
              <a:tr h="435922">
                <a:tc>
                  <a:txBody>
                    <a:bodyPr/>
                    <a:lstStyle/>
                    <a:p>
                      <a:pPr algn="ctr">
                        <a:lnSpc>
                          <a:spcPct val="107000"/>
                        </a:lnSpc>
                        <a:spcAft>
                          <a:spcPts val="800"/>
                        </a:spcAft>
                      </a:pPr>
                      <a:r>
                        <a:rPr lang="ru-RU" sz="1400" b="1" cap="none" spc="0">
                          <a:solidFill>
                            <a:schemeClr val="tx1"/>
                          </a:solidFill>
                          <a:effectLst/>
                        </a:rPr>
                        <a:t>1</a:t>
                      </a:r>
                      <a:endParaRPr lang="ru-RU"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457" marR="82457" marT="82457" marB="82457" anchor="ctr">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36195">
                        <a:lnSpc>
                          <a:spcPts val="1100"/>
                        </a:lnSpc>
                        <a:spcBef>
                          <a:spcPts val="200"/>
                        </a:spcBef>
                        <a:spcAft>
                          <a:spcPts val="200"/>
                        </a:spcAft>
                      </a:pPr>
                      <a:r>
                        <a:rPr lang="ru-RU" sz="1400" b="1" cap="none" spc="0" dirty="0">
                          <a:solidFill>
                            <a:schemeClr val="tx1"/>
                          </a:solidFill>
                          <a:effectLst/>
                        </a:rPr>
                        <a:t>Физическая география</a:t>
                      </a:r>
                      <a:r>
                        <a:rPr lang="ru-RU" sz="1400" cap="none" spc="0" dirty="0">
                          <a:solidFill>
                            <a:schemeClr val="tx1"/>
                          </a:solidFill>
                          <a:effectLst/>
                        </a:rPr>
                        <a:t>. Общие вопросы охраны окружающей среды и экологии человека. Современное состояние и перспективы развития охраны окружающей среды и экологии человека. </a:t>
                      </a:r>
                      <a:r>
                        <a:rPr lang="ru-RU" sz="1400" b="1" cap="none" spc="0" dirty="0">
                          <a:solidFill>
                            <a:srgbClr val="C00000"/>
                          </a:solidFill>
                          <a:effectLst/>
                        </a:rPr>
                        <a:t>Ландшафтоведение. Геохимия природных процессов.</a:t>
                      </a:r>
                      <a:endParaRPr lang="ru-RU" sz="1400" b="1" cap="none" spc="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2457" marR="82457" marT="82457" marB="82457" anchor="ctr">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36195" algn="l">
                        <a:lnSpc>
                          <a:spcPct val="107000"/>
                        </a:lnSpc>
                        <a:spcAft>
                          <a:spcPts val="800"/>
                        </a:spcAft>
                      </a:pPr>
                      <a:r>
                        <a:rPr lang="ru-RU" sz="1400" b="1" cap="none" spc="0" dirty="0">
                          <a:solidFill>
                            <a:schemeClr val="tx1"/>
                          </a:solidFill>
                          <a:effectLst/>
                        </a:rPr>
                        <a:t>39.19; 87.01; 70.27.17; 87.15.91;87.19.09; </a:t>
                      </a:r>
                      <a:r>
                        <a:rPr lang="ru-RU" sz="1400" b="1" cap="none" spc="0" dirty="0">
                          <a:solidFill>
                            <a:srgbClr val="C00000"/>
                          </a:solidFill>
                          <a:effectLst/>
                        </a:rPr>
                        <a:t>39.19.31, 38.33.17</a:t>
                      </a:r>
                      <a:endParaRPr lang="ru-RU" sz="1400" b="1" cap="none" spc="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2457" marR="82457" marT="82457" marB="82457" anchor="ctr">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2776303765"/>
                  </a:ext>
                </a:extLst>
              </a:tr>
              <a:tr h="1267829">
                <a:tc>
                  <a:txBody>
                    <a:bodyPr/>
                    <a:lstStyle/>
                    <a:p>
                      <a:pPr algn="ctr">
                        <a:lnSpc>
                          <a:spcPct val="107000"/>
                        </a:lnSpc>
                        <a:spcAft>
                          <a:spcPts val="800"/>
                        </a:spcAft>
                      </a:pPr>
                      <a:r>
                        <a:rPr lang="ru-RU" sz="1400" b="1" cap="none" spc="0">
                          <a:solidFill>
                            <a:schemeClr val="tx1"/>
                          </a:solidFill>
                          <a:effectLst/>
                        </a:rPr>
                        <a:t>2</a:t>
                      </a:r>
                      <a:endParaRPr lang="ru-RU"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457" marR="82457" marT="82457" marB="82457" anchor="ctr">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07000"/>
                        </a:lnSpc>
                        <a:spcAft>
                          <a:spcPts val="800"/>
                        </a:spcAft>
                      </a:pPr>
                      <a:r>
                        <a:rPr lang="ru-RU" sz="1400" b="1" cap="none" spc="0" dirty="0">
                          <a:solidFill>
                            <a:schemeClr val="tx1"/>
                          </a:solidFill>
                          <a:effectLst/>
                        </a:rPr>
                        <a:t>Геоэкология. </a:t>
                      </a:r>
                      <a:r>
                        <a:rPr lang="ru-RU" sz="1400" cap="none" spc="0" dirty="0">
                          <a:solidFill>
                            <a:schemeClr val="tx1"/>
                          </a:solidFill>
                          <a:effectLst/>
                        </a:rPr>
                        <a:t>Разработка критериев оценки состояния и качества компонентов окружающей среды; контроль загрязнения. Совершенствование методологии и методов мониторинга, диагностики, индикации, оценки и прогнозирования состояния геосистем в условиях различных антропогенных воздействий. Выявление закономерностей формирования и тенденций изменения вещественного состава основных компонентов наземных и </a:t>
                      </a:r>
                      <a:r>
                        <a:rPr lang="ru-RU" sz="1400" cap="none" spc="0" dirty="0" err="1">
                          <a:solidFill>
                            <a:schemeClr val="tx1"/>
                          </a:solidFill>
                          <a:effectLst/>
                        </a:rPr>
                        <a:t>аквальных</a:t>
                      </a:r>
                      <a:r>
                        <a:rPr lang="ru-RU" sz="1400" cap="none" spc="0" dirty="0">
                          <a:solidFill>
                            <a:schemeClr val="tx1"/>
                          </a:solidFill>
                          <a:effectLst/>
                        </a:rPr>
                        <a:t> ландшафтов в условиях антропогенного воздействия и изменения климата. Выявление и оценка проблемных </a:t>
                      </a:r>
                      <a:r>
                        <a:rPr lang="ru-RU" sz="1400" cap="none" spc="0" dirty="0" err="1">
                          <a:solidFill>
                            <a:schemeClr val="tx1"/>
                          </a:solidFill>
                          <a:effectLst/>
                        </a:rPr>
                        <a:t>геоэкологических</a:t>
                      </a:r>
                      <a:r>
                        <a:rPr lang="ru-RU" sz="1400" cap="none" spc="0" dirty="0">
                          <a:solidFill>
                            <a:schemeClr val="tx1"/>
                          </a:solidFill>
                          <a:effectLst/>
                        </a:rPr>
                        <a:t> ситуаций регионального уровня комплексом геофизических методов. Историко-</a:t>
                      </a:r>
                      <a:r>
                        <a:rPr lang="ru-RU" sz="1400" cap="none" spc="0" dirty="0" err="1">
                          <a:solidFill>
                            <a:schemeClr val="tx1"/>
                          </a:solidFill>
                          <a:effectLst/>
                        </a:rPr>
                        <a:t>геоэкологический</a:t>
                      </a:r>
                      <a:r>
                        <a:rPr lang="ru-RU" sz="1400" cap="none" spc="0" dirty="0">
                          <a:solidFill>
                            <a:schemeClr val="tx1"/>
                          </a:solidFill>
                          <a:effectLst/>
                        </a:rPr>
                        <a:t> анализ территорий.</a:t>
                      </a:r>
                      <a:endParaRPr lang="ru-RU"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457" marR="82457" marT="82457" marB="82457"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a:lnSpc>
                          <a:spcPct val="107000"/>
                        </a:lnSpc>
                        <a:spcAft>
                          <a:spcPts val="800"/>
                        </a:spcAft>
                      </a:pPr>
                      <a:r>
                        <a:rPr lang="ru-RU" sz="1400" b="1" cap="none" spc="0" dirty="0">
                          <a:solidFill>
                            <a:schemeClr val="tx1"/>
                          </a:solidFill>
                          <a:effectLst/>
                        </a:rPr>
                        <a:t>87.15; 87.19; 87.29 </a:t>
                      </a:r>
                      <a:endParaRPr lang="ru-RU" sz="14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457" marR="82457" marT="82457" marB="82457"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765344494"/>
                  </a:ext>
                </a:extLst>
              </a:tr>
              <a:tr h="815917">
                <a:tc>
                  <a:txBody>
                    <a:bodyPr/>
                    <a:lstStyle/>
                    <a:p>
                      <a:pPr algn="ctr">
                        <a:lnSpc>
                          <a:spcPct val="107000"/>
                        </a:lnSpc>
                        <a:spcAft>
                          <a:spcPts val="800"/>
                        </a:spcAft>
                      </a:pPr>
                      <a:r>
                        <a:rPr lang="ru-RU" sz="1400" b="1" cap="none" spc="0">
                          <a:solidFill>
                            <a:schemeClr val="tx1"/>
                          </a:solidFill>
                          <a:effectLst/>
                        </a:rPr>
                        <a:t>3</a:t>
                      </a:r>
                      <a:endParaRPr lang="ru-RU"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457" marR="82457" marT="82457" marB="82457" anchor="ctr">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nSpc>
                          <a:spcPct val="107000"/>
                        </a:lnSpc>
                        <a:spcAft>
                          <a:spcPts val="800"/>
                        </a:spcAft>
                      </a:pPr>
                      <a:r>
                        <a:rPr lang="ru-RU" sz="1400" b="1" cap="none" spc="0" dirty="0">
                          <a:solidFill>
                            <a:schemeClr val="tx1"/>
                          </a:solidFill>
                          <a:effectLst/>
                        </a:rPr>
                        <a:t>Региональные аспекты комплексного использования природных ресурсов. </a:t>
                      </a:r>
                      <a:r>
                        <a:rPr lang="ru-RU" sz="1400" cap="none" spc="0" dirty="0">
                          <a:solidFill>
                            <a:schemeClr val="tx1"/>
                          </a:solidFill>
                          <a:effectLst/>
                        </a:rPr>
                        <a:t>Геоморфология морских берегов. Мониторинг и прогнозирование опасных природных явлений: прогнозирование экстремальных гидрологических явлений, исследования разрушения берегов и элементов береговой структуры. Расчет рекреационной нагрузки. Изучение климатической изменчивости.</a:t>
                      </a:r>
                      <a:endParaRPr lang="ru-RU"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457" marR="82457" marT="82457" marB="82457" anchor="ctr">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36195" algn="l">
                        <a:lnSpc>
                          <a:spcPct val="107000"/>
                        </a:lnSpc>
                        <a:spcAft>
                          <a:spcPts val="800"/>
                        </a:spcAft>
                      </a:pPr>
                      <a:r>
                        <a:rPr lang="ru-RU" sz="1400" b="1" cap="none" spc="0">
                          <a:solidFill>
                            <a:schemeClr val="tx1"/>
                          </a:solidFill>
                          <a:effectLst/>
                        </a:rPr>
                        <a:t>87.35; 38.47.51; 37.25</a:t>
                      </a:r>
                      <a:r>
                        <a:rPr lang="en-US" sz="1400" b="1" cap="none" spc="0">
                          <a:solidFill>
                            <a:schemeClr val="tx1"/>
                          </a:solidFill>
                          <a:effectLst/>
                        </a:rPr>
                        <a:t>.21</a:t>
                      </a:r>
                      <a:r>
                        <a:rPr lang="ru-RU" sz="1400" b="1" cap="none" spc="0">
                          <a:solidFill>
                            <a:schemeClr val="tx1"/>
                          </a:solidFill>
                          <a:effectLst/>
                        </a:rPr>
                        <a:t>; 37.25</a:t>
                      </a:r>
                      <a:r>
                        <a:rPr lang="en-US" sz="1400" b="1" cap="none" spc="0">
                          <a:solidFill>
                            <a:schemeClr val="tx1"/>
                          </a:solidFill>
                          <a:effectLst/>
                        </a:rPr>
                        <a:t>.2</a:t>
                      </a:r>
                      <a:r>
                        <a:rPr lang="ru-RU" sz="1400" b="1" cap="none" spc="0">
                          <a:solidFill>
                            <a:schemeClr val="tx1"/>
                          </a:solidFill>
                          <a:effectLst/>
                        </a:rPr>
                        <a:t>3; 37.27</a:t>
                      </a:r>
                      <a:r>
                        <a:rPr lang="en-US" sz="1400" b="1" cap="none" spc="0">
                          <a:solidFill>
                            <a:schemeClr val="tx1"/>
                          </a:solidFill>
                          <a:effectLst/>
                        </a:rPr>
                        <a:t>.</a:t>
                      </a:r>
                      <a:r>
                        <a:rPr lang="ru-RU" sz="1400" b="1" cap="none" spc="0">
                          <a:solidFill>
                            <a:schemeClr val="tx1"/>
                          </a:solidFill>
                          <a:effectLst/>
                        </a:rPr>
                        <a:t>33; 37.27.15; 37.23.19; 37.21.39; 37.21.02</a:t>
                      </a:r>
                      <a:endParaRPr lang="ru-RU"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457" marR="82457" marT="82457" marB="82457" anchor="ctr">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2355190237"/>
                  </a:ext>
                </a:extLst>
              </a:tr>
              <a:tr h="616675">
                <a:tc>
                  <a:txBody>
                    <a:bodyPr/>
                    <a:lstStyle/>
                    <a:p>
                      <a:pPr algn="ctr">
                        <a:lnSpc>
                          <a:spcPct val="107000"/>
                        </a:lnSpc>
                        <a:spcAft>
                          <a:spcPts val="800"/>
                        </a:spcAft>
                      </a:pPr>
                      <a:r>
                        <a:rPr lang="ru-RU" sz="1400" b="1" cap="none" spc="0">
                          <a:solidFill>
                            <a:schemeClr val="tx1"/>
                          </a:solidFill>
                          <a:effectLst/>
                        </a:rPr>
                        <a:t>4</a:t>
                      </a:r>
                      <a:endParaRPr lang="ru-RU"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457" marR="82457" marT="82457" marB="82457" anchor="ctr">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07000"/>
                        </a:lnSpc>
                        <a:spcAft>
                          <a:spcPts val="800"/>
                        </a:spcAft>
                      </a:pPr>
                      <a:r>
                        <a:rPr lang="ru-RU" sz="1400" b="1" cap="none" spc="0" dirty="0">
                          <a:solidFill>
                            <a:schemeClr val="tx1"/>
                          </a:solidFill>
                          <a:effectLst/>
                        </a:rPr>
                        <a:t>Геология полезных ископаемых. </a:t>
                      </a:r>
                      <a:r>
                        <a:rPr lang="ru-RU" sz="1400" cap="none" spc="0" dirty="0">
                          <a:solidFill>
                            <a:schemeClr val="tx1"/>
                          </a:solidFill>
                          <a:effectLst/>
                        </a:rPr>
                        <a:t>Совершенствование методов поисков и разведки месторождений полезных ископаемых. Современные инструментальные методы изучения минерального вещества. </a:t>
                      </a:r>
                      <a:endParaRPr lang="ru-RU"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457" marR="82457" marT="82457" marB="82457" anchor="ctr">
                    <a:lnL w="12700" cmpd="sng">
                      <a:noFill/>
                      <a:prstDash val="solid"/>
                    </a:lnL>
                    <a:lnR w="12700" cmpd="sng">
                      <a:noFill/>
                      <a:prstDash val="solid"/>
                    </a:lnR>
                    <a:lnT w="12700" cmpd="sng">
                      <a:noFill/>
                      <a:prstDash val="solid"/>
                    </a:lnT>
                    <a:lnB w="12700" cmpd="sng">
                      <a:noFill/>
                      <a:prstDash val="solid"/>
                    </a:lnB>
                    <a:noFill/>
                  </a:tcPr>
                </a:tc>
                <a:tc>
                  <a:txBody>
                    <a:bodyPr/>
                    <a:lstStyle/>
                    <a:p>
                      <a:pPr marL="36195" algn="l">
                        <a:lnSpc>
                          <a:spcPct val="107000"/>
                        </a:lnSpc>
                        <a:spcAft>
                          <a:spcPts val="800"/>
                        </a:spcAft>
                      </a:pPr>
                      <a:r>
                        <a:rPr lang="ru-RU" sz="1400" b="1" cap="none" spc="0">
                          <a:solidFill>
                            <a:schemeClr val="tx1"/>
                          </a:solidFill>
                          <a:effectLst/>
                        </a:rPr>
                        <a:t>38.41; 38.49; 38.51; 38.55; 38.57</a:t>
                      </a:r>
                    </a:p>
                    <a:p>
                      <a:pPr marL="36195" algn="l">
                        <a:lnSpc>
                          <a:spcPct val="107000"/>
                        </a:lnSpc>
                        <a:spcAft>
                          <a:spcPts val="800"/>
                        </a:spcAft>
                      </a:pPr>
                      <a:r>
                        <a:rPr lang="ru-RU" sz="1400" b="1" cap="none" spc="0">
                          <a:solidFill>
                            <a:schemeClr val="tx1"/>
                          </a:solidFill>
                          <a:effectLst/>
                        </a:rPr>
                        <a:t> </a:t>
                      </a:r>
                      <a:endParaRPr lang="ru-RU"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457" marR="82457" marT="82457" marB="82457"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827908645"/>
                  </a:ext>
                </a:extLst>
              </a:tr>
              <a:tr h="514642">
                <a:tc>
                  <a:txBody>
                    <a:bodyPr/>
                    <a:lstStyle/>
                    <a:p>
                      <a:pPr algn="ctr">
                        <a:lnSpc>
                          <a:spcPct val="107000"/>
                        </a:lnSpc>
                        <a:spcAft>
                          <a:spcPts val="800"/>
                        </a:spcAft>
                      </a:pPr>
                      <a:r>
                        <a:rPr lang="ru-RU" sz="1400" b="1" cap="none" spc="0">
                          <a:solidFill>
                            <a:schemeClr val="tx1"/>
                          </a:solidFill>
                          <a:effectLst/>
                        </a:rPr>
                        <a:t>5</a:t>
                      </a:r>
                      <a:endParaRPr lang="ru-RU"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457" marR="82457" marT="82457" marB="82457" anchor="ctr">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nSpc>
                          <a:spcPct val="107000"/>
                        </a:lnSpc>
                        <a:spcAft>
                          <a:spcPts val="800"/>
                        </a:spcAft>
                      </a:pPr>
                      <a:r>
                        <a:rPr lang="ru-RU" sz="1400" b="1" cap="none" spc="0" dirty="0">
                          <a:solidFill>
                            <a:schemeClr val="tx1"/>
                          </a:solidFill>
                          <a:effectLst/>
                        </a:rPr>
                        <a:t>Гидрогеологические исследования. </a:t>
                      </a:r>
                      <a:r>
                        <a:rPr lang="ru-RU" sz="1400" cap="none" spc="0" dirty="0">
                          <a:solidFill>
                            <a:schemeClr val="tx1"/>
                          </a:solidFill>
                          <a:effectLst/>
                        </a:rPr>
                        <a:t>Динамика и режим подземных вод. </a:t>
                      </a:r>
                      <a:r>
                        <a:rPr lang="ru-RU" sz="1400" cap="none" spc="0" dirty="0" err="1">
                          <a:solidFill>
                            <a:schemeClr val="tx1"/>
                          </a:solidFill>
                          <a:effectLst/>
                        </a:rPr>
                        <a:t>Гидрогеохимия</a:t>
                      </a:r>
                      <a:r>
                        <a:rPr lang="ru-RU" sz="1400" cap="none" spc="0" dirty="0">
                          <a:solidFill>
                            <a:schemeClr val="tx1"/>
                          </a:solidFill>
                          <a:effectLst/>
                        </a:rPr>
                        <a:t>. Нефтегазовая гидрогеология. </a:t>
                      </a:r>
                      <a:r>
                        <a:rPr lang="ru-RU" sz="1400" b="1" cap="none" spc="0" dirty="0">
                          <a:solidFill>
                            <a:srgbClr val="C00000"/>
                          </a:solidFill>
                          <a:effectLst/>
                        </a:rPr>
                        <a:t>Физические свойства вод суши. Гидрохимия.</a:t>
                      </a:r>
                      <a:endParaRPr lang="ru-RU" sz="1400" b="1" cap="none" spc="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2457" marR="82457" marT="82457" marB="82457" anchor="ctr">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36195" algn="l">
                        <a:lnSpc>
                          <a:spcPct val="107000"/>
                        </a:lnSpc>
                        <a:spcAft>
                          <a:spcPts val="800"/>
                        </a:spcAft>
                      </a:pPr>
                      <a:r>
                        <a:rPr lang="ru-RU" sz="1400" b="1" cap="none" spc="0" dirty="0">
                          <a:solidFill>
                            <a:schemeClr val="tx1"/>
                          </a:solidFill>
                          <a:effectLst/>
                        </a:rPr>
                        <a:t>38.61.03; 38.61.15; 38.61.17; 38.52.29; </a:t>
                      </a:r>
                      <a:r>
                        <a:rPr lang="ru-RU" sz="1400" b="1" cap="none" spc="0" dirty="0">
                          <a:solidFill>
                            <a:srgbClr val="C00000"/>
                          </a:solidFill>
                          <a:effectLst/>
                        </a:rPr>
                        <a:t>37.27.27</a:t>
                      </a:r>
                      <a:endParaRPr lang="ru-RU" sz="1400" b="1" cap="none" spc="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2457" marR="82457" marT="82457" marB="82457" anchor="ctr">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2826119393"/>
                  </a:ext>
                </a:extLst>
              </a:tr>
              <a:tr h="514642">
                <a:tc>
                  <a:txBody>
                    <a:bodyPr/>
                    <a:lstStyle/>
                    <a:p>
                      <a:pPr algn="ctr">
                        <a:lnSpc>
                          <a:spcPct val="107000"/>
                        </a:lnSpc>
                        <a:spcAft>
                          <a:spcPts val="800"/>
                        </a:spcAft>
                      </a:pPr>
                      <a:r>
                        <a:rPr lang="ru-RU" sz="1400" b="1" cap="none" spc="0">
                          <a:solidFill>
                            <a:schemeClr val="tx1"/>
                          </a:solidFill>
                          <a:effectLst/>
                        </a:rPr>
                        <a:t>6</a:t>
                      </a:r>
                      <a:endParaRPr lang="ru-RU"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457" marR="82457" marT="82457" marB="82457"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nSpc>
                          <a:spcPct val="107000"/>
                        </a:lnSpc>
                        <a:spcAft>
                          <a:spcPts val="800"/>
                        </a:spcAft>
                      </a:pPr>
                      <a:r>
                        <a:rPr lang="ru-RU" sz="1400" b="1" cap="none" spc="0" dirty="0">
                          <a:solidFill>
                            <a:schemeClr val="tx1"/>
                          </a:solidFill>
                          <a:effectLst/>
                        </a:rPr>
                        <a:t>Инженерная геология природных процессов.</a:t>
                      </a:r>
                      <a:r>
                        <a:rPr lang="ru-RU" sz="1400" cap="none" spc="0" dirty="0">
                          <a:solidFill>
                            <a:schemeClr val="tx1"/>
                          </a:solidFill>
                          <a:effectLst/>
                        </a:rPr>
                        <a:t> Инженерная геология процессов, вызванных строительством. Грунтоведение</a:t>
                      </a:r>
                      <a:endParaRPr lang="ru-RU"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457" marR="82457" marT="82457" marB="82457"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marL="36195" algn="l">
                        <a:lnSpc>
                          <a:spcPct val="107000"/>
                        </a:lnSpc>
                        <a:spcAft>
                          <a:spcPts val="800"/>
                        </a:spcAft>
                      </a:pPr>
                      <a:r>
                        <a:rPr lang="ru-RU" sz="1400" b="1" cap="none" spc="0">
                          <a:solidFill>
                            <a:schemeClr val="tx1"/>
                          </a:solidFill>
                          <a:effectLst/>
                        </a:rPr>
                        <a:t>38.63.17; 38.63.51; 38.63.15</a:t>
                      </a:r>
                      <a:endParaRPr lang="ru-RU"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457" marR="82457" marT="82457" marB="82457"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124633112"/>
                  </a:ext>
                </a:extLst>
              </a:tr>
              <a:tr h="364003">
                <a:tc>
                  <a:txBody>
                    <a:bodyPr/>
                    <a:lstStyle/>
                    <a:p>
                      <a:pPr algn="ctr">
                        <a:lnSpc>
                          <a:spcPct val="107000"/>
                        </a:lnSpc>
                        <a:spcAft>
                          <a:spcPts val="800"/>
                        </a:spcAft>
                      </a:pPr>
                      <a:r>
                        <a:rPr lang="ru-RU" sz="1400" b="1" cap="none" spc="0">
                          <a:solidFill>
                            <a:schemeClr val="tx1"/>
                          </a:solidFill>
                          <a:effectLst/>
                        </a:rPr>
                        <a:t>7</a:t>
                      </a:r>
                      <a:endParaRPr lang="ru-RU"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457" marR="82457" marT="82457" marB="82457" anchor="ctr">
                    <a:lnL w="12700" cmpd="sng">
                      <a:noFill/>
                      <a:prstDash val="solid"/>
                    </a:lnL>
                    <a:lnR w="12700" cmpd="sng">
                      <a:noFill/>
                      <a:prstDash val="solid"/>
                    </a:lnR>
                    <a:lnT w="12700" cap="flat" cmpd="sng" algn="ctr">
                      <a:solidFill>
                        <a:schemeClr val="tx1"/>
                      </a:solidFill>
                      <a:prstDash val="solid"/>
                    </a:lnT>
                    <a:lnB w="12700" cmpd="sng">
                      <a:noFill/>
                      <a:prstDash val="solid"/>
                    </a:lnB>
                    <a:noFill/>
                  </a:tcPr>
                </a:tc>
                <a:tc>
                  <a:txBody>
                    <a:bodyPr/>
                    <a:lstStyle/>
                    <a:p>
                      <a:pPr>
                        <a:lnSpc>
                          <a:spcPct val="107000"/>
                        </a:lnSpc>
                        <a:spcAft>
                          <a:spcPts val="800"/>
                        </a:spcAft>
                      </a:pPr>
                      <a:r>
                        <a:rPr lang="ru-RU" sz="1400" b="1" cap="none" spc="0" dirty="0">
                          <a:solidFill>
                            <a:srgbClr val="C00000"/>
                          </a:solidFill>
                          <a:effectLst/>
                        </a:rPr>
                        <a:t>Комплексное изучение отдельных стран и регионов, Южный федеральный округ России</a:t>
                      </a:r>
                      <a:endParaRPr lang="ru-RU" sz="1400" b="1" cap="none" spc="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2457" marR="82457" marT="82457" marB="82457" anchor="ctr">
                    <a:lnL w="12700" cmpd="sng">
                      <a:noFill/>
                      <a:prstDash val="solid"/>
                    </a:lnL>
                    <a:lnR w="12700" cmpd="sng">
                      <a:noFill/>
                      <a:prstDash val="solid"/>
                    </a:lnR>
                    <a:lnT w="12700" cap="flat" cmpd="sng" algn="ctr">
                      <a:solidFill>
                        <a:schemeClr val="tx1"/>
                      </a:solidFill>
                      <a:prstDash val="solid"/>
                    </a:lnT>
                    <a:lnB w="12700" cmpd="sng">
                      <a:noFill/>
                      <a:prstDash val="solid"/>
                    </a:lnB>
                    <a:noFill/>
                  </a:tcPr>
                </a:tc>
                <a:tc>
                  <a:txBody>
                    <a:bodyPr/>
                    <a:lstStyle/>
                    <a:p>
                      <a:pPr marL="36195" algn="l">
                        <a:lnSpc>
                          <a:spcPct val="107000"/>
                        </a:lnSpc>
                        <a:spcAft>
                          <a:spcPts val="800"/>
                        </a:spcAft>
                      </a:pPr>
                      <a:r>
                        <a:rPr lang="ru-RU" sz="1400" b="1" cap="none" spc="0" dirty="0">
                          <a:solidFill>
                            <a:schemeClr val="tx1"/>
                          </a:solidFill>
                          <a:effectLst/>
                        </a:rPr>
                        <a:t>23.19</a:t>
                      </a:r>
                      <a:endParaRPr lang="ru-RU" sz="14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457" marR="82457" marT="82457" marB="82457" anchor="ctr">
                    <a:lnL w="12700" cmpd="sng">
                      <a:noFill/>
                      <a:prstDash val="solid"/>
                    </a:lnL>
                    <a:lnR w="12700" cmpd="sng">
                      <a:noFill/>
                      <a:prstDash val="solid"/>
                    </a:lnR>
                    <a:lnT w="12700" cap="flat" cmpd="sng" algn="ctr">
                      <a:solidFill>
                        <a:schemeClr val="tx1"/>
                      </a:solidFill>
                      <a:prstDash val="solid"/>
                    </a:lnT>
                    <a:lnB w="12700" cmpd="sng">
                      <a:noFill/>
                      <a:prstDash val="solid"/>
                    </a:lnB>
                    <a:noFill/>
                  </a:tcPr>
                </a:tc>
                <a:extLst>
                  <a:ext uri="{0D108BD9-81ED-4DB2-BD59-A6C34878D82A}">
                    <a16:rowId xmlns:a16="http://schemas.microsoft.com/office/drawing/2014/main" val="3100527608"/>
                  </a:ext>
                </a:extLst>
              </a:tr>
            </a:tbl>
          </a:graphicData>
        </a:graphic>
      </p:graphicFrame>
    </p:spTree>
    <p:extLst>
      <p:ext uri="{BB962C8B-B14F-4D97-AF65-F5344CB8AC3E}">
        <p14:creationId xmlns:p14="http://schemas.microsoft.com/office/powerpoint/2010/main" val="102030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D021DB-09AA-460E-B2FF-71D472DAFFA1}"/>
              </a:ext>
            </a:extLst>
          </p:cNvPr>
          <p:cNvSpPr txBox="1"/>
          <p:nvPr/>
        </p:nvSpPr>
        <p:spPr>
          <a:xfrm>
            <a:off x="443305" y="1243050"/>
            <a:ext cx="11305389" cy="5355312"/>
          </a:xfrm>
          <a:prstGeom prst="rect">
            <a:avLst/>
          </a:prstGeom>
          <a:noFill/>
        </p:spPr>
        <p:txBody>
          <a:bodyPr wrap="square" rtlCol="0">
            <a:spAutoFit/>
          </a:bodyPr>
          <a:lstStyle/>
          <a:p>
            <a:pPr marL="342900" indent="-342900" algn="just">
              <a:buFont typeface="Wingdings" panose="05000000000000000000" pitchFamily="2" charset="2"/>
              <a:buChar char="ü"/>
            </a:pPr>
            <a:r>
              <a:rPr lang="ru-RU" dirty="0">
                <a:latin typeface="Arial" panose="020B0604020202020204" pitchFamily="34" charset="0"/>
                <a:cs typeface="Arial" panose="020B0604020202020204" pitchFamily="34" charset="0"/>
              </a:rPr>
              <a:t>Доцент </a:t>
            </a:r>
            <a:r>
              <a:rPr lang="ru-RU" b="1" i="1" dirty="0">
                <a:latin typeface="Arial" panose="020B0604020202020204" pitchFamily="34" charset="0"/>
                <a:cs typeface="Arial" panose="020B0604020202020204" pitchFamily="34" charset="0"/>
              </a:rPr>
              <a:t>Доценко И.В. </a:t>
            </a:r>
            <a:r>
              <a:rPr lang="ru-RU" dirty="0">
                <a:latin typeface="Arial" panose="020B0604020202020204" pitchFamily="34" charset="0"/>
                <a:cs typeface="Arial" panose="020B0604020202020204" pitchFamily="34" charset="0"/>
              </a:rPr>
              <a:t>и ст. преп. </a:t>
            </a:r>
            <a:r>
              <a:rPr lang="ru-RU" b="1" i="1" dirty="0">
                <a:latin typeface="Arial" panose="020B0604020202020204" pitchFamily="34" charset="0"/>
                <a:cs typeface="Arial" panose="020B0604020202020204" pitchFamily="34" charset="0"/>
              </a:rPr>
              <a:t>Баранникова Н.Н. </a:t>
            </a:r>
            <a:r>
              <a:rPr lang="ru-RU" dirty="0">
                <a:latin typeface="Arial" panose="020B0604020202020204" pitchFamily="34" charset="0"/>
                <a:cs typeface="Arial" panose="020B0604020202020204" pitchFamily="34" charset="0"/>
              </a:rPr>
              <a:t>получили Благодарственное письмо Управления образования города </a:t>
            </a:r>
            <a:r>
              <a:rPr lang="ru-RU" dirty="0" err="1">
                <a:latin typeface="Arial" panose="020B0604020202020204" pitchFamily="34" charset="0"/>
                <a:cs typeface="Arial" panose="020B0604020202020204" pitchFamily="34" charset="0"/>
              </a:rPr>
              <a:t>Ростова</a:t>
            </a:r>
            <a:r>
              <a:rPr lang="ru-RU" dirty="0">
                <a:latin typeface="Arial" panose="020B0604020202020204" pitchFamily="34" charset="0"/>
                <a:cs typeface="Arial" panose="020B0604020202020204" pitchFamily="34" charset="0"/>
              </a:rPr>
              <a:t>-на-Дону за эффективное сотрудничество в деле образования и воспитания подрастающего поколения представителей партнерских организаций (приказ от 19.08.2022, №УОПР-685 за подписью начальника Управления Чернышовой В.А.).</a:t>
            </a:r>
          </a:p>
          <a:p>
            <a:pPr marL="342900" indent="-342900" algn="just">
              <a:buFont typeface="Wingdings" panose="05000000000000000000" pitchFamily="2" charset="2"/>
              <a:buChar char="ü"/>
            </a:pPr>
            <a:r>
              <a:rPr lang="ru-RU" dirty="0">
                <a:latin typeface="Arial" panose="020B0604020202020204" pitchFamily="34" charset="0"/>
                <a:cs typeface="Arial" panose="020B0604020202020204" pitchFamily="34" charset="0"/>
              </a:rPr>
              <a:t>Доцент </a:t>
            </a:r>
            <a:r>
              <a:rPr lang="ru-RU" b="1" i="1" dirty="0" err="1">
                <a:latin typeface="Arial" panose="020B0604020202020204" pitchFamily="34" charset="0"/>
                <a:cs typeface="Arial" panose="020B0604020202020204" pitchFamily="34" charset="0"/>
              </a:rPr>
              <a:t>Иошпа</a:t>
            </a:r>
            <a:r>
              <a:rPr lang="ru-RU" b="1" i="1" dirty="0">
                <a:latin typeface="Arial" panose="020B0604020202020204" pitchFamily="34" charset="0"/>
                <a:cs typeface="Arial" panose="020B0604020202020204" pitchFamily="34" charset="0"/>
              </a:rPr>
              <a:t> А.Р. </a:t>
            </a:r>
            <a:r>
              <a:rPr lang="ru-RU" dirty="0">
                <a:latin typeface="Arial" panose="020B0604020202020204" pitchFamily="34" charset="0"/>
                <a:cs typeface="Arial" panose="020B0604020202020204" pitchFamily="34" charset="0"/>
              </a:rPr>
              <a:t>– победитель во Всероссийском конкурсе «Золотые Имена Высшей Школы» в номинации «За достижения в просветительской деятельности»; получил Благодарственное письмо за подписью статс-секретаря - заместителя Министра науки и высшего образования Российской Федерации Кучеренко Петра Александровича  «За достижения в просветительской деятельности».</a:t>
            </a:r>
          </a:p>
          <a:p>
            <a:pPr marL="342900" indent="-342900" algn="just">
              <a:buFont typeface="Wingdings" panose="05000000000000000000" pitchFamily="2" charset="2"/>
              <a:buChar char="ü"/>
            </a:pPr>
            <a:r>
              <a:rPr lang="ru-RU" dirty="0">
                <a:latin typeface="Arial" panose="020B0604020202020204" pitchFamily="34" charset="0"/>
                <a:cs typeface="Arial" panose="020B0604020202020204" pitchFamily="34" charset="0"/>
              </a:rPr>
              <a:t>Директор Института наук о Земле </a:t>
            </a:r>
            <a:r>
              <a:rPr lang="ru-RU" b="1" i="1" dirty="0">
                <a:latin typeface="Arial" panose="020B0604020202020204" pitchFamily="34" charset="0"/>
                <a:cs typeface="Arial" panose="020B0604020202020204" pitchFamily="34" charset="0"/>
              </a:rPr>
              <a:t>Кузнецов А.Н.</a:t>
            </a:r>
            <a:r>
              <a:rPr lang="ru-RU" dirty="0">
                <a:latin typeface="Arial" panose="020B0604020202020204" pitchFamily="34" charset="0"/>
                <a:cs typeface="Arial" panose="020B0604020202020204" pitchFamily="34" charset="0"/>
              </a:rPr>
              <a:t> и профессор </a:t>
            </a:r>
            <a:r>
              <a:rPr lang="ru-RU" b="1" i="1" dirty="0">
                <a:latin typeface="Arial" panose="020B0604020202020204" pitchFamily="34" charset="0"/>
                <a:cs typeface="Arial" panose="020B0604020202020204" pitchFamily="34" charset="0"/>
              </a:rPr>
              <a:t>Федоров Ю.А.</a:t>
            </a:r>
            <a:r>
              <a:rPr lang="ru-RU" dirty="0">
                <a:latin typeface="Arial" panose="020B0604020202020204" pitchFamily="34" charset="0"/>
                <a:cs typeface="Arial" panose="020B0604020202020204" pitchFamily="34" charset="0"/>
              </a:rPr>
              <a:t> награждены памятными знаками «85 лет Ростовской области» (учрежден постановлением Правительства Ростовской области от 18 октября 2021 г. № 843).</a:t>
            </a:r>
          </a:p>
          <a:p>
            <a:pPr marL="342900" indent="-342900" algn="just">
              <a:buFont typeface="Wingdings" panose="05000000000000000000" pitchFamily="2" charset="2"/>
              <a:buChar char="ü"/>
            </a:pPr>
            <a:r>
              <a:rPr lang="ru-RU" dirty="0">
                <a:latin typeface="Arial" panose="020B0604020202020204" pitchFamily="34" charset="0"/>
                <a:cs typeface="Arial" panose="020B0604020202020204" pitchFamily="34" charset="0"/>
              </a:rPr>
              <a:t>Доцент </a:t>
            </a:r>
            <a:r>
              <a:rPr lang="ru-RU" b="1" i="1" dirty="0" err="1">
                <a:latin typeface="Arial" panose="020B0604020202020204" pitchFamily="34" charset="0"/>
                <a:cs typeface="Arial" panose="020B0604020202020204" pitchFamily="34" charset="0"/>
              </a:rPr>
              <a:t>Талпа</a:t>
            </a:r>
            <a:r>
              <a:rPr lang="ru-RU" b="1" i="1" dirty="0">
                <a:latin typeface="Arial" panose="020B0604020202020204" pitchFamily="34" charset="0"/>
                <a:cs typeface="Arial" panose="020B0604020202020204" pitchFamily="34" charset="0"/>
              </a:rPr>
              <a:t> Б.В.  </a:t>
            </a:r>
            <a:r>
              <a:rPr lang="ru-RU" dirty="0">
                <a:latin typeface="Arial" panose="020B0604020202020204" pitchFamily="34" charset="0"/>
                <a:cs typeface="Arial" panose="020B0604020202020204" pitchFamily="34" charset="0"/>
              </a:rPr>
              <a:t>получил почетную грамоту от Губернатора Ростовской области за заслуги в экономике, науке, образовании, благотворительной деятельности и иные заслуги перед Ростовской областью. </a:t>
            </a:r>
          </a:p>
          <a:p>
            <a:pPr marL="342900" indent="-342900" algn="just">
              <a:buFont typeface="Wingdings" panose="05000000000000000000" pitchFamily="2" charset="2"/>
              <a:buChar char="ü"/>
            </a:pPr>
            <a:r>
              <a:rPr lang="ru-RU" dirty="0">
                <a:latin typeface="Arial" panose="020B0604020202020204" pitchFamily="34" charset="0"/>
                <a:cs typeface="Arial" panose="020B0604020202020204" pitchFamily="34" charset="0"/>
              </a:rPr>
              <a:t>Заведующий кафедрой физической географии, экологии и охраны природы </a:t>
            </a:r>
            <a:r>
              <a:rPr lang="ru-RU" b="1" i="1" dirty="0">
                <a:latin typeface="Arial" panose="020B0604020202020204" pitchFamily="34" charset="0"/>
                <a:cs typeface="Arial" panose="020B0604020202020204" pitchFamily="34" charset="0"/>
              </a:rPr>
              <a:t>Федоров Ю.А.</a:t>
            </a:r>
            <a:r>
              <a:rPr lang="ru-RU" dirty="0">
                <a:latin typeface="Arial" panose="020B0604020202020204" pitchFamily="34" charset="0"/>
                <a:cs typeface="Arial" panose="020B0604020202020204" pitchFamily="34" charset="0"/>
              </a:rPr>
              <a:t> награжден медалью «За доблестный труд на благо Донского края» от 28 сентября 2022 года №98. Награда № 2188.</a:t>
            </a:r>
          </a:p>
          <a:p>
            <a:pPr marL="342900" indent="-342900" algn="just">
              <a:buFont typeface="Wingdings" panose="05000000000000000000" pitchFamily="2" charset="2"/>
              <a:buChar char="ü"/>
            </a:pPr>
            <a:r>
              <a:rPr lang="ru-RU" dirty="0">
                <a:latin typeface="Arial" panose="020B0604020202020204" pitchFamily="34" charset="0"/>
                <a:cs typeface="Arial" panose="020B0604020202020204" pitchFamily="34" charset="0"/>
              </a:rPr>
              <a:t>Профессор </a:t>
            </a:r>
            <a:r>
              <a:rPr lang="ru-RU" b="1" i="1" dirty="0" err="1">
                <a:latin typeface="Arial" panose="020B0604020202020204" pitchFamily="34" charset="0"/>
                <a:cs typeface="Arial" panose="020B0604020202020204" pitchFamily="34" charset="0"/>
              </a:rPr>
              <a:t>Хардиков</a:t>
            </a:r>
            <a:r>
              <a:rPr lang="ru-RU" b="1" i="1" dirty="0">
                <a:latin typeface="Arial" panose="020B0604020202020204" pitchFamily="34" charset="0"/>
                <a:cs typeface="Arial" panose="020B0604020202020204" pitchFamily="34" charset="0"/>
              </a:rPr>
              <a:t> А.Э. </a:t>
            </a:r>
            <a:r>
              <a:rPr lang="ru-RU" dirty="0">
                <a:latin typeface="Arial" panose="020B0604020202020204" pitchFamily="34" charset="0"/>
                <a:cs typeface="Arial" panose="020B0604020202020204" pitchFamily="34" charset="0"/>
              </a:rPr>
              <a:t>- Благодарность Министерства науки и высшего образования Российской Федерации.</a:t>
            </a:r>
          </a:p>
        </p:txBody>
      </p:sp>
      <p:sp>
        <p:nvSpPr>
          <p:cNvPr id="3" name="Прямоугольник 2">
            <a:extLst>
              <a:ext uri="{FF2B5EF4-FFF2-40B4-BE49-F238E27FC236}">
                <a16:creationId xmlns:a16="http://schemas.microsoft.com/office/drawing/2014/main" id="{A352C1D5-C2AA-4B75-B51B-44316F5DB58F}"/>
              </a:ext>
            </a:extLst>
          </p:cNvPr>
          <p:cNvSpPr/>
          <p:nvPr/>
        </p:nvSpPr>
        <p:spPr>
          <a:xfrm>
            <a:off x="933450" y="443985"/>
            <a:ext cx="10439400" cy="799065"/>
          </a:xfrm>
          <a:prstGeom prst="rect">
            <a:avLst/>
          </a:prstGeom>
        </p:spPr>
        <p:txBody>
          <a:bodyPr wrap="square">
            <a:spAutoFit/>
          </a:bodyPr>
          <a:lstStyle/>
          <a:p>
            <a:pPr marL="457200" indent="-228600" algn="ctr">
              <a:lnSpc>
                <a:spcPct val="107000"/>
              </a:lnSpc>
              <a:spcAft>
                <a:spcPts val="0"/>
              </a:spcAft>
            </a:pPr>
            <a:r>
              <a:rPr lang="ru-RU" sz="2200" b="1" dirty="0">
                <a:latin typeface="Times New Roman" panose="02020603050405020304" pitchFamily="18" charset="0"/>
                <a:ea typeface="Times New Roman" panose="02020603050405020304" pitchFamily="18" charset="0"/>
                <a:cs typeface="Times New Roman" panose="02020603050405020304" pitchFamily="18" charset="0"/>
              </a:rPr>
              <a:t>Достижения в области научной деятельности. Премии награды дипломы, почетные звания, именные гранты и стипендии, др.</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7273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07D86737-18CD-4D78-9D95-9F546E1B7C8A}"/>
              </a:ext>
            </a:extLst>
          </p:cNvPr>
          <p:cNvSpPr/>
          <p:nvPr/>
        </p:nvSpPr>
        <p:spPr>
          <a:xfrm>
            <a:off x="571499" y="135724"/>
            <a:ext cx="10772775" cy="734688"/>
          </a:xfrm>
          <a:prstGeom prst="rect">
            <a:avLst/>
          </a:prstGeom>
        </p:spPr>
        <p:txBody>
          <a:bodyPr wrap="square">
            <a:spAutoFit/>
          </a:bodyPr>
          <a:lstStyle/>
          <a:p>
            <a:pPr marL="457200" indent="-228600" algn="ctr">
              <a:lnSpc>
                <a:spcPct val="107000"/>
              </a:lnSpc>
              <a:spcAft>
                <a:spcPts val="0"/>
              </a:spcAft>
            </a:pP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Взаимодействие с организациями РАН и отраслевых академий, другими российскими организациями и обществами</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891E57A-3A89-4095-89A0-075D5075F059}"/>
              </a:ext>
            </a:extLst>
          </p:cNvPr>
          <p:cNvSpPr txBox="1"/>
          <p:nvPr/>
        </p:nvSpPr>
        <p:spPr>
          <a:xfrm>
            <a:off x="395287" y="870412"/>
            <a:ext cx="11220450" cy="1908215"/>
          </a:xfrm>
          <a:prstGeom prst="rect">
            <a:avLst/>
          </a:prstGeom>
          <a:noFill/>
        </p:spPr>
        <p:txBody>
          <a:bodyPr wrap="square" rtlCol="0">
            <a:spAutoFit/>
          </a:bodyPr>
          <a:lstStyle/>
          <a:p>
            <a:r>
              <a:rPr lang="ru-RU" b="1" dirty="0">
                <a:latin typeface="Arial" panose="020B0604020202020204" pitchFamily="34" charset="0"/>
                <a:cs typeface="Arial" panose="020B0604020202020204" pitchFamily="34" charset="0"/>
              </a:rPr>
              <a:t>Взаимодействие с организациями РАН. </a:t>
            </a:r>
            <a:r>
              <a:rPr lang="ru-RU" dirty="0">
                <a:latin typeface="Arial" panose="020B0604020202020204" pitchFamily="34" charset="0"/>
                <a:cs typeface="Arial" panose="020B0604020202020204" pitchFamily="34" charset="0"/>
              </a:rPr>
              <a:t>В состав институте входят базовая кафедра ЮНЦ РАН - кафедра океанологии (с 2004 г.). В должности профессоров работают академик РАН Г.Г. </a:t>
            </a:r>
            <a:r>
              <a:rPr lang="ru-RU" dirty="0" err="1">
                <a:latin typeface="Arial" panose="020B0604020202020204" pitchFamily="34" charset="0"/>
                <a:cs typeface="Arial" panose="020B0604020202020204" pitchFamily="34" charset="0"/>
              </a:rPr>
              <a:t>Матишов</a:t>
            </a:r>
            <a:r>
              <a:rPr lang="ru-RU" dirty="0">
                <a:latin typeface="Arial" panose="020B0604020202020204" pitchFamily="34" charset="0"/>
                <a:cs typeface="Arial" panose="020B0604020202020204" pitchFamily="34" charset="0"/>
              </a:rPr>
              <a:t> и председатель ЮНЦ РАН С.В. Бердников.</a:t>
            </a:r>
          </a:p>
          <a:p>
            <a:pPr algn="just"/>
            <a:r>
              <a:rPr lang="ru-RU" sz="1600" dirty="0">
                <a:latin typeface="Arial" panose="020B0604020202020204" pitchFamily="34" charset="0"/>
                <a:cs typeface="Arial" panose="020B0604020202020204" pitchFamily="34" charset="0"/>
              </a:rPr>
              <a:t>На базе научно-исследовательских базы ЮНЦ РАН в пос. Кагальник и на оз. </a:t>
            </a:r>
            <a:r>
              <a:rPr lang="ru-RU" sz="1600" dirty="0" err="1">
                <a:latin typeface="Arial" panose="020B0604020202020204" pitchFamily="34" charset="0"/>
                <a:cs typeface="Arial" panose="020B0604020202020204" pitchFamily="34" charset="0"/>
              </a:rPr>
              <a:t>Маныч-Гудило</a:t>
            </a:r>
            <a:r>
              <a:rPr lang="ru-RU" sz="1600" dirty="0">
                <a:latin typeface="Arial" panose="020B0604020202020204" pitchFamily="34" charset="0"/>
                <a:cs typeface="Arial" panose="020B0604020202020204" pitchFamily="34" charset="0"/>
              </a:rPr>
              <a:t> проводятся полевые практики и совместные научные исследования, что способствует повышению качества подготовки студентов. В совместных экспедиционных исследованиях с сотрудниками ЮНЦ РАН принимали участие студенты, обучающиеся по направлению Гидрометеорология.</a:t>
            </a:r>
          </a:p>
        </p:txBody>
      </p:sp>
      <p:sp>
        <p:nvSpPr>
          <p:cNvPr id="10" name="Прямоугольник 9">
            <a:extLst>
              <a:ext uri="{FF2B5EF4-FFF2-40B4-BE49-F238E27FC236}">
                <a16:creationId xmlns:a16="http://schemas.microsoft.com/office/drawing/2014/main" id="{BB8D620F-6863-41A6-8ED3-F1749608AF79}"/>
              </a:ext>
            </a:extLst>
          </p:cNvPr>
          <p:cNvSpPr/>
          <p:nvPr/>
        </p:nvSpPr>
        <p:spPr>
          <a:xfrm>
            <a:off x="485775" y="2683110"/>
            <a:ext cx="11220450" cy="3801041"/>
          </a:xfrm>
          <a:prstGeom prst="rect">
            <a:avLst/>
          </a:prstGeom>
        </p:spPr>
        <p:txBody>
          <a:bodyPr wrap="square">
            <a:spAutoFit/>
          </a:bodyPr>
          <a:lstStyle/>
          <a:p>
            <a:pPr algn="just">
              <a:spcBef>
                <a:spcPts val="600"/>
              </a:spcBef>
            </a:pPr>
            <a:r>
              <a:rPr lang="ru-RU" b="1" dirty="0">
                <a:latin typeface="Arial" panose="020B0604020202020204" pitchFamily="34" charset="0"/>
                <a:cs typeface="Arial" panose="020B0604020202020204" pitchFamily="34" charset="0"/>
              </a:rPr>
              <a:t>Признанные члены экспертных научных сообществ:</a:t>
            </a:r>
          </a:p>
          <a:p>
            <a:pPr algn="just">
              <a:spcBef>
                <a:spcPts val="600"/>
              </a:spcBef>
            </a:pPr>
            <a:r>
              <a:rPr lang="ru-RU" dirty="0">
                <a:latin typeface="Arial" panose="020B0604020202020204" pitchFamily="34" charset="0"/>
                <a:cs typeface="Arial" panose="020B0604020202020204" pitchFamily="34" charset="0"/>
              </a:rPr>
              <a:t>Академик</a:t>
            </a:r>
            <a:r>
              <a:rPr lang="ru-RU" b="1" dirty="0">
                <a:latin typeface="Arial" panose="020B0604020202020204" pitchFamily="34" charset="0"/>
                <a:cs typeface="Arial" panose="020B0604020202020204" pitchFamily="34" charset="0"/>
              </a:rPr>
              <a:t> </a:t>
            </a:r>
            <a:r>
              <a:rPr lang="ru-RU" i="1" dirty="0" err="1">
                <a:latin typeface="Arial" panose="020B0604020202020204" pitchFamily="34" charset="0"/>
                <a:cs typeface="Arial" panose="020B0604020202020204" pitchFamily="34" charset="0"/>
              </a:rPr>
              <a:t>Матишов</a:t>
            </a:r>
            <a:r>
              <a:rPr lang="ru-RU" i="1" dirty="0">
                <a:latin typeface="Arial" panose="020B0604020202020204" pitchFamily="34" charset="0"/>
                <a:cs typeface="Arial" panose="020B0604020202020204" pitchFamily="34" charset="0"/>
              </a:rPr>
              <a:t> Геннадий Григорьевич</a:t>
            </a:r>
            <a:r>
              <a:rPr lang="ru-RU" b="1"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ЭС при Государственной Думе, ЭС при Правительстве РФ, Эксперт РФФИ, Эксперт профессиональной сферы, Эксперт научно-технической сферы. Член Комитета Российской академии наук по Программе Организации Объединённых Наций по окружающей среде.</a:t>
            </a:r>
          </a:p>
          <a:p>
            <a:pPr algn="just">
              <a:spcBef>
                <a:spcPts val="600"/>
              </a:spcBef>
            </a:pPr>
            <a:r>
              <a:rPr lang="ru-RU" dirty="0">
                <a:latin typeface="Arial" panose="020B0604020202020204" pitchFamily="34" charset="0"/>
                <a:cs typeface="Arial" panose="020B0604020202020204" pitchFamily="34" charset="0"/>
              </a:rPr>
              <a:t>Проф. </a:t>
            </a:r>
            <a:r>
              <a:rPr lang="ru-RU" i="1" dirty="0">
                <a:latin typeface="Arial" panose="020B0604020202020204" pitchFamily="34" charset="0"/>
                <a:cs typeface="Arial" panose="020B0604020202020204" pitchFamily="34" charset="0"/>
              </a:rPr>
              <a:t>Бердников Сергей Владимирович</a:t>
            </a:r>
            <a:r>
              <a:rPr lang="ru-RU" dirty="0">
                <a:latin typeface="Arial" panose="020B0604020202020204" pitchFamily="34" charset="0"/>
                <a:cs typeface="Arial" panose="020B0604020202020204" pitchFamily="34" charset="0"/>
              </a:rPr>
              <a:t>: Эксперт научно-технической сферы. Научное направление: Науки о земле ; междисциплинарные.</a:t>
            </a:r>
          </a:p>
          <a:p>
            <a:pPr algn="just">
              <a:spcBef>
                <a:spcPts val="600"/>
              </a:spcBef>
            </a:pPr>
            <a:r>
              <a:rPr lang="ru-RU" dirty="0">
                <a:latin typeface="Arial" panose="020B0604020202020204" pitchFamily="34" charset="0"/>
                <a:cs typeface="Arial" panose="020B0604020202020204" pitchFamily="34" charset="0"/>
              </a:rPr>
              <a:t>Проф. </a:t>
            </a:r>
            <a:r>
              <a:rPr lang="ru-RU" i="1" dirty="0">
                <a:latin typeface="Arial" panose="020B0604020202020204" pitchFamily="34" charset="0"/>
                <a:cs typeface="Arial" panose="020B0604020202020204" pitchFamily="34" charset="0"/>
              </a:rPr>
              <a:t>Бойко Николай Иванович </a:t>
            </a:r>
            <a:r>
              <a:rPr lang="ru-RU" dirty="0">
                <a:latin typeface="Arial" panose="020B0604020202020204" pitchFamily="34" charset="0"/>
                <a:cs typeface="Arial" panose="020B0604020202020204" pitchFamily="34" charset="0"/>
              </a:rPr>
              <a:t>- член Научного совета по проблемам литологии и осадочным полезным ископаемым при отделении наук о Земле РАН</a:t>
            </a:r>
          </a:p>
          <a:p>
            <a:pPr algn="just">
              <a:spcBef>
                <a:spcPts val="600"/>
              </a:spcBef>
            </a:pPr>
            <a:r>
              <a:rPr lang="ru-RU" dirty="0">
                <a:latin typeface="Arial" panose="020B0604020202020204" pitchFamily="34" charset="0"/>
                <a:cs typeface="Arial" panose="020B0604020202020204" pitchFamily="34" charset="0"/>
              </a:rPr>
              <a:t>Проф. </a:t>
            </a:r>
            <a:r>
              <a:rPr lang="ru-RU" i="1" dirty="0">
                <a:latin typeface="Arial" panose="020B0604020202020204" pitchFamily="34" charset="0"/>
                <a:cs typeface="Arial" panose="020B0604020202020204" pitchFamily="34" charset="0"/>
              </a:rPr>
              <a:t>Закруткин Владимир Евгеньевич</a:t>
            </a:r>
            <a:r>
              <a:rPr lang="ru-RU" dirty="0">
                <a:latin typeface="Arial" panose="020B0604020202020204" pitchFamily="34" charset="0"/>
                <a:cs typeface="Arial" panose="020B0604020202020204" pitchFamily="34" charset="0"/>
              </a:rPr>
              <a:t>: эксперт РАН, член экспертного совета РФФИ по региональным программам.</a:t>
            </a:r>
          </a:p>
          <a:p>
            <a:pPr algn="just">
              <a:spcBef>
                <a:spcPts val="600"/>
              </a:spcBef>
            </a:pPr>
            <a:r>
              <a:rPr lang="ru-RU" dirty="0">
                <a:latin typeface="Arial" panose="020B0604020202020204" pitchFamily="34" charset="0"/>
                <a:cs typeface="Arial" panose="020B0604020202020204" pitchFamily="34" charset="0"/>
              </a:rPr>
              <a:t>Проф. </a:t>
            </a:r>
            <a:r>
              <a:rPr lang="ru-RU" i="1" dirty="0">
                <a:latin typeface="Arial" panose="020B0604020202020204" pitchFamily="34" charset="0"/>
                <a:cs typeface="Arial" panose="020B0604020202020204" pitchFamily="34" charset="0"/>
              </a:rPr>
              <a:t>Федоров Юрий Алек</a:t>
            </a:r>
            <a:r>
              <a:rPr lang="ru-RU" dirty="0">
                <a:latin typeface="Arial" panose="020B0604020202020204" pitchFamily="34" charset="0"/>
                <a:cs typeface="Arial" panose="020B0604020202020204" pitchFamily="34" charset="0"/>
              </a:rPr>
              <a:t>сандрович: Член экспертного совета РФФИ по Наукам о Земле.</a:t>
            </a:r>
          </a:p>
        </p:txBody>
      </p:sp>
    </p:spTree>
    <p:extLst>
      <p:ext uri="{BB962C8B-B14F-4D97-AF65-F5344CB8AC3E}">
        <p14:creationId xmlns:p14="http://schemas.microsoft.com/office/powerpoint/2010/main" val="4123826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56A19FB7-79D5-416D-9C25-717F5D579B90}"/>
              </a:ext>
            </a:extLst>
          </p:cNvPr>
          <p:cNvSpPr/>
          <p:nvPr/>
        </p:nvSpPr>
        <p:spPr>
          <a:xfrm>
            <a:off x="538899" y="340115"/>
            <a:ext cx="11114202" cy="6205738"/>
          </a:xfrm>
          <a:prstGeom prst="rect">
            <a:avLst/>
          </a:prstGeom>
        </p:spPr>
        <p:txBody>
          <a:bodyPr wrap="square">
            <a:spAutoFit/>
          </a:bodyPr>
          <a:lstStyle/>
          <a:p>
            <a:pPr algn="ctr">
              <a:lnSpc>
                <a:spcPct val="107000"/>
              </a:lnSpc>
              <a:spcBef>
                <a:spcPts val="300"/>
              </a:spcBef>
              <a:spcAft>
                <a:spcPts val="200"/>
              </a:spcAft>
            </a:pPr>
            <a:r>
              <a:rPr lang="ru-RU" sz="2200" b="1" dirty="0">
                <a:latin typeface="Times New Roman" panose="02020603050405020304" pitchFamily="18" charset="0"/>
                <a:ea typeface="Times New Roman" panose="02020603050405020304" pitchFamily="18" charset="0"/>
                <a:cs typeface="Times New Roman" panose="02020603050405020304" pitchFamily="18" charset="0"/>
              </a:rPr>
              <a:t>Членство в редакционных коллегиях журналов:</a:t>
            </a:r>
          </a:p>
          <a:p>
            <a:pPr>
              <a:lnSpc>
                <a:spcPct val="107000"/>
              </a:lnSpc>
              <a:spcBef>
                <a:spcPts val="300"/>
              </a:spcBef>
              <a:spcAft>
                <a:spcPts val="200"/>
              </a:spcAft>
            </a:pPr>
            <a:r>
              <a:rPr lang="ru-RU" sz="2000" b="1" i="1" dirty="0">
                <a:latin typeface="Times New Roman" panose="02020603050405020304" pitchFamily="18" charset="0"/>
                <a:ea typeface="Times New Roman" panose="02020603050405020304" pitchFamily="18" charset="0"/>
                <a:cs typeface="Times New Roman" panose="02020603050405020304" pitchFamily="18" charset="0"/>
              </a:rPr>
              <a:t>Антропогенная трансформация природный среды: </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проф., зав. кафедрой Ю.А. Федоров</a:t>
            </a:r>
          </a:p>
          <a:p>
            <a:pPr>
              <a:lnSpc>
                <a:spcPct val="107000"/>
              </a:lnSpc>
              <a:spcBef>
                <a:spcPts val="300"/>
              </a:spcBef>
              <a:spcAft>
                <a:spcPts val="200"/>
              </a:spcAft>
            </a:pPr>
            <a:r>
              <a:rPr lang="ru-RU" sz="2000" b="1" i="1" dirty="0">
                <a:latin typeface="Times New Roman" panose="02020603050405020304" pitchFamily="18" charset="0"/>
                <a:ea typeface="Times New Roman" panose="02020603050405020304" pitchFamily="18" charset="0"/>
                <a:cs typeface="Times New Roman" panose="02020603050405020304" pitchFamily="18" charset="0"/>
              </a:rPr>
              <a:t>Арктика: экология и экономика: </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акад. Г.Г. </a:t>
            </a:r>
            <a:r>
              <a:rPr lang="ru-RU" sz="2000" b="1" dirty="0" err="1">
                <a:latin typeface="Times New Roman" panose="02020603050405020304" pitchFamily="18" charset="0"/>
                <a:ea typeface="Times New Roman" panose="02020603050405020304" pitchFamily="18" charset="0"/>
                <a:cs typeface="Times New Roman" panose="02020603050405020304" pitchFamily="18" charset="0"/>
              </a:rPr>
              <a:t>Матишов</a:t>
            </a:r>
            <a:endParaRPr lang="ru-RU" sz="2000" b="1" i="1"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300"/>
              </a:spcBef>
              <a:spcAft>
                <a:spcPts val="200"/>
              </a:spcAft>
            </a:pPr>
            <a:r>
              <a:rPr lang="ru-RU" sz="2000" b="1" i="1" dirty="0">
                <a:latin typeface="Times New Roman" panose="02020603050405020304" pitchFamily="18" charset="0"/>
                <a:ea typeface="Times New Roman" panose="02020603050405020304" pitchFamily="18" charset="0"/>
                <a:cs typeface="Times New Roman" panose="02020603050405020304" pitchFamily="18" charset="0"/>
              </a:rPr>
              <a:t>Вестник Кольского научного центра РАН: </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акад. Г.Г. </a:t>
            </a:r>
            <a:r>
              <a:rPr lang="ru-RU" sz="2000" b="1" dirty="0" err="1">
                <a:latin typeface="Times New Roman" panose="02020603050405020304" pitchFamily="18" charset="0"/>
                <a:ea typeface="Times New Roman" panose="02020603050405020304" pitchFamily="18" charset="0"/>
                <a:cs typeface="Times New Roman" panose="02020603050405020304" pitchFamily="18" charset="0"/>
              </a:rPr>
              <a:t>Матишов</a:t>
            </a:r>
            <a:endParaRPr lang="ru-RU" sz="2000" b="1" i="1"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300"/>
              </a:spcBef>
              <a:spcAft>
                <a:spcPts val="200"/>
              </a:spcAft>
            </a:pPr>
            <a:r>
              <a:rPr lang="ru-RU" sz="2000" b="1" i="1" dirty="0">
                <a:latin typeface="Times New Roman" panose="02020603050405020304" pitchFamily="18" charset="0"/>
                <a:ea typeface="Times New Roman" panose="02020603050405020304" pitchFamily="18" charset="0"/>
                <a:cs typeface="Times New Roman" panose="02020603050405020304" pitchFamily="18" charset="0"/>
              </a:rPr>
              <a:t>Водные ресурсы: </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проф., зав. кафедрой Ю.А. Федоров.</a:t>
            </a:r>
          </a:p>
          <a:p>
            <a:pPr>
              <a:lnSpc>
                <a:spcPct val="107000"/>
              </a:lnSpc>
              <a:spcBef>
                <a:spcPts val="300"/>
              </a:spcBef>
              <a:spcAft>
                <a:spcPts val="200"/>
              </a:spcAft>
            </a:pPr>
            <a:r>
              <a:rPr lang="ru-RU" sz="2000" b="1" i="1" dirty="0">
                <a:latin typeface="Times New Roman" panose="02020603050405020304" pitchFamily="18" charset="0"/>
                <a:ea typeface="Times New Roman" panose="02020603050405020304" pitchFamily="18" charset="0"/>
                <a:cs typeface="Times New Roman" panose="02020603050405020304" pitchFamily="18" charset="0"/>
              </a:rPr>
              <a:t>Горный информационно-аналитический бюллетень (научно-технический журнал): </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доц., зав. кафедрой А.В. </a:t>
            </a:r>
            <a:r>
              <a:rPr lang="ru-RU" sz="2000" b="1" dirty="0" err="1">
                <a:latin typeface="Times New Roman" panose="02020603050405020304" pitchFamily="18" charset="0"/>
                <a:ea typeface="Times New Roman" panose="02020603050405020304" pitchFamily="18" charset="0"/>
                <a:cs typeface="Times New Roman" panose="02020603050405020304" pitchFamily="18" charset="0"/>
              </a:rPr>
              <a:t>Наставкин</a:t>
            </a:r>
            <a:r>
              <a:rPr lang="ru-RU" sz="2000" b="1" i="1" dirty="0">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07000"/>
              </a:lnSpc>
              <a:spcBef>
                <a:spcPts val="300"/>
              </a:spcBef>
              <a:spcAft>
                <a:spcPts val="200"/>
              </a:spcAft>
            </a:pPr>
            <a:r>
              <a:rPr lang="ru-RU" sz="2000" b="1" i="1" dirty="0">
                <a:latin typeface="Times New Roman" panose="02020603050405020304" pitchFamily="18" charset="0"/>
                <a:ea typeface="Times New Roman" panose="02020603050405020304" pitchFamily="18" charset="0"/>
                <a:cs typeface="Times New Roman" panose="02020603050405020304" pitchFamily="18" charset="0"/>
              </a:rPr>
              <a:t>Живые и </a:t>
            </a:r>
            <a:r>
              <a:rPr lang="ru-RU" sz="2000" b="1" i="1" dirty="0" err="1">
                <a:latin typeface="Times New Roman" panose="02020603050405020304" pitchFamily="18" charset="0"/>
                <a:ea typeface="Times New Roman" panose="02020603050405020304" pitchFamily="18" charset="0"/>
                <a:cs typeface="Times New Roman" panose="02020603050405020304" pitchFamily="18" charset="0"/>
              </a:rPr>
              <a:t>биокосные</a:t>
            </a:r>
            <a:r>
              <a:rPr lang="ru-RU" sz="2000" b="1" i="1" dirty="0">
                <a:latin typeface="Times New Roman" panose="02020603050405020304" pitchFamily="18" charset="0"/>
                <a:ea typeface="Times New Roman" panose="02020603050405020304" pitchFamily="18" charset="0"/>
                <a:cs typeface="Times New Roman" panose="02020603050405020304" pitchFamily="18" charset="0"/>
              </a:rPr>
              <a:t> системы: </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проф., зав. кафедрой Ю.А. Федоров.</a:t>
            </a:r>
            <a:endParaRPr lang="ru-RU" sz="2000" b="1" i="1"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300"/>
              </a:spcBef>
              <a:spcAft>
                <a:spcPts val="200"/>
              </a:spcAft>
            </a:pPr>
            <a:r>
              <a:rPr lang="ru-RU" sz="2000" b="1" i="1" dirty="0">
                <a:latin typeface="Times New Roman" panose="02020603050405020304" pitchFamily="18" charset="0"/>
                <a:ea typeface="Times New Roman" panose="02020603050405020304" pitchFamily="18" charset="0"/>
                <a:cs typeface="Times New Roman" panose="02020603050405020304" pitchFamily="18" charset="0"/>
              </a:rPr>
              <a:t>Известия ВУЗов. Северо-Кавказский регион: </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Н.И. Бойко, проф. В.Е. Закруткин, проф., зав. кафедрой Ю.А. Федоров.</a:t>
            </a:r>
          </a:p>
          <a:p>
            <a:pPr>
              <a:lnSpc>
                <a:spcPct val="107000"/>
              </a:lnSpc>
              <a:spcBef>
                <a:spcPts val="300"/>
              </a:spcBef>
              <a:spcAft>
                <a:spcPts val="200"/>
              </a:spcAft>
            </a:pPr>
            <a:r>
              <a:rPr lang="ru-RU" sz="2000" b="1" i="1" dirty="0">
                <a:latin typeface="Times New Roman" panose="02020603050405020304" pitchFamily="18" charset="0"/>
                <a:ea typeface="Times New Roman" panose="02020603050405020304" pitchFamily="18" charset="0"/>
                <a:cs typeface="Times New Roman" panose="02020603050405020304" pitchFamily="18" charset="0"/>
              </a:rPr>
              <a:t>Известия РАН. Серия географическая: </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акад. Г.Г. </a:t>
            </a:r>
            <a:r>
              <a:rPr lang="ru-RU" sz="2000" b="1" dirty="0" err="1">
                <a:latin typeface="Times New Roman" panose="02020603050405020304" pitchFamily="18" charset="0"/>
                <a:ea typeface="Times New Roman" panose="02020603050405020304" pitchFamily="18" charset="0"/>
                <a:cs typeface="Times New Roman" panose="02020603050405020304" pitchFamily="18" charset="0"/>
              </a:rPr>
              <a:t>Матишов</a:t>
            </a:r>
            <a:endParaRPr lang="ru-RU" sz="2000" b="1" i="1"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300"/>
              </a:spcBef>
              <a:spcAft>
                <a:spcPts val="200"/>
              </a:spcAft>
            </a:pPr>
            <a:r>
              <a:rPr lang="ru-RU" sz="2000" b="1" i="1" dirty="0">
                <a:latin typeface="Times New Roman" panose="02020603050405020304" pitchFamily="18" charset="0"/>
                <a:ea typeface="Times New Roman" panose="02020603050405020304" pitchFamily="18" charset="0"/>
                <a:cs typeface="Times New Roman" panose="02020603050405020304" pitchFamily="18" charset="0"/>
              </a:rPr>
              <a:t>Инженерный вестник Дона: </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проф., зав. кафедрой Ю.А. Федоров</a:t>
            </a:r>
            <a:r>
              <a:rPr lang="ru-RU" sz="2000" b="1" i="1"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2000" b="1"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300"/>
              </a:spcBef>
              <a:spcAft>
                <a:spcPts val="200"/>
              </a:spcAft>
            </a:pPr>
            <a:r>
              <a:rPr lang="ru-RU" sz="2000" b="1" i="1" dirty="0">
                <a:latin typeface="Times New Roman" panose="02020603050405020304" pitchFamily="18" charset="0"/>
                <a:ea typeface="Times New Roman" panose="02020603050405020304" pitchFamily="18" charset="0"/>
                <a:cs typeface="Times New Roman" panose="02020603050405020304" pitchFamily="18" charset="0"/>
              </a:rPr>
              <a:t>Морской гидрофизический журнал: </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акад. Г.Г. </a:t>
            </a:r>
            <a:r>
              <a:rPr lang="ru-RU" sz="2000" b="1" dirty="0" err="1">
                <a:latin typeface="Times New Roman" panose="02020603050405020304" pitchFamily="18" charset="0"/>
                <a:ea typeface="Times New Roman" panose="02020603050405020304" pitchFamily="18" charset="0"/>
                <a:cs typeface="Times New Roman" panose="02020603050405020304" pitchFamily="18" charset="0"/>
              </a:rPr>
              <a:t>Матишов</a:t>
            </a:r>
            <a:endParaRPr lang="ru-RU" sz="2000" b="1" i="1"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300"/>
              </a:spcBef>
              <a:spcAft>
                <a:spcPts val="200"/>
              </a:spcAft>
            </a:pPr>
            <a:r>
              <a:rPr lang="ru-RU" sz="2000" b="1" i="1" dirty="0">
                <a:latin typeface="Times New Roman" panose="02020603050405020304" pitchFamily="18" charset="0"/>
                <a:ea typeface="Times New Roman" panose="02020603050405020304" pitchFamily="18" charset="0"/>
                <a:cs typeface="Times New Roman" panose="02020603050405020304" pitchFamily="18" charset="0"/>
              </a:rPr>
              <a:t>Научный альманах стран Причерноморья: </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акад. Г.Г. </a:t>
            </a:r>
            <a:r>
              <a:rPr lang="ru-RU" sz="2000" b="1" dirty="0" err="1">
                <a:latin typeface="Times New Roman" panose="02020603050405020304" pitchFamily="18" charset="0"/>
                <a:ea typeface="Times New Roman" panose="02020603050405020304" pitchFamily="18" charset="0"/>
                <a:cs typeface="Times New Roman" panose="02020603050405020304" pitchFamily="18" charset="0"/>
              </a:rPr>
              <a:t>Матишов</a:t>
            </a:r>
            <a:endParaRPr lang="ru-RU" sz="2000" b="1" i="1"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300"/>
              </a:spcBef>
              <a:spcAft>
                <a:spcPts val="200"/>
              </a:spcAft>
            </a:pPr>
            <a:r>
              <a:rPr lang="ru-RU" sz="2000" b="1" i="1" dirty="0">
                <a:latin typeface="Times New Roman" panose="02020603050405020304" pitchFamily="18" charset="0"/>
                <a:ea typeface="Times New Roman" panose="02020603050405020304" pitchFamily="18" charset="0"/>
                <a:cs typeface="Times New Roman" panose="02020603050405020304" pitchFamily="18" charset="0"/>
              </a:rPr>
              <a:t>Наука Юга России: </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акад. Г.Г. </a:t>
            </a:r>
            <a:r>
              <a:rPr lang="ru-RU" sz="2000" b="1" dirty="0" err="1">
                <a:latin typeface="Times New Roman" panose="02020603050405020304" pitchFamily="18" charset="0"/>
                <a:ea typeface="Times New Roman" panose="02020603050405020304" pitchFamily="18" charset="0"/>
                <a:cs typeface="Times New Roman" panose="02020603050405020304" pitchFamily="18" charset="0"/>
              </a:rPr>
              <a:t>Матишов</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 (глав. редактор).</a:t>
            </a:r>
          </a:p>
          <a:p>
            <a:pPr>
              <a:lnSpc>
                <a:spcPct val="107000"/>
              </a:lnSpc>
              <a:spcBef>
                <a:spcPts val="300"/>
              </a:spcBef>
              <a:spcAft>
                <a:spcPts val="200"/>
              </a:spcAft>
            </a:pPr>
            <a:r>
              <a:rPr lang="ru-RU" sz="2000" b="1" i="1" dirty="0">
                <a:latin typeface="Times New Roman" panose="02020603050405020304" pitchFamily="18" charset="0"/>
                <a:ea typeface="Times New Roman" panose="02020603050405020304" pitchFamily="18" charset="0"/>
                <a:cs typeface="Times New Roman" panose="02020603050405020304" pitchFamily="18" charset="0"/>
              </a:rPr>
              <a:t>Экологическая безопасность прибрежной и шельфовой зон моря: </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акад. Г.Г. </a:t>
            </a:r>
            <a:r>
              <a:rPr lang="ru-RU" sz="2000" b="1" dirty="0" err="1">
                <a:latin typeface="Times New Roman" panose="02020603050405020304" pitchFamily="18" charset="0"/>
                <a:ea typeface="Times New Roman" panose="02020603050405020304" pitchFamily="18" charset="0"/>
                <a:cs typeface="Times New Roman" panose="02020603050405020304" pitchFamily="18" charset="0"/>
              </a:rPr>
              <a:t>Матишов</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22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2515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08ADAD-8E74-12B6-711B-3B88DDD7B91A}"/>
              </a:ext>
            </a:extLst>
          </p:cNvPr>
          <p:cNvSpPr txBox="1"/>
          <p:nvPr/>
        </p:nvSpPr>
        <p:spPr>
          <a:xfrm>
            <a:off x="609600" y="713289"/>
            <a:ext cx="10991850" cy="3947427"/>
          </a:xfrm>
          <a:prstGeom prst="rect">
            <a:avLst/>
          </a:prstGeom>
          <a:noFill/>
        </p:spPr>
        <p:txBody>
          <a:bodyPr wrap="square">
            <a:spAutoFit/>
          </a:bodyPr>
          <a:lstStyle/>
          <a:p>
            <a:pPr algn="ctr">
              <a:lnSpc>
                <a:spcPct val="107000"/>
              </a:lnSpc>
              <a:spcBef>
                <a:spcPts val="300"/>
              </a:spcBef>
              <a:spcAft>
                <a:spcPts val="200"/>
              </a:spcAft>
            </a:pP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Сотрудничество с общественными организациями</a:t>
            </a:r>
          </a:p>
          <a:p>
            <a:pPr algn="ctr">
              <a:lnSpc>
                <a:spcPct val="107000"/>
              </a:lnSpc>
              <a:spcBef>
                <a:spcPts val="300"/>
              </a:spcBef>
              <a:spcAft>
                <a:spcPts val="200"/>
              </a:spcAft>
            </a:pPr>
            <a:endParaRPr lang="ru-RU" sz="2000" b="1" dirty="0">
              <a:latin typeface="Times New Roman" panose="02020603050405020304" pitchFamily="18" charset="0"/>
              <a:ea typeface="Times New Roman" panose="02020603050405020304" pitchFamily="18" charset="0"/>
              <a:cs typeface="Times New Roman" panose="02020603050405020304" pitchFamily="18" charset="0"/>
            </a:endParaRPr>
          </a:p>
          <a:p>
            <a:pPr indent="449580" algn="just">
              <a:lnSpc>
                <a:spcPct val="107000"/>
              </a:lnSpc>
              <a:spcBef>
                <a:spcPts val="300"/>
              </a:spcBef>
              <a:spcAft>
                <a:spcPts val="200"/>
              </a:spcAft>
            </a:pPr>
            <a:r>
              <a:rPr lang="ru-RU" sz="2000" b="1" i="1" u="sng" dirty="0">
                <a:latin typeface="Arial" panose="020B0604020202020204" pitchFamily="34" charset="0"/>
                <a:ea typeface="Times New Roman" panose="02020603050405020304" pitchFamily="18" charset="0"/>
                <a:cs typeface="Arial" panose="020B0604020202020204" pitchFamily="34" charset="0"/>
              </a:rPr>
              <a:t>Российское минералогическое общество. </a:t>
            </a:r>
            <a:r>
              <a:rPr lang="ru-RU" sz="2000" i="1" dirty="0">
                <a:latin typeface="Arial" panose="020B0604020202020204" pitchFamily="34" charset="0"/>
                <a:ea typeface="Times New Roman" panose="02020603050405020304" pitchFamily="18" charset="0"/>
                <a:cs typeface="Arial" panose="020B0604020202020204" pitchFamily="34" charset="0"/>
              </a:rPr>
              <a:t>На базе Институт наук о Земле </a:t>
            </a:r>
            <a:r>
              <a:rPr lang="ru-RU" sz="2000" dirty="0">
                <a:latin typeface="Arial" panose="020B0604020202020204" pitchFamily="34" charset="0"/>
                <a:ea typeface="Times New Roman" panose="02020603050405020304" pitchFamily="18" charset="0"/>
                <a:cs typeface="Arial" panose="020B0604020202020204" pitchFamily="34" charset="0"/>
              </a:rPr>
              <a:t>действует офис Ростовского отделения Российского минералогического общества (РМО). Председатель отделения – доц. Ю.В. Грановская, ученый секретарь – Ю.В. Попов. </a:t>
            </a:r>
          </a:p>
          <a:p>
            <a:pPr indent="449580" algn="just">
              <a:lnSpc>
                <a:spcPct val="107000"/>
              </a:lnSpc>
              <a:spcBef>
                <a:spcPts val="300"/>
              </a:spcBef>
              <a:spcAft>
                <a:spcPts val="200"/>
              </a:spcAft>
            </a:pPr>
            <a:r>
              <a:rPr lang="ru-RU" sz="2000" b="1" i="1" u="sng" dirty="0">
                <a:latin typeface="Arial" panose="020B0604020202020204" pitchFamily="34" charset="0"/>
                <a:ea typeface="Times New Roman" panose="02020603050405020304" pitchFamily="18" charset="0"/>
                <a:cs typeface="Arial" panose="020B0604020202020204" pitchFamily="34" charset="0"/>
              </a:rPr>
              <a:t>Русское географическое общество. </a:t>
            </a:r>
            <a:r>
              <a:rPr lang="ru-RU" sz="2000" i="1" dirty="0">
                <a:latin typeface="Arial" panose="020B0604020202020204" pitchFamily="34" charset="0"/>
                <a:ea typeface="Times New Roman" panose="02020603050405020304" pitchFamily="18" charset="0"/>
                <a:cs typeface="Arial" panose="020B0604020202020204" pitchFamily="34" charset="0"/>
              </a:rPr>
              <a:t>Кузнецов А.Н., Федоров Ю.А., </a:t>
            </a:r>
            <a:r>
              <a:rPr lang="ru-RU" sz="2000" i="1" dirty="0" err="1">
                <a:latin typeface="Arial" panose="020B0604020202020204" pitchFamily="34" charset="0"/>
                <a:ea typeface="Times New Roman" panose="02020603050405020304" pitchFamily="18" charset="0"/>
                <a:cs typeface="Arial" panose="020B0604020202020204" pitchFamily="34" charset="0"/>
              </a:rPr>
              <a:t>Матишов</a:t>
            </a:r>
            <a:r>
              <a:rPr lang="ru-RU" sz="2000" i="1" dirty="0">
                <a:latin typeface="Arial" panose="020B0604020202020204" pitchFamily="34" charset="0"/>
                <a:ea typeface="Times New Roman" panose="02020603050405020304" pitchFamily="18" charset="0"/>
                <a:cs typeface="Arial" panose="020B0604020202020204" pitchFamily="34" charset="0"/>
              </a:rPr>
              <a:t> Г.Г., Бердников С.В. – Члены Совета Ростовского областного отделения Русского географического общества</a:t>
            </a:r>
            <a:r>
              <a:rPr lang="ru-RU" sz="2000" dirty="0">
                <a:latin typeface="Arial" panose="020B0604020202020204" pitchFamily="34" charset="0"/>
                <a:ea typeface="Times New Roman" panose="02020603050405020304" pitchFamily="18" charset="0"/>
                <a:cs typeface="Arial" panose="020B0604020202020204" pitchFamily="34" charset="0"/>
              </a:rPr>
              <a:t>.</a:t>
            </a:r>
          </a:p>
          <a:p>
            <a:pPr indent="449580" algn="just">
              <a:lnSpc>
                <a:spcPct val="107000"/>
              </a:lnSpc>
              <a:spcBef>
                <a:spcPts val="300"/>
              </a:spcBef>
              <a:spcAft>
                <a:spcPts val="200"/>
              </a:spcAft>
            </a:pPr>
            <a:r>
              <a:rPr lang="ru-RU" sz="2000" b="1" i="1" u="sng" dirty="0">
                <a:latin typeface="Arial" panose="020B0604020202020204" pitchFamily="34" charset="0"/>
                <a:ea typeface="Times New Roman" panose="02020603050405020304" pitchFamily="18" charset="0"/>
                <a:cs typeface="Arial" panose="020B0604020202020204" pitchFamily="34" charset="0"/>
              </a:rPr>
              <a:t>Союз Изыскателей:</a:t>
            </a:r>
            <a:r>
              <a:rPr lang="ru-RU" sz="2000" dirty="0">
                <a:latin typeface="Arial" panose="020B0604020202020204" pitchFamily="34" charset="0"/>
                <a:ea typeface="Times New Roman" panose="02020603050405020304" pitchFamily="18" charset="0"/>
                <a:cs typeface="Arial" panose="020B0604020202020204" pitchFamily="34" charset="0"/>
              </a:rPr>
              <a:t>	зав. кафедрой </a:t>
            </a:r>
            <a:r>
              <a:rPr lang="ru-RU" sz="2000" dirty="0" err="1">
                <a:latin typeface="Arial" panose="020B0604020202020204" pitchFamily="34" charset="0"/>
                <a:ea typeface="Times New Roman" panose="02020603050405020304" pitchFamily="18" charset="0"/>
                <a:cs typeface="Arial" panose="020B0604020202020204" pitchFamily="34" charset="0"/>
              </a:rPr>
              <a:t>Хансиварова</a:t>
            </a:r>
            <a:r>
              <a:rPr lang="ru-RU" sz="2000" dirty="0">
                <a:latin typeface="Arial" panose="020B0604020202020204" pitchFamily="34" charset="0"/>
                <a:ea typeface="Times New Roman" panose="02020603050405020304" pitchFamily="18" charset="0"/>
                <a:cs typeface="Arial" panose="020B0604020202020204" pitchFamily="34" charset="0"/>
              </a:rPr>
              <a:t> Н.М., доц. Волков В.Н., доц. </a:t>
            </a:r>
            <a:r>
              <a:rPr lang="ru-RU" sz="2000" dirty="0" err="1">
                <a:latin typeface="Arial" panose="020B0604020202020204" pitchFamily="34" charset="0"/>
                <a:ea typeface="Times New Roman" panose="02020603050405020304" pitchFamily="18" charset="0"/>
                <a:cs typeface="Arial" panose="020B0604020202020204" pitchFamily="34" charset="0"/>
              </a:rPr>
              <a:t>Скнарина</a:t>
            </a:r>
            <a:r>
              <a:rPr lang="ru-RU" sz="2000" dirty="0">
                <a:latin typeface="Arial" panose="020B0604020202020204" pitchFamily="34" charset="0"/>
                <a:ea typeface="Times New Roman" panose="02020603050405020304" pitchFamily="18" charset="0"/>
                <a:cs typeface="Arial" panose="020B0604020202020204" pitchFamily="34" charset="0"/>
              </a:rPr>
              <a:t> Н.А. - члены Союза Изыскателей. Зав. кафедрой </a:t>
            </a:r>
            <a:r>
              <a:rPr lang="ru-RU" sz="2000" dirty="0" err="1">
                <a:latin typeface="Arial" panose="020B0604020202020204" pitchFamily="34" charset="0"/>
                <a:ea typeface="Times New Roman" panose="02020603050405020304" pitchFamily="18" charset="0"/>
                <a:cs typeface="Arial" panose="020B0604020202020204" pitchFamily="34" charset="0"/>
              </a:rPr>
              <a:t>Хансиварова</a:t>
            </a:r>
            <a:r>
              <a:rPr lang="ru-RU" sz="2000" dirty="0">
                <a:latin typeface="Arial" panose="020B0604020202020204" pitchFamily="34" charset="0"/>
                <a:ea typeface="Times New Roman" panose="02020603050405020304" pitchFamily="18" charset="0"/>
                <a:cs typeface="Arial" panose="020B0604020202020204" pitchFamily="34" charset="0"/>
              </a:rPr>
              <a:t> Н.М. – зам. Председателя регионального отделения Союза</a:t>
            </a:r>
          </a:p>
        </p:txBody>
      </p:sp>
    </p:spTree>
    <p:extLst>
      <p:ext uri="{BB962C8B-B14F-4D97-AF65-F5344CB8AC3E}">
        <p14:creationId xmlns:p14="http://schemas.microsoft.com/office/powerpoint/2010/main" val="4285364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D949C1B-1529-412F-A544-D4D3E57753D0}"/>
              </a:ext>
            </a:extLst>
          </p:cNvPr>
          <p:cNvSpPr/>
          <p:nvPr/>
        </p:nvSpPr>
        <p:spPr>
          <a:xfrm>
            <a:off x="4531406" y="241587"/>
            <a:ext cx="2748189" cy="468077"/>
          </a:xfrm>
          <a:prstGeom prst="rect">
            <a:avLst/>
          </a:prstGeom>
        </p:spPr>
        <p:txBody>
          <a:bodyPr wrap="none">
            <a:spAutoFit/>
          </a:bodyPr>
          <a:lstStyle/>
          <a:p>
            <a:pPr marL="457200" indent="-228600" algn="ctr">
              <a:lnSpc>
                <a:spcPct val="107000"/>
              </a:lnSpc>
              <a:spcAft>
                <a:spcPts val="0"/>
              </a:spcAft>
            </a:pPr>
            <a:r>
              <a:rPr lang="ru-RU" sz="2400" b="1" dirty="0">
                <a:latin typeface="Times New Roman" panose="02020603050405020304" pitchFamily="18" charset="0"/>
                <a:ea typeface="Times New Roman" panose="02020603050405020304" pitchFamily="18" charset="0"/>
                <a:cs typeface="Times New Roman" panose="02020603050405020304" pitchFamily="18" charset="0"/>
              </a:rPr>
              <a:t>Научные школы</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C91C8929-330E-4BB7-BBCA-522CB56ECD80}"/>
              </a:ext>
            </a:extLst>
          </p:cNvPr>
          <p:cNvSpPr/>
          <p:nvPr/>
        </p:nvSpPr>
        <p:spPr>
          <a:xfrm>
            <a:off x="904875" y="1166842"/>
            <a:ext cx="10467975" cy="4708981"/>
          </a:xfrm>
          <a:prstGeom prst="rect">
            <a:avLst/>
          </a:prstGeom>
        </p:spPr>
        <p:txBody>
          <a:bodyPr wrap="square">
            <a:spAutoFit/>
          </a:bodyPr>
          <a:lstStyle/>
          <a:p>
            <a:pPr algn="just"/>
            <a:r>
              <a:rPr lang="ru-RU" sz="2000" i="1" dirty="0">
                <a:latin typeface="Arial" panose="020B0604020202020204" pitchFamily="34" charset="0"/>
                <a:ea typeface="Calibri" panose="020F0502020204030204" pitchFamily="34" charset="0"/>
                <a:cs typeface="Arial" panose="020B0604020202020204" pitchFamily="34" charset="0"/>
              </a:rPr>
              <a:t>Ведущая научная школа ЮФУ «Гидросфера и контактные зоны геосфер Земли в условиях антропогенного пресса и изменения климата»</a:t>
            </a:r>
            <a:r>
              <a:rPr lang="ru-RU" sz="2000" dirty="0">
                <a:latin typeface="Arial" panose="020B0604020202020204" pitchFamily="34" charset="0"/>
                <a:ea typeface="Calibri" panose="020F0502020204030204" pitchFamily="34" charset="0"/>
                <a:cs typeface="Arial" panose="020B0604020202020204" pitchFamily="34" charset="0"/>
              </a:rPr>
              <a:t>, руководитель – проф., </a:t>
            </a:r>
            <a:r>
              <a:rPr lang="ru-RU" sz="2000" dirty="0" err="1">
                <a:latin typeface="Arial" panose="020B0604020202020204" pitchFamily="34" charset="0"/>
                <a:ea typeface="Calibri" panose="020F0502020204030204" pitchFamily="34" charset="0"/>
                <a:cs typeface="Arial" panose="020B0604020202020204" pitchFamily="34" charset="0"/>
              </a:rPr>
              <a:t>д.г.н</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err="1">
                <a:latin typeface="Arial" panose="020B0604020202020204" pitchFamily="34" charset="0"/>
                <a:ea typeface="Calibri" panose="020F0502020204030204" pitchFamily="34" charset="0"/>
                <a:cs typeface="Arial" panose="020B0604020202020204" pitchFamily="34" charset="0"/>
              </a:rPr>
              <a:t>г.н.с</a:t>
            </a:r>
            <a:r>
              <a:rPr lang="ru-RU" sz="2000" dirty="0">
                <a:latin typeface="Arial" panose="020B0604020202020204" pitchFamily="34" charset="0"/>
                <a:ea typeface="Calibri" panose="020F0502020204030204" pitchFamily="34" charset="0"/>
                <a:cs typeface="Arial" panose="020B0604020202020204" pitchFamily="34" charset="0"/>
              </a:rPr>
              <a:t>. Ю.А. Федоров. Основана в 1996 г. и получила признание на уровне грантов Президента РФ «Ведущие научные школы» с 1996 по 2015 гг.</a:t>
            </a:r>
          </a:p>
          <a:p>
            <a:pPr algn="just"/>
            <a:endParaRPr lang="ru-RU" sz="2000" dirty="0">
              <a:latin typeface="Arial" panose="020B0604020202020204" pitchFamily="34" charset="0"/>
              <a:cs typeface="Arial" panose="020B0604020202020204" pitchFamily="34" charset="0"/>
            </a:endParaRPr>
          </a:p>
          <a:p>
            <a:pPr algn="just"/>
            <a:r>
              <a:rPr lang="ru-RU" sz="2000" dirty="0">
                <a:latin typeface="Arial" panose="020B0604020202020204" pitchFamily="34" charset="0"/>
                <a:cs typeface="Arial" panose="020B0604020202020204" pitchFamily="34" charset="0"/>
              </a:rPr>
              <a:t>Научная школа </a:t>
            </a:r>
            <a:r>
              <a:rPr lang="ru-RU" sz="2000" i="1" dirty="0">
                <a:latin typeface="Arial" panose="020B0604020202020204" pitchFamily="34" charset="0"/>
                <a:cs typeface="Arial" panose="020B0604020202020204" pitchFamily="34" charset="0"/>
              </a:rPr>
              <a:t>«Закономерности формирования вещественного состава основных компонентов биосферы в условиях интенсивного антропогенного воздействия», </a:t>
            </a:r>
            <a:r>
              <a:rPr lang="ru-RU" sz="2000" dirty="0">
                <a:latin typeface="Arial" panose="020B0604020202020204" pitchFamily="34" charset="0"/>
                <a:cs typeface="Arial" panose="020B0604020202020204" pitchFamily="34" charset="0"/>
              </a:rPr>
              <a:t>создана в 1994 году проф. д.г.-</a:t>
            </a:r>
            <a:r>
              <a:rPr lang="ru-RU" sz="2000" dirty="0" err="1">
                <a:latin typeface="Arial" panose="020B0604020202020204" pitchFamily="34" charset="0"/>
                <a:cs typeface="Arial" panose="020B0604020202020204" pitchFamily="34" charset="0"/>
              </a:rPr>
              <a:t>м.н</a:t>
            </a:r>
            <a:r>
              <a:rPr lang="ru-RU" sz="2000" dirty="0">
                <a:latin typeface="Arial" panose="020B0604020202020204" pitchFamily="34" charset="0"/>
                <a:cs typeface="Arial" panose="020B0604020202020204" pitchFamily="34" charset="0"/>
              </a:rPr>
              <a:t>. В.Е. </a:t>
            </a:r>
            <a:r>
              <a:rPr lang="ru-RU" sz="2000" dirty="0" err="1">
                <a:latin typeface="Arial" panose="020B0604020202020204" pitchFamily="34" charset="0"/>
                <a:cs typeface="Arial" panose="020B0604020202020204" pitchFamily="34" charset="0"/>
              </a:rPr>
              <a:t>Закруткиным</a:t>
            </a:r>
            <a:r>
              <a:rPr lang="ru-RU" sz="2000" dirty="0">
                <a:latin typeface="Arial" panose="020B0604020202020204" pitchFamily="34" charset="0"/>
                <a:cs typeface="Arial" panose="020B0604020202020204" pitchFamily="34" charset="0"/>
              </a:rPr>
              <a:t>.</a:t>
            </a:r>
          </a:p>
          <a:p>
            <a:pPr algn="just"/>
            <a:endParaRPr lang="ru-RU" sz="2000" dirty="0">
              <a:latin typeface="Arial" panose="020B0604020202020204" pitchFamily="34" charset="0"/>
              <a:cs typeface="Arial" panose="020B0604020202020204" pitchFamily="34" charset="0"/>
            </a:endParaRPr>
          </a:p>
          <a:p>
            <a:pPr algn="just"/>
            <a:r>
              <a:rPr lang="ru-RU" sz="2000" dirty="0">
                <a:effectLst/>
                <a:latin typeface="Arial" panose="020B0604020202020204" pitchFamily="34" charset="0"/>
                <a:ea typeface="Times New Roman" panose="02020603050405020304" pitchFamily="18" charset="0"/>
                <a:cs typeface="Arial" panose="020B0604020202020204" pitchFamily="34" charset="0"/>
              </a:rPr>
              <a:t>Восстанавливается научное направление, открытое проф. </a:t>
            </a:r>
            <a:r>
              <a:rPr lang="ru-RU" sz="2000" dirty="0" err="1">
                <a:effectLst/>
                <a:latin typeface="Arial" panose="020B0604020202020204" pitchFamily="34" charset="0"/>
                <a:ea typeface="Times New Roman" panose="02020603050405020304" pitchFamily="18" charset="0"/>
                <a:cs typeface="Arial" panose="020B0604020202020204" pitchFamily="34" charset="0"/>
              </a:rPr>
              <a:t>Ананьевам</a:t>
            </a:r>
            <a:r>
              <a:rPr lang="ru-RU" sz="2000" dirty="0">
                <a:effectLst/>
                <a:latin typeface="Arial" panose="020B0604020202020204" pitchFamily="34" charset="0"/>
                <a:ea typeface="Times New Roman" panose="02020603050405020304" pitchFamily="18" charset="0"/>
                <a:cs typeface="Arial" panose="020B0604020202020204" pitchFamily="34" charset="0"/>
              </a:rPr>
              <a:t> В.П. и Коробкиным В.И. в 80-х годах прошлого столетия - </a:t>
            </a:r>
            <a:r>
              <a:rPr lang="ru-RU" sz="2000" i="1" dirty="0">
                <a:effectLst/>
                <a:latin typeface="Arial" panose="020B0604020202020204" pitchFamily="34" charset="0"/>
                <a:ea typeface="Times New Roman" panose="02020603050405020304" pitchFamily="18" charset="0"/>
                <a:cs typeface="Arial" panose="020B0604020202020204" pitchFamily="34" charset="0"/>
              </a:rPr>
              <a:t>«Инженерное лесоведение»</a:t>
            </a:r>
            <a:r>
              <a:rPr lang="ru-RU" sz="2000" dirty="0">
                <a:effectLst/>
                <a:latin typeface="Arial" panose="020B0604020202020204" pitchFamily="34" charset="0"/>
                <a:ea typeface="Times New Roman" panose="02020603050405020304" pitchFamily="18" charset="0"/>
                <a:cs typeface="Arial" panose="020B0604020202020204" pitchFamily="34" charset="0"/>
              </a:rPr>
              <a:t>. В его </a:t>
            </a:r>
            <a:r>
              <a:rPr lang="ru-RU" sz="2000" dirty="0" err="1">
                <a:effectLst/>
                <a:latin typeface="Arial" panose="020B0604020202020204" pitchFamily="34" charset="0"/>
                <a:ea typeface="Times New Roman" panose="02020603050405020304" pitchFamily="18" charset="0"/>
                <a:cs typeface="Arial" panose="020B0604020202020204" pitchFamily="34" charset="0"/>
              </a:rPr>
              <a:t>продолжени</a:t>
            </a:r>
            <a:r>
              <a:rPr lang="en-US" sz="2000" dirty="0">
                <a:effectLst/>
                <a:latin typeface="Arial" panose="020B0604020202020204" pitchFamily="34" charset="0"/>
                <a:ea typeface="Times New Roman" panose="02020603050405020304" pitchFamily="18" charset="0"/>
                <a:cs typeface="Arial" panose="020B0604020202020204" pitchFamily="34" charset="0"/>
              </a:rPr>
              <a:t>t</a:t>
            </a:r>
            <a:r>
              <a:rPr lang="ru-RU" sz="2000" dirty="0">
                <a:effectLst/>
                <a:latin typeface="Arial" panose="020B0604020202020204" pitchFamily="34" charset="0"/>
                <a:ea typeface="Times New Roman" panose="02020603050405020304" pitchFamily="18" charset="0"/>
                <a:cs typeface="Arial" panose="020B0604020202020204" pitchFamily="34" charset="0"/>
              </a:rPr>
              <a:t> Н.М. Хансиварова развивает научную тему </a:t>
            </a:r>
            <a:r>
              <a:rPr lang="ru-RU" sz="2000" i="1" dirty="0">
                <a:effectLst/>
                <a:latin typeface="Arial" panose="020B0604020202020204" pitchFamily="34" charset="0"/>
                <a:ea typeface="Times New Roman" panose="02020603050405020304" pitchFamily="18" charset="0"/>
                <a:cs typeface="Arial" panose="020B0604020202020204" pitchFamily="34" charset="0"/>
              </a:rPr>
              <a:t>«Изучение грунтовых толщ Европейской части юга России как оснований зданий и сооружений».</a:t>
            </a:r>
            <a:endParaRPr lang="ru-RU" sz="2000" i="1" dirty="0">
              <a:latin typeface="Arial" panose="020B0604020202020204" pitchFamily="34" charset="0"/>
              <a:cs typeface="Arial" panose="020B0604020202020204" pitchFamily="34" charset="0"/>
            </a:endParaRPr>
          </a:p>
          <a:p>
            <a:pPr algn="just"/>
            <a:endParaRPr lang="ru-RU" sz="2000" dirty="0">
              <a:latin typeface="Arial" panose="020B0604020202020204" pitchFamily="34" charset="0"/>
              <a:cs typeface="Arial" panose="020B0604020202020204" pitchFamily="34" charset="0"/>
            </a:endParaRPr>
          </a:p>
          <a:p>
            <a:pPr algn="just"/>
            <a:endParaRPr lang="ru-R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1577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F273DE7C-31B9-4C08-A431-456AA362DF2C}"/>
              </a:ext>
            </a:extLst>
          </p:cNvPr>
          <p:cNvSpPr/>
          <p:nvPr/>
        </p:nvSpPr>
        <p:spPr>
          <a:xfrm>
            <a:off x="3827733" y="357262"/>
            <a:ext cx="4137286" cy="405367"/>
          </a:xfrm>
          <a:prstGeom prst="rect">
            <a:avLst/>
          </a:prstGeom>
        </p:spPr>
        <p:txBody>
          <a:bodyPr wrap="none">
            <a:spAutoFit/>
          </a:bodyPr>
          <a:lstStyle/>
          <a:p>
            <a:pPr marL="457200" indent="-228600" algn="ctr">
              <a:lnSpc>
                <a:spcPct val="107000"/>
              </a:lnSpc>
              <a:spcAft>
                <a:spcPts val="0"/>
              </a:spcAft>
            </a:pP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Международное сотрудничество</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a:extLst>
              <a:ext uri="{FF2B5EF4-FFF2-40B4-BE49-F238E27FC236}">
                <a16:creationId xmlns:a16="http://schemas.microsoft.com/office/drawing/2014/main" id="{923FE9F2-EDDA-4854-98DA-33F2A8ED221A}"/>
              </a:ext>
            </a:extLst>
          </p:cNvPr>
          <p:cNvSpPr/>
          <p:nvPr/>
        </p:nvSpPr>
        <p:spPr>
          <a:xfrm>
            <a:off x="509047" y="1229354"/>
            <a:ext cx="11397005" cy="4337341"/>
          </a:xfrm>
          <a:prstGeom prst="rect">
            <a:avLst/>
          </a:prstGeom>
        </p:spPr>
        <p:txBody>
          <a:bodyPr wrap="square">
            <a:spAutoFit/>
          </a:bodyPr>
          <a:lstStyle/>
          <a:p>
            <a:pPr indent="226695" algn="just">
              <a:lnSpc>
                <a:spcPct val="107000"/>
              </a:lnSpc>
              <a:spcAft>
                <a:spcPts val="800"/>
              </a:spcAft>
            </a:pPr>
            <a:r>
              <a:rPr lang="ru-RU" sz="2000" i="1" dirty="0">
                <a:effectLst/>
                <a:latin typeface="Times New Roman" panose="02020603050405020304" pitchFamily="18" charset="0"/>
                <a:ea typeface="Times New Roman" panose="02020603050405020304" pitchFamily="18" charset="0"/>
                <a:cs typeface="Times New Roman" panose="02020603050405020304" pitchFamily="18" charset="0"/>
              </a:rPr>
              <a:t>Университет Нанта (Франция, г. Нант</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сотрудничество географов Южного федерального университета и Университета Нанта (Франция) в области научных исследований, имеет 20-летнюю историю. Координаторы сотрудничества: зав. кафедрой Федоров Ю.А. (в 2016 г. награжден Орденом академических пальм Франции за неоценимый вклад в российско-французское сотрудничество в научной и академической сферах), директор института Кузнецов А.Н. </a:t>
            </a:r>
          </a:p>
          <a:p>
            <a:pPr indent="226695" algn="just">
              <a:lnSpc>
                <a:spcPct val="107000"/>
              </a:lnSpc>
              <a:spcAft>
                <a:spcPts val="800"/>
              </a:spcAft>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В должности стажёра-исследователя на кафедре месторождений полезных ископаемых работал специалист из Арабской Республики Египет — к.г.-</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м.н</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Абдельхалим</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Ахмед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Абдельфаттах</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Радван</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преподаватель факультета естественных наук, </a:t>
            </a:r>
            <a:r>
              <a:rPr lang="ru-RU" sz="2000" i="1" dirty="0">
                <a:effectLst/>
                <a:latin typeface="Times New Roman" panose="02020603050405020304" pitchFamily="18" charset="0"/>
                <a:ea typeface="Times New Roman" panose="02020603050405020304" pitchFamily="18" charset="0"/>
                <a:cs typeface="Times New Roman" panose="02020603050405020304" pitchFamily="18" charset="0"/>
              </a:rPr>
              <a:t>Университет Аль-Азар</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г.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Асьют</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По итогам совместной работы опубликованы 3 статьи в журналах, входящих в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Q</a:t>
            </a:r>
            <a:r>
              <a:rPr lang="ru-RU" sz="2000" baseline="-25000" dirty="0">
                <a:effectLst/>
                <a:latin typeface="Times New Roman" panose="02020603050405020304" pitchFamily="18" charset="0"/>
                <a:ea typeface="Times New Roman" panose="02020603050405020304" pitchFamily="18" charset="0"/>
                <a:cs typeface="Times New Roman" panose="02020603050405020304" pitchFamily="18" charset="0"/>
              </a:rPr>
              <a:t>1-2</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indent="226695" algn="just">
              <a:lnSpc>
                <a:spcPct val="107000"/>
              </a:lnSpc>
              <a:spcAft>
                <a:spcPts val="800"/>
              </a:spcAft>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Аспирант кафедры физической географии, экологии и охраны природы Сухоруков В.В прошел обучение за рубежом – </a:t>
            </a:r>
            <a:r>
              <a:rPr lang="ru-RU" sz="2000" i="1" dirty="0">
                <a:effectLst/>
                <a:latin typeface="Times New Roman" panose="02020603050405020304" pitchFamily="18" charset="0"/>
                <a:ea typeface="Times New Roman" panose="02020603050405020304" pitchFamily="18" charset="0"/>
                <a:cs typeface="Times New Roman" panose="02020603050405020304" pitchFamily="18" charset="0"/>
              </a:rPr>
              <a:t>Автономный университет Барселоны</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(Испания)  (05.09.2021 – 10.09.2022).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indent="226695" algn="just">
              <a:lnSpc>
                <a:spcPct val="107000"/>
              </a:lnSpc>
              <a:spcAft>
                <a:spcPts val="800"/>
              </a:spcAft>
            </a:pP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8876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37D1C9C-820B-4B25-A18F-2B530FA8BCE3}"/>
              </a:ext>
            </a:extLst>
          </p:cNvPr>
          <p:cNvSpPr/>
          <p:nvPr/>
        </p:nvSpPr>
        <p:spPr>
          <a:xfrm>
            <a:off x="1090612" y="489535"/>
            <a:ext cx="10010775" cy="405367"/>
          </a:xfrm>
          <a:prstGeom prst="rect">
            <a:avLst/>
          </a:prstGeom>
        </p:spPr>
        <p:txBody>
          <a:bodyPr wrap="square">
            <a:spAutoFit/>
          </a:bodyPr>
          <a:lstStyle/>
          <a:p>
            <a:pPr algn="ctr">
              <a:lnSpc>
                <a:spcPct val="107000"/>
              </a:lnSpc>
              <a:spcAft>
                <a:spcPts val="0"/>
              </a:spcAft>
            </a:pP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Конференции, которые организовало подразделение в 2022 году</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a:extLst>
              <a:ext uri="{FF2B5EF4-FFF2-40B4-BE49-F238E27FC236}">
                <a16:creationId xmlns:a16="http://schemas.microsoft.com/office/drawing/2014/main" id="{9417D946-296B-422D-B468-37D41D0E92E4}"/>
              </a:ext>
            </a:extLst>
          </p:cNvPr>
          <p:cNvSpPr/>
          <p:nvPr/>
        </p:nvSpPr>
        <p:spPr>
          <a:xfrm>
            <a:off x="5136473" y="980390"/>
            <a:ext cx="1919051" cy="369332"/>
          </a:xfrm>
          <a:prstGeom prst="rect">
            <a:avLst/>
          </a:prstGeom>
        </p:spPr>
        <p:txBody>
          <a:bodyPr wrap="none">
            <a:spAutoFit/>
          </a:bodyPr>
          <a:lstStyle/>
          <a:p>
            <a:r>
              <a:rPr lang="ru-RU" b="1" dirty="0">
                <a:latin typeface="Times New Roman" panose="02020603050405020304" pitchFamily="18" charset="0"/>
                <a:ea typeface="Times New Roman" panose="02020603050405020304" pitchFamily="18" charset="0"/>
              </a:rPr>
              <a:t>Международные</a:t>
            </a:r>
            <a:endParaRPr lang="ru-RU" dirty="0"/>
          </a:p>
        </p:txBody>
      </p:sp>
      <p:sp>
        <p:nvSpPr>
          <p:cNvPr id="7" name="TextBox 6">
            <a:extLst>
              <a:ext uri="{FF2B5EF4-FFF2-40B4-BE49-F238E27FC236}">
                <a16:creationId xmlns:a16="http://schemas.microsoft.com/office/drawing/2014/main" id="{57CF621D-68F2-4CE2-97A2-D0964317AD9F}"/>
              </a:ext>
            </a:extLst>
          </p:cNvPr>
          <p:cNvSpPr txBox="1"/>
          <p:nvPr/>
        </p:nvSpPr>
        <p:spPr>
          <a:xfrm>
            <a:off x="666749" y="5262043"/>
            <a:ext cx="10715626" cy="1019860"/>
          </a:xfrm>
          <a:prstGeom prst="rect">
            <a:avLst/>
          </a:prstGeom>
          <a:noFill/>
        </p:spPr>
        <p:txBody>
          <a:bodyPr wrap="square" rtlCol="0">
            <a:spAutoFit/>
          </a:bodyPr>
          <a:lstStyle/>
          <a:p>
            <a:endParaRPr lang="ru-RU" dirty="0"/>
          </a:p>
        </p:txBody>
      </p:sp>
      <p:sp>
        <p:nvSpPr>
          <p:cNvPr id="12" name="TextBox 11">
            <a:extLst>
              <a:ext uri="{FF2B5EF4-FFF2-40B4-BE49-F238E27FC236}">
                <a16:creationId xmlns:a16="http://schemas.microsoft.com/office/drawing/2014/main" id="{8A935488-E2E0-4EFA-B5CF-C509062554D8}"/>
              </a:ext>
            </a:extLst>
          </p:cNvPr>
          <p:cNvSpPr txBox="1"/>
          <p:nvPr/>
        </p:nvSpPr>
        <p:spPr>
          <a:xfrm>
            <a:off x="917881" y="1349722"/>
            <a:ext cx="10598625" cy="367216"/>
          </a:xfrm>
          <a:prstGeom prst="rect">
            <a:avLst/>
          </a:prstGeom>
          <a:noFill/>
        </p:spPr>
        <p:txBody>
          <a:bodyPr wrap="square">
            <a:spAutoFit/>
          </a:bodyPr>
          <a:lstStyle/>
          <a:p>
            <a:pPr algn="ctr">
              <a:lnSpc>
                <a:spcPct val="107000"/>
              </a:lnSpc>
              <a:spcAft>
                <a:spcPts val="800"/>
              </a:spcAft>
            </a:pPr>
            <a:r>
              <a:rPr lang="ru-RU"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13" name="Прямоугольник 12">
            <a:extLst>
              <a:ext uri="{FF2B5EF4-FFF2-40B4-BE49-F238E27FC236}">
                <a16:creationId xmlns:a16="http://schemas.microsoft.com/office/drawing/2014/main" id="{A6C5BD92-0415-4108-8A9F-7DC88E516B11}"/>
              </a:ext>
            </a:extLst>
          </p:cNvPr>
          <p:cNvSpPr/>
          <p:nvPr/>
        </p:nvSpPr>
        <p:spPr>
          <a:xfrm>
            <a:off x="5229607" y="1791816"/>
            <a:ext cx="1732782" cy="369332"/>
          </a:xfrm>
          <a:prstGeom prst="rect">
            <a:avLst/>
          </a:prstGeom>
        </p:spPr>
        <p:txBody>
          <a:bodyPr wrap="none">
            <a:spAutoFit/>
          </a:bodyPr>
          <a:lstStyle/>
          <a:p>
            <a:r>
              <a:rPr lang="ru-RU" b="1" dirty="0">
                <a:latin typeface="Times New Roman" panose="02020603050405020304" pitchFamily="18" charset="0"/>
                <a:ea typeface="Times New Roman" panose="02020603050405020304" pitchFamily="18" charset="0"/>
              </a:rPr>
              <a:t>Всероссийские</a:t>
            </a:r>
            <a:endParaRPr lang="ru-RU" dirty="0"/>
          </a:p>
        </p:txBody>
      </p:sp>
      <p:sp>
        <p:nvSpPr>
          <p:cNvPr id="15" name="TextBox 14">
            <a:extLst>
              <a:ext uri="{FF2B5EF4-FFF2-40B4-BE49-F238E27FC236}">
                <a16:creationId xmlns:a16="http://schemas.microsoft.com/office/drawing/2014/main" id="{C9446455-69DF-4FC8-A5B4-232CC79295B8}"/>
              </a:ext>
            </a:extLst>
          </p:cNvPr>
          <p:cNvSpPr txBox="1"/>
          <p:nvPr/>
        </p:nvSpPr>
        <p:spPr>
          <a:xfrm>
            <a:off x="423194" y="2058332"/>
            <a:ext cx="11345607" cy="1323439"/>
          </a:xfrm>
          <a:prstGeom prst="rect">
            <a:avLst/>
          </a:prstGeom>
          <a:noFill/>
        </p:spPr>
        <p:txBody>
          <a:bodyPr wrap="square">
            <a:spAutoFit/>
          </a:bodyPr>
          <a:lstStyle/>
          <a:p>
            <a:pPr algn="ctr"/>
            <a:r>
              <a:rPr lang="ru-RU" sz="2000" dirty="0">
                <a:latin typeface="Arial" panose="020B0604020202020204" pitchFamily="34" charset="0"/>
                <a:cs typeface="Arial" panose="020B0604020202020204" pitchFamily="34" charset="0"/>
              </a:rPr>
              <a:t>V</a:t>
            </a:r>
            <a:r>
              <a:rPr lang="en-US" sz="2000" dirty="0">
                <a:latin typeface="Arial" panose="020B0604020202020204" pitchFamily="34" charset="0"/>
                <a:cs typeface="Arial" panose="020B0604020202020204" pitchFamily="34" charset="0"/>
              </a:rPr>
              <a:t>II</a:t>
            </a:r>
            <a:r>
              <a:rPr lang="ru-RU" sz="2000" dirty="0">
                <a:latin typeface="Arial" panose="020B0604020202020204" pitchFamily="34" charset="0"/>
                <a:cs typeface="Arial" panose="020B0604020202020204" pitchFamily="34" charset="0"/>
              </a:rPr>
              <a:t> Всероссийская студенческая научно-практическая конференция  «Практика геологов на производстве», </a:t>
            </a:r>
            <a:r>
              <a:rPr lang="ru-RU" sz="2000" dirty="0" err="1">
                <a:latin typeface="Arial" panose="020B0604020202020204" pitchFamily="34" charset="0"/>
                <a:cs typeface="Arial" panose="020B0604020202020204" pitchFamily="34" charset="0"/>
              </a:rPr>
              <a:t>Ростов</a:t>
            </a:r>
            <a:r>
              <a:rPr lang="ru-RU" sz="2000" dirty="0">
                <a:latin typeface="Arial" panose="020B0604020202020204" pitchFamily="34" charset="0"/>
                <a:cs typeface="Arial" panose="020B0604020202020204" pitchFamily="34" charset="0"/>
              </a:rPr>
              <a:t>-на-Дону, </a:t>
            </a:r>
            <a:r>
              <a:rPr lang="en-US" sz="2000" dirty="0">
                <a:latin typeface="Arial" panose="020B0604020202020204" pitchFamily="34" charset="0"/>
                <a:cs typeface="Arial" panose="020B0604020202020204" pitchFamily="34" charset="0"/>
              </a:rPr>
              <a:t>3</a:t>
            </a:r>
            <a:r>
              <a:rPr lang="ru-RU" sz="2000" dirty="0">
                <a:latin typeface="Arial" panose="020B0604020202020204" pitchFamily="34" charset="0"/>
                <a:cs typeface="Arial" panose="020B0604020202020204" pitchFamily="34" charset="0"/>
              </a:rPr>
              <a:t> декабря 202</a:t>
            </a:r>
            <a:r>
              <a:rPr lang="en-US" sz="2000" dirty="0">
                <a:latin typeface="Arial" panose="020B0604020202020204" pitchFamily="34" charset="0"/>
                <a:cs typeface="Arial" panose="020B0604020202020204" pitchFamily="34" charset="0"/>
              </a:rPr>
              <a:t>2</a:t>
            </a:r>
            <a:r>
              <a:rPr lang="ru-RU" sz="2000" dirty="0">
                <a:latin typeface="Arial" panose="020B0604020202020204" pitchFamily="34" charset="0"/>
                <a:cs typeface="Arial" panose="020B0604020202020204" pitchFamily="34" charset="0"/>
              </a:rPr>
              <a:t> г., 73 участника</a:t>
            </a: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a:t>
            </a:r>
            <a:r>
              <a:rPr lang="ru-RU" sz="2000" dirty="0">
                <a:latin typeface="Arial" panose="020B0604020202020204" pitchFamily="34" charset="0"/>
                <a:cs typeface="Arial" panose="020B0604020202020204" pitchFamily="34" charset="0"/>
              </a:rPr>
              <a:t>кафедра месторождений полезных ископаемых)</a:t>
            </a:r>
          </a:p>
          <a:p>
            <a:pPr algn="ctr"/>
            <a:endParaRPr lang="ru-RU" sz="2000" dirty="0">
              <a:latin typeface="Arial" panose="020B0604020202020204" pitchFamily="34" charset="0"/>
              <a:cs typeface="Arial" panose="020B0604020202020204" pitchFamily="34" charset="0"/>
            </a:endParaRPr>
          </a:p>
        </p:txBody>
      </p:sp>
      <p:sp>
        <p:nvSpPr>
          <p:cNvPr id="11" name="Прямоугольник 10">
            <a:extLst>
              <a:ext uri="{FF2B5EF4-FFF2-40B4-BE49-F238E27FC236}">
                <a16:creationId xmlns:a16="http://schemas.microsoft.com/office/drawing/2014/main" id="{DAFEF53C-46D5-42CE-AF11-46FCF57FF50A}"/>
              </a:ext>
            </a:extLst>
          </p:cNvPr>
          <p:cNvSpPr/>
          <p:nvPr/>
        </p:nvSpPr>
        <p:spPr>
          <a:xfrm>
            <a:off x="235965" y="3429000"/>
            <a:ext cx="11044484" cy="2249527"/>
          </a:xfrm>
          <a:prstGeom prst="rect">
            <a:avLst/>
          </a:prstGeom>
        </p:spPr>
        <p:txBody>
          <a:bodyPr wrap="square">
            <a:spAutoFit/>
          </a:bodyPr>
          <a:lstStyle/>
          <a:p>
            <a:pPr algn="ctr">
              <a:lnSpc>
                <a:spcPct val="107000"/>
              </a:lnSpc>
              <a:spcAft>
                <a:spcPts val="0"/>
              </a:spcAft>
            </a:pP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Конференции с участием сотрудников подразделения в 2022 году: </a:t>
            </a:r>
          </a:p>
          <a:p>
            <a:pPr algn="ctr">
              <a:lnSpc>
                <a:spcPct val="107000"/>
              </a:lnSpc>
              <a:spcAft>
                <a:spcPts val="0"/>
              </a:spcAft>
            </a:pP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lnSpc>
                <a:spcPct val="107000"/>
              </a:lnSpc>
              <a:spcAft>
                <a:spcPts val="800"/>
              </a:spcAft>
              <a:buFont typeface="Times New Roman" panose="02020603050405020304" pitchFamily="18" charset="0"/>
              <a:buChar char="–"/>
              <a:tabLst>
                <a:tab pos="540385" algn="l"/>
              </a:tabLst>
            </a:pPr>
            <a:r>
              <a:rPr lang="en-US" sz="2000" dirty="0">
                <a:effectLst/>
                <a:latin typeface="Arial" panose="020B0604020202020204" pitchFamily="34" charset="0"/>
                <a:ea typeface="Calibri" panose="020F0502020204030204" pitchFamily="34" charset="0"/>
                <a:cs typeface="Arial" panose="020B0604020202020204" pitchFamily="34" charset="0"/>
              </a:rPr>
              <a:t>IOP Conf. Series: Earth and Environmental Science</a:t>
            </a:r>
            <a:r>
              <a:rPr lang="ru-RU" sz="2000" dirty="0">
                <a:latin typeface="Arial" panose="020B0604020202020204" pitchFamily="34" charset="0"/>
                <a:ea typeface="Calibri" panose="020F0502020204030204" pitchFamily="34" charset="0"/>
                <a:cs typeface="Arial" panose="020B0604020202020204" pitchFamily="34" charset="0"/>
              </a:rPr>
              <a:t>;</a:t>
            </a:r>
          </a:p>
          <a:p>
            <a:pPr marL="342900" lvl="0" indent="-342900" algn="just">
              <a:lnSpc>
                <a:spcPct val="107000"/>
              </a:lnSpc>
              <a:spcAft>
                <a:spcPts val="800"/>
              </a:spcAft>
              <a:buFont typeface="Times New Roman" panose="02020603050405020304" pitchFamily="18" charset="0"/>
              <a:buChar char="–"/>
              <a:tabLst>
                <a:tab pos="540385" algn="l"/>
              </a:tabLst>
            </a:pPr>
            <a:r>
              <a:rPr lang="ru-RU" sz="2000" dirty="0">
                <a:effectLst/>
                <a:latin typeface="Arial" panose="020B0604020202020204" pitchFamily="34" charset="0"/>
                <a:ea typeface="Calibri" panose="020F0502020204030204" pitchFamily="34" charset="0"/>
                <a:cs typeface="Arial" panose="020B0604020202020204" pitchFamily="34" charset="0"/>
              </a:rPr>
              <a:t>XI Всероссийская научно-техническая конференция с международным участием ГЕОКАВКАЗ-2022, Владикавказ</a:t>
            </a:r>
          </a:p>
          <a:p>
            <a:pPr marL="342900" lvl="0" indent="-342900" algn="just">
              <a:lnSpc>
                <a:spcPct val="107000"/>
              </a:lnSpc>
              <a:spcAft>
                <a:spcPts val="800"/>
              </a:spcAft>
              <a:buFont typeface="Times New Roman" panose="02020603050405020304" pitchFamily="18" charset="0"/>
              <a:buChar char="–"/>
              <a:tabLst>
                <a:tab pos="540385" algn="l"/>
              </a:tabLst>
            </a:pPr>
            <a:r>
              <a:rPr lang="ru-RU" sz="2000" dirty="0">
                <a:latin typeface="Arial" panose="020B0604020202020204" pitchFamily="34" charset="0"/>
                <a:ea typeface="Times New Roman" panose="02020603050405020304" pitchFamily="18" charset="0"/>
                <a:cs typeface="Arial" panose="020B0604020202020204" pitchFamily="34" charset="0"/>
              </a:rPr>
              <a:t>Международный форум «Степная Евразия – устойчивое развитие», </a:t>
            </a:r>
            <a:r>
              <a:rPr lang="ru-RU" sz="2000" dirty="0" err="1">
                <a:latin typeface="Arial" panose="020B0604020202020204" pitchFamily="34" charset="0"/>
                <a:ea typeface="Times New Roman" panose="02020603050405020304" pitchFamily="18" charset="0"/>
                <a:cs typeface="Arial" panose="020B0604020202020204" pitchFamily="34" charset="0"/>
              </a:rPr>
              <a:t>Ростов</a:t>
            </a:r>
            <a:r>
              <a:rPr lang="ru-RU" sz="2000" dirty="0">
                <a:latin typeface="Arial" panose="020B0604020202020204" pitchFamily="34" charset="0"/>
                <a:ea typeface="Times New Roman" panose="02020603050405020304" pitchFamily="18" charset="0"/>
                <a:cs typeface="Arial" panose="020B0604020202020204" pitchFamily="34" charset="0"/>
              </a:rPr>
              <a:t>-на-Дону</a:t>
            </a:r>
          </a:p>
        </p:txBody>
      </p:sp>
      <p:sp>
        <p:nvSpPr>
          <p:cNvPr id="3" name="TextBox 2">
            <a:extLst>
              <a:ext uri="{FF2B5EF4-FFF2-40B4-BE49-F238E27FC236}">
                <a16:creationId xmlns:a16="http://schemas.microsoft.com/office/drawing/2014/main" id="{91989149-425F-51C7-DFDF-4F66AE005C36}"/>
              </a:ext>
            </a:extLst>
          </p:cNvPr>
          <p:cNvSpPr txBox="1"/>
          <p:nvPr/>
        </p:nvSpPr>
        <p:spPr>
          <a:xfrm>
            <a:off x="1340641" y="5692944"/>
            <a:ext cx="9510712" cy="369332"/>
          </a:xfrm>
          <a:prstGeom prst="rect">
            <a:avLst/>
          </a:prstGeom>
          <a:noFill/>
        </p:spPr>
        <p:txBody>
          <a:bodyPr wrap="square" rtlCol="0">
            <a:spAutoFit/>
          </a:bodyPr>
          <a:lstStyle/>
          <a:p>
            <a:pPr algn="just"/>
            <a:r>
              <a:rPr lang="ru-RU" i="1" dirty="0"/>
              <a:t>Снизилось количеств участников конференций, тезисы которых индексируются в </a:t>
            </a:r>
            <a:r>
              <a:rPr lang="en-US" i="1" dirty="0"/>
              <a:t>Scopus</a:t>
            </a:r>
            <a:endParaRPr lang="ru-RU" i="1" dirty="0"/>
          </a:p>
        </p:txBody>
      </p:sp>
    </p:spTree>
    <p:extLst>
      <p:ext uri="{BB962C8B-B14F-4D97-AF65-F5344CB8AC3E}">
        <p14:creationId xmlns:p14="http://schemas.microsoft.com/office/powerpoint/2010/main" val="2136965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E2680A3-2CDC-44A3-8961-4ED482A187EC}"/>
              </a:ext>
            </a:extLst>
          </p:cNvPr>
          <p:cNvSpPr/>
          <p:nvPr/>
        </p:nvSpPr>
        <p:spPr>
          <a:xfrm>
            <a:off x="800100" y="189584"/>
            <a:ext cx="10591800" cy="1094852"/>
          </a:xfrm>
          <a:prstGeom prst="rect">
            <a:avLst/>
          </a:prstGeom>
        </p:spPr>
        <p:txBody>
          <a:bodyPr wrap="square">
            <a:spAutoFit/>
          </a:bodyPr>
          <a:lstStyle/>
          <a:p>
            <a:pPr marL="453390" indent="-226695" algn="ctr">
              <a:lnSpc>
                <a:spcPct val="107000"/>
              </a:lnSpc>
              <a:spcAft>
                <a:spcPts val="0"/>
              </a:spcAft>
            </a:pP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Подготовка кадров высшей квалификации и специалистов. </a:t>
            </a:r>
          </a:p>
          <a:p>
            <a:pPr marL="453390" indent="-226695" algn="ctr">
              <a:lnSpc>
                <a:spcPct val="107000"/>
              </a:lnSpc>
              <a:spcAft>
                <a:spcPts val="0"/>
              </a:spcAft>
            </a:pP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Работа диссертационных советов</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200"/>
              </a:spcAft>
            </a:pPr>
            <a:r>
              <a:rPr lang="ru-RU" sz="2000" b="1" dirty="0">
                <a:effectLst/>
                <a:latin typeface="Arial" panose="020B0604020202020204" pitchFamily="34" charset="0"/>
                <a:ea typeface="Times New Roman" panose="02020603050405020304" pitchFamily="18" charset="0"/>
                <a:cs typeface="Arial" panose="020B0604020202020204" pitchFamily="34" charset="0"/>
              </a:rPr>
              <a:t>Защищены диссертации:</a:t>
            </a:r>
            <a:endParaRPr lang="ru-RU"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24059B49-2922-4BEF-AB8B-6FF75D33DCB4}"/>
              </a:ext>
            </a:extLst>
          </p:cNvPr>
          <p:cNvSpPr txBox="1"/>
          <p:nvPr/>
        </p:nvSpPr>
        <p:spPr>
          <a:xfrm>
            <a:off x="628650" y="1368226"/>
            <a:ext cx="11010900" cy="5244128"/>
          </a:xfrm>
          <a:prstGeom prst="rect">
            <a:avLst/>
          </a:prstGeom>
          <a:noFill/>
        </p:spPr>
        <p:txBody>
          <a:bodyPr wrap="square" rtlCol="0">
            <a:spAutoFit/>
          </a:bodyPr>
          <a:lstStyle/>
          <a:p>
            <a:pPr algn="just">
              <a:lnSpc>
                <a:spcPct val="107000"/>
              </a:lnSpc>
              <a:spcBef>
                <a:spcPts val="300"/>
              </a:spcBef>
              <a:spcAft>
                <a:spcPts val="2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Выпускником аспирантуры кафедры месторождений полезных ископаемых 2021 года выпуска </a:t>
            </a:r>
            <a:r>
              <a:rPr lang="ru-RU" sz="1800" b="1" i="1" dirty="0" err="1">
                <a:effectLst/>
                <a:latin typeface="Times New Roman" panose="02020603050405020304" pitchFamily="18" charset="0"/>
                <a:ea typeface="Times New Roman" panose="02020603050405020304" pitchFamily="18" charset="0"/>
                <a:cs typeface="Times New Roman" panose="02020603050405020304" pitchFamily="18" charset="0"/>
              </a:rPr>
              <a:t>Авадом</a:t>
            </a:r>
            <a:r>
              <a:rPr lang="ru-RU" sz="1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b="1" i="1" dirty="0" err="1">
                <a:effectLst/>
                <a:latin typeface="Times New Roman" panose="02020603050405020304" pitchFamily="18" charset="0"/>
                <a:ea typeface="Times New Roman" panose="02020603050405020304" pitchFamily="18" charset="0"/>
                <a:cs typeface="Times New Roman" panose="02020603050405020304" pitchFamily="18" charset="0"/>
              </a:rPr>
              <a:t>Хамди</a:t>
            </a:r>
            <a:r>
              <a:rPr lang="ru-RU" sz="1800" b="1" i="1" dirty="0">
                <a:effectLst/>
                <a:latin typeface="Times New Roman" panose="02020603050405020304" pitchFamily="18" charset="0"/>
                <a:ea typeface="Times New Roman" panose="02020603050405020304" pitchFamily="18" charset="0"/>
                <a:cs typeface="Times New Roman" panose="02020603050405020304" pitchFamily="18" charset="0"/>
              </a:rPr>
              <a:t> Ахмедом Мохамедом</a:t>
            </a: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в диссертационном совете 24.2.364.02 (Д.212.121.04) при ФГБОУ ВО «Российский государственный геологоразведочный университет имени Серго Орджоникидзе» (МГРИ) (г. Москва) была защищена диссертация на соискание ученой степени кандидата геолого-минералогических наук по специальности 1.6.10 - Геология, поиски и разведка твердых полезных ископаемых, минерагения (25.00.11).</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300"/>
              </a:spcBef>
              <a:spcAft>
                <a:spcPts val="2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Выпускником аспирантуры кафедры океанологии 2021 года </a:t>
            </a:r>
            <a:r>
              <a:rPr lang="ru-RU" sz="1800" b="1" i="1" dirty="0">
                <a:effectLst/>
                <a:latin typeface="Times New Roman" panose="02020603050405020304" pitchFamily="18" charset="0"/>
                <a:ea typeface="Times New Roman" panose="02020603050405020304" pitchFamily="18" charset="0"/>
                <a:cs typeface="Times New Roman" panose="02020603050405020304" pitchFamily="18" charset="0"/>
              </a:rPr>
              <a:t>Глинка Вадимом Васильевичем</a:t>
            </a:r>
            <a:r>
              <a:rPr lang="ru-RU" sz="1800" dirty="0">
                <a:effectLst/>
                <a:latin typeface="Calibri" panose="020F0502020204030204" pitchFamily="34" charset="0"/>
                <a:ea typeface="Calibri" panose="020F0502020204030204" pitchFamily="34" charset="0"/>
                <a:cs typeface="Times New Roman" panose="02020603050405020304" pitchFamily="18" charset="0"/>
              </a:rPr>
              <a:t> в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объединенном диссертационном совет 99.0.075.03 (Д 999.228.03) при ФГБУН ФНЦ «Владикавказский научный центр РАН», ФГБОУ ВО «Грозненский государственный нефтяной технический университет имени академика М.Д. Миллионщикова, ФГБОУ ВО «Чеченский государственный университет им. А.А. Кадырова» защищена диссертация на соискание ученой степени кандидата географических наук по специальности</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1.6.21. Геоэкология.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300"/>
              </a:spcBef>
              <a:spcAft>
                <a:spcPts val="2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Выпускницей аспирантуры кафедры социально-экономической географии 2020 года</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b="1" i="1" dirty="0">
                <a:effectLst/>
                <a:latin typeface="Times New Roman" panose="02020603050405020304" pitchFamily="18" charset="0"/>
                <a:ea typeface="Times New Roman" panose="02020603050405020304" pitchFamily="18" charset="0"/>
                <a:cs typeface="Times New Roman" panose="02020603050405020304" pitchFamily="18" charset="0"/>
              </a:rPr>
              <a:t>Иванченко Анастасией Михайловной</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a:effectLst/>
                <a:latin typeface="Calibri" panose="020F0502020204030204" pitchFamily="34" charset="0"/>
                <a:ea typeface="Calibri" panose="020F0502020204030204" pitchFamily="34" charset="0"/>
                <a:cs typeface="Times New Roman" panose="02020603050405020304" pitchFamily="18" charset="0"/>
              </a:rPr>
              <a:t>в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объединенном диссертационном совет 99.0.075.03 (Д 999.228.03) при ФГБУН ФНЦ «Владикавказский научный центр РАН», ФГБОУ ВО «Грозненский государственный нефтяной технический университет имени академика М.Д. Миллионщикова, ФГБОУ ВО «Чеченский государственный университет им. А.А. Кадырова» защищена диссертация на соискание ученой степени кандидата географических наук по специальности</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1.6.21. Геоэкология.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584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C3CCF0A5-8F53-4D95-98CF-0B50D7CF0533}"/>
              </a:ext>
            </a:extLst>
          </p:cNvPr>
          <p:cNvSpPr/>
          <p:nvPr/>
        </p:nvSpPr>
        <p:spPr>
          <a:xfrm>
            <a:off x="4217223" y="509273"/>
            <a:ext cx="4241033" cy="405367"/>
          </a:xfrm>
          <a:prstGeom prst="rect">
            <a:avLst/>
          </a:prstGeom>
        </p:spPr>
        <p:txBody>
          <a:bodyPr wrap="none">
            <a:spAutoFit/>
          </a:bodyPr>
          <a:lstStyle/>
          <a:p>
            <a:pPr algn="ctr">
              <a:lnSpc>
                <a:spcPct val="107000"/>
              </a:lnSpc>
              <a:spcAft>
                <a:spcPts val="800"/>
              </a:spcAft>
            </a:pPr>
            <a:r>
              <a:rPr lang="ru-RU" sz="2000" b="1" dirty="0">
                <a:latin typeface="Times New Roman" panose="02020603050405020304" pitchFamily="18" charset="0"/>
                <a:ea typeface="Calibri" panose="020F0502020204030204" pitchFamily="34" charset="0"/>
                <a:cs typeface="Times New Roman" panose="02020603050405020304" pitchFamily="18" charset="0"/>
              </a:rPr>
              <a:t>Студенческие научные сообщества</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A3A46BDF-F9C7-40AC-AF86-B75DEB2F0151}"/>
              </a:ext>
            </a:extLst>
          </p:cNvPr>
          <p:cNvSpPr/>
          <p:nvPr/>
        </p:nvSpPr>
        <p:spPr>
          <a:xfrm>
            <a:off x="492904" y="999435"/>
            <a:ext cx="10815144" cy="4020268"/>
          </a:xfrm>
          <a:prstGeom prst="rect">
            <a:avLst/>
          </a:prstGeom>
        </p:spPr>
        <p:txBody>
          <a:bodyPr wrap="square">
            <a:spAutoFit/>
          </a:bodyPr>
          <a:lstStyle/>
          <a:p>
            <a:pPr marL="457200" indent="-457200" algn="just">
              <a:lnSpc>
                <a:spcPct val="107000"/>
              </a:lnSpc>
              <a:spcAft>
                <a:spcPts val="0"/>
              </a:spcAft>
              <a:buFont typeface="+mj-lt"/>
              <a:buAutoNum type="arabicPeriod"/>
            </a:pPr>
            <a:r>
              <a:rPr lang="ru-RU" sz="2000" b="1" dirty="0">
                <a:latin typeface="Arial" panose="020B0604020202020204" pitchFamily="34" charset="0"/>
                <a:ea typeface="Calibri" panose="020F0502020204030204" pitchFamily="34" charset="0"/>
                <a:cs typeface="Arial" panose="020B0604020202020204" pitchFamily="34" charset="0"/>
              </a:rPr>
              <a:t>Студенческое научное общество «Комфортная окружающая среда»</a:t>
            </a:r>
            <a:r>
              <a:rPr lang="ru-RU" sz="2000" dirty="0">
                <a:latin typeface="Arial" panose="020B0604020202020204" pitchFamily="34" charset="0"/>
                <a:ea typeface="Calibri" panose="020F0502020204030204" pitchFamily="34" charset="0"/>
                <a:cs typeface="Arial" panose="020B0604020202020204" pitchFamily="34" charset="0"/>
              </a:rPr>
              <a:t> Руководитель из числа ППС – Овсепян А.Э. Студенты приняли участие в конференции Ломоносов-2021 (Москва, МГУ)</a:t>
            </a:r>
          </a:p>
          <a:p>
            <a:pPr marL="457200" indent="-457200" algn="just">
              <a:lnSpc>
                <a:spcPct val="107000"/>
              </a:lnSpc>
              <a:spcAft>
                <a:spcPts val="0"/>
              </a:spcAft>
              <a:buFont typeface="+mj-lt"/>
              <a:buAutoNum type="arabicPeriod"/>
            </a:pPr>
            <a:r>
              <a:rPr lang="ru-RU" sz="2000" b="1" dirty="0">
                <a:latin typeface="Arial" panose="020B0604020202020204" pitchFamily="34" charset="0"/>
                <a:ea typeface="Calibri" panose="020F0502020204030204" pitchFamily="34" charset="0"/>
                <a:cs typeface="Arial" panose="020B0604020202020204" pitchFamily="34" charset="0"/>
              </a:rPr>
              <a:t>Студенческое научное общество «Физическая география, экология и основы природопользования». </a:t>
            </a:r>
            <a:r>
              <a:rPr lang="ru-RU" sz="2000" dirty="0">
                <a:latin typeface="Arial" panose="020B0604020202020204" pitchFamily="34" charset="0"/>
                <a:ea typeface="Calibri" panose="020F0502020204030204" pitchFamily="34" charset="0"/>
                <a:cs typeface="Arial" panose="020B0604020202020204" pitchFamily="34" charset="0"/>
              </a:rPr>
              <a:t>Руководитель из числа ППС – Михайленко А.В.</a:t>
            </a:r>
            <a:r>
              <a:rPr lang="en-US" sz="2000" dirty="0">
                <a:latin typeface="Arial" panose="020B0604020202020204" pitchFamily="34" charset="0"/>
                <a:ea typeface="Calibri" panose="020F0502020204030204" pitchFamily="34" charset="0"/>
                <a:cs typeface="Arial" panose="020B0604020202020204" pitchFamily="34" charset="0"/>
              </a:rPr>
              <a:t> (</a:t>
            </a:r>
            <a:r>
              <a:rPr lang="ru-RU" sz="2000" dirty="0">
                <a:latin typeface="Arial" panose="020B0604020202020204" pitchFamily="34" charset="0"/>
                <a:ea typeface="Calibri" panose="020F0502020204030204" pitchFamily="34" charset="0"/>
                <a:cs typeface="Arial" panose="020B0604020202020204" pitchFamily="34" charset="0"/>
              </a:rPr>
              <a:t>студенты СНО в 2022 году приняли участие в 3 конференциях, опубликовано 7 статей, в т.ч. в издании </a:t>
            </a:r>
            <a:r>
              <a:rPr lang="ru-RU" sz="2000" dirty="0" err="1">
                <a:latin typeface="Arial" panose="020B0604020202020204" pitchFamily="34" charset="0"/>
                <a:ea typeface="Calibri" panose="020F0502020204030204" pitchFamily="34" charset="0"/>
                <a:cs typeface="Arial" panose="020B0604020202020204" pitchFamily="34" charset="0"/>
              </a:rPr>
              <a:t>Scopus</a:t>
            </a:r>
            <a:r>
              <a:rPr lang="ru-RU" sz="2000" dirty="0">
                <a:latin typeface="Arial" panose="020B0604020202020204" pitchFamily="34" charset="0"/>
                <a:ea typeface="Calibri" panose="020F0502020204030204" pitchFamily="34" charset="0"/>
                <a:cs typeface="Arial" panose="020B0604020202020204" pitchFamily="34" charset="0"/>
              </a:rPr>
              <a:t> 1 квартиля. ).</a:t>
            </a:r>
            <a:endParaRPr lang="ru-RU" sz="2000" dirty="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07000"/>
              </a:lnSpc>
              <a:spcAft>
                <a:spcPts val="0"/>
              </a:spcAft>
              <a:buFont typeface="+mj-lt"/>
              <a:buAutoNum type="arabicPeriod"/>
            </a:pPr>
            <a:r>
              <a:rPr lang="ru-RU" sz="2000" b="1" dirty="0">
                <a:latin typeface="Arial" panose="020B0604020202020204" pitchFamily="34" charset="0"/>
                <a:ea typeface="Calibri" panose="020F0502020204030204" pitchFamily="34" charset="0"/>
                <a:cs typeface="Arial" panose="020B0604020202020204" pitchFamily="34" charset="0"/>
              </a:rPr>
              <a:t>Студенческое научное общество "GEO"</a:t>
            </a:r>
            <a:r>
              <a:rPr lang="ru-RU" sz="2000" dirty="0">
                <a:latin typeface="Arial" panose="020B0604020202020204" pitchFamily="34" charset="0"/>
                <a:ea typeface="Calibri" panose="020F0502020204030204" pitchFamily="34" charset="0"/>
                <a:cs typeface="Arial" panose="020B0604020202020204" pitchFamily="34" charset="0"/>
              </a:rPr>
              <a:t>. Руководитель числа ППС – Назаренко О.В. </a:t>
            </a:r>
            <a:r>
              <a:rPr lang="ru-RU" sz="2000" dirty="0">
                <a:effectLst/>
                <a:latin typeface="Arial" panose="020B0604020202020204" pitchFamily="34" charset="0"/>
                <a:ea typeface="Calibri" panose="020F0502020204030204" pitchFamily="34" charset="0"/>
                <a:cs typeface="Arial" panose="020B0604020202020204" pitchFamily="34" charset="0"/>
              </a:rPr>
              <a:t>Студенты стали победителями конкурса "Портфолио" для поступающих в магистратуру, Международного конкурса ВКР.</a:t>
            </a:r>
            <a:endParaRPr lang="ru-RU" sz="2000" dirty="0">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07000"/>
              </a:lnSpc>
              <a:spcAft>
                <a:spcPts val="0"/>
              </a:spcAft>
              <a:buFont typeface="+mj-lt"/>
              <a:buAutoNum type="arabicPeriod"/>
            </a:pPr>
            <a:r>
              <a:rPr lang="ru-RU" sz="2000" b="1" dirty="0">
                <a:latin typeface="Arial" panose="020B0604020202020204" pitchFamily="34" charset="0"/>
                <a:ea typeface="Calibri" panose="020F0502020204030204" pitchFamily="34" charset="0"/>
                <a:cs typeface="Arial" panose="020B0604020202020204" pitchFamily="34" charset="0"/>
              </a:rPr>
              <a:t>Студенческое научное общество «Современные проблемы экологической геохимии»</a:t>
            </a:r>
            <a:r>
              <a:rPr lang="ru-RU" sz="2000" dirty="0">
                <a:latin typeface="Arial" panose="020B0604020202020204" pitchFamily="34" charset="0"/>
                <a:ea typeface="Calibri" panose="020F0502020204030204" pitchFamily="34" charset="0"/>
                <a:cs typeface="Arial" panose="020B0604020202020204" pitchFamily="34" charset="0"/>
              </a:rPr>
              <a:t>. Руководитель числа ППС –Решетняк О.</a:t>
            </a:r>
            <a:r>
              <a:rPr lang="ru-RU" sz="2000">
                <a:latin typeface="Arial" panose="020B0604020202020204" pitchFamily="34" charset="0"/>
                <a:ea typeface="Calibri" panose="020F0502020204030204" pitchFamily="34" charset="0"/>
                <a:cs typeface="Arial" panose="020B0604020202020204" pitchFamily="34" charset="0"/>
              </a:rPr>
              <a:t>С.</a:t>
            </a:r>
            <a:endParaRPr lang="ru-RU" sz="2000" dirty="0">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AB85A95D-4D6A-419C-BD16-13CC6A80D51E}"/>
              </a:ext>
            </a:extLst>
          </p:cNvPr>
          <p:cNvSpPr txBox="1"/>
          <p:nvPr/>
        </p:nvSpPr>
        <p:spPr>
          <a:xfrm>
            <a:off x="996099" y="5319768"/>
            <a:ext cx="10199802" cy="830997"/>
          </a:xfrm>
          <a:prstGeom prst="rect">
            <a:avLst/>
          </a:prstGeom>
          <a:noFill/>
        </p:spPr>
        <p:txBody>
          <a:bodyPr wrap="square" rtlCol="0">
            <a:spAutoFit/>
          </a:bodyPr>
          <a:lstStyle/>
          <a:p>
            <a:pPr algn="ctr"/>
            <a:r>
              <a:rPr lang="ru-RU" sz="2400" b="1" i="1" dirty="0">
                <a:latin typeface="Arial" panose="020B0604020202020204" pitchFamily="34" charset="0"/>
                <a:cs typeface="Arial" panose="020B0604020202020204" pitchFamily="34" charset="0"/>
              </a:rPr>
              <a:t>Более 30 студентов удостоено наград разных конкурсов  </a:t>
            </a:r>
          </a:p>
          <a:p>
            <a:pPr algn="ctr"/>
            <a:r>
              <a:rPr lang="ru-RU" sz="2400" b="1" i="1" dirty="0">
                <a:latin typeface="Arial" panose="020B0604020202020204" pitchFamily="34" charset="0"/>
                <a:cs typeface="Arial" panose="020B0604020202020204" pitchFamily="34" charset="0"/>
              </a:rPr>
              <a:t>(в тексте отчета)</a:t>
            </a:r>
          </a:p>
        </p:txBody>
      </p:sp>
    </p:spTree>
    <p:extLst>
      <p:ext uri="{BB962C8B-B14F-4D97-AF65-F5344CB8AC3E}">
        <p14:creationId xmlns:p14="http://schemas.microsoft.com/office/powerpoint/2010/main" val="3509386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3408F6-0F1A-463C-A596-63ABBA957215}"/>
              </a:ext>
            </a:extLst>
          </p:cNvPr>
          <p:cNvSpPr txBox="1"/>
          <p:nvPr/>
        </p:nvSpPr>
        <p:spPr>
          <a:xfrm>
            <a:off x="314325" y="583391"/>
            <a:ext cx="11334749" cy="5970865"/>
          </a:xfrm>
          <a:prstGeom prst="rect">
            <a:avLst/>
          </a:prstGeom>
          <a:noFill/>
        </p:spPr>
        <p:txBody>
          <a:bodyPr wrap="square" rtlCol="0">
            <a:spAutoFit/>
          </a:bodyPr>
          <a:lstStyle/>
          <a:p>
            <a:pPr marL="342900" indent="-342900" algn="just">
              <a:spcBef>
                <a:spcPts val="600"/>
              </a:spcBef>
              <a:buFont typeface="Wingdings" panose="05000000000000000000" pitchFamily="2" charset="2"/>
              <a:buChar char="ü"/>
            </a:pPr>
            <a:r>
              <a:rPr lang="ru-RU" i="1" dirty="0">
                <a:latin typeface="Arial" panose="020B0604020202020204" pitchFamily="34" charset="0"/>
                <a:cs typeface="Arial" panose="020B0604020202020204" pitchFamily="34" charset="0"/>
              </a:rPr>
              <a:t>Артёмов И.А. - победитель XVIII Международного форума-конкурса студентов и молодых ученых «Актуальные проблемы недропользования» (Санкт-Петербург, Горный институт, 16-20 мая 2022 г) на секции «Минералы - полезные ископаемые и индикаторы процессов </a:t>
            </a:r>
            <a:r>
              <a:rPr lang="ru-RU" i="1" dirty="0" err="1">
                <a:latin typeface="Arial" panose="020B0604020202020204" pitchFamily="34" charset="0"/>
                <a:cs typeface="Arial" panose="020B0604020202020204" pitchFamily="34" charset="0"/>
              </a:rPr>
              <a:t>петрорудогенеза</a:t>
            </a:r>
            <a:r>
              <a:rPr lang="ru-RU" i="1" dirty="0">
                <a:latin typeface="Arial" panose="020B0604020202020204" pitchFamily="34" charset="0"/>
                <a:cs typeface="Arial" panose="020B0604020202020204" pitchFamily="34" charset="0"/>
              </a:rPr>
              <a:t>»</a:t>
            </a:r>
          </a:p>
          <a:p>
            <a:pPr marL="342900" indent="-342900" algn="just">
              <a:spcBef>
                <a:spcPts val="600"/>
              </a:spcBef>
              <a:buFont typeface="Wingdings" panose="05000000000000000000" pitchFamily="2" charset="2"/>
              <a:buChar char="ü"/>
            </a:pPr>
            <a:r>
              <a:rPr lang="ru-RU" i="1" dirty="0">
                <a:latin typeface="Arial" panose="020B0604020202020204" pitchFamily="34" charset="0"/>
                <a:cs typeface="Arial" panose="020B0604020202020204" pitchFamily="34" charset="0"/>
              </a:rPr>
              <a:t>Величкина М. М.  - Диплом 2 степени по итогам регионального конкурса выпускных квалификационных работ «Физическая география». Москва, МПГУ, 2022.</a:t>
            </a:r>
          </a:p>
          <a:p>
            <a:pPr marL="342900" indent="-342900" algn="just">
              <a:spcBef>
                <a:spcPts val="600"/>
              </a:spcBef>
              <a:buFont typeface="Wingdings" panose="05000000000000000000" pitchFamily="2" charset="2"/>
              <a:buChar char="ü"/>
            </a:pPr>
            <a:r>
              <a:rPr lang="ru-RU" i="1" dirty="0">
                <a:latin typeface="Arial" panose="020B0604020202020204" pitchFamily="34" charset="0"/>
                <a:cs typeface="Arial" panose="020B0604020202020204" pitchFamily="34" charset="0"/>
              </a:rPr>
              <a:t>Доценко Н.В., студент 4 курса бакалавриата 05.03.02 «География» - Стипендия Губернатора Ростовской области</a:t>
            </a:r>
          </a:p>
          <a:p>
            <a:pPr marL="342900" indent="-342900" algn="just">
              <a:spcBef>
                <a:spcPts val="600"/>
              </a:spcBef>
              <a:buFont typeface="Wingdings" panose="05000000000000000000" pitchFamily="2" charset="2"/>
              <a:buChar char="ü"/>
            </a:pPr>
            <a:r>
              <a:rPr lang="ru-RU" i="1" dirty="0">
                <a:latin typeface="Arial" panose="020B0604020202020204" pitchFamily="34" charset="0"/>
                <a:cs typeface="Arial" panose="020B0604020202020204" pitchFamily="34" charset="0"/>
              </a:rPr>
              <a:t>Луценко М.А. - стипендии имени В. И. Вернадского</a:t>
            </a:r>
          </a:p>
          <a:p>
            <a:pPr marL="342900" indent="-342900" algn="just">
              <a:spcBef>
                <a:spcPts val="600"/>
              </a:spcBef>
              <a:buFont typeface="Wingdings" panose="05000000000000000000" pitchFamily="2" charset="2"/>
              <a:buChar char="ü"/>
            </a:pPr>
            <a:r>
              <a:rPr lang="ru-RU" i="1" dirty="0" err="1">
                <a:latin typeface="Arial" panose="020B0604020202020204" pitchFamily="34" charset="0"/>
                <a:cs typeface="Arial" panose="020B0604020202020204" pitchFamily="34" charset="0"/>
              </a:rPr>
              <a:t>Петько</a:t>
            </a:r>
            <a:r>
              <a:rPr lang="ru-RU" i="1" dirty="0">
                <a:latin typeface="Arial" panose="020B0604020202020204" pitchFamily="34" charset="0"/>
                <a:cs typeface="Arial" panose="020B0604020202020204" pitchFamily="34" charset="0"/>
              </a:rPr>
              <a:t> А.А. - золотая медаль на Международной студенческой интернет-олимпиаде по дисциплине Экология (профиль специализированный)</a:t>
            </a:r>
          </a:p>
          <a:p>
            <a:pPr marL="342900" indent="-342900" algn="just">
              <a:spcBef>
                <a:spcPts val="600"/>
              </a:spcBef>
              <a:buFont typeface="Wingdings" panose="05000000000000000000" pitchFamily="2" charset="2"/>
              <a:buChar char="ü"/>
            </a:pPr>
            <a:r>
              <a:rPr lang="ru-RU" i="1" dirty="0">
                <a:latin typeface="Arial" panose="020B0604020202020204" pitchFamily="34" charset="0"/>
                <a:cs typeface="Arial" panose="020B0604020202020204" pitchFamily="34" charset="0"/>
              </a:rPr>
              <a:t>Попова И. А.  - Диплом 2 степени по итогам регионального конкурса выпускных квалификационных работ «Геоэкология». Москва, МПГУ, 2022</a:t>
            </a:r>
          </a:p>
          <a:p>
            <a:pPr marL="342900" indent="-342900" algn="just">
              <a:spcBef>
                <a:spcPts val="600"/>
              </a:spcBef>
              <a:buFont typeface="Wingdings" panose="05000000000000000000" pitchFamily="2" charset="2"/>
              <a:buChar char="ü"/>
            </a:pPr>
            <a:r>
              <a:rPr lang="ru-RU" i="1" dirty="0">
                <a:latin typeface="Arial" panose="020B0604020202020204" pitchFamily="34" charset="0"/>
                <a:cs typeface="Arial" panose="020B0604020202020204" pitchFamily="34" charset="0"/>
              </a:rPr>
              <a:t>Султанова С.  - Диплом за лучшую методическую разработку по итогам регионального конкурса выпускных квалификационных работ «Физическая география». Москва, МПГУ, 2022</a:t>
            </a:r>
          </a:p>
          <a:p>
            <a:pPr marL="342900" indent="-342900" algn="just">
              <a:spcBef>
                <a:spcPts val="600"/>
              </a:spcBef>
              <a:buFont typeface="Wingdings" panose="05000000000000000000" pitchFamily="2" charset="2"/>
              <a:buChar char="ü"/>
            </a:pPr>
            <a:r>
              <a:rPr lang="ru-RU" i="1" dirty="0">
                <a:latin typeface="Arial" panose="020B0604020202020204" pitchFamily="34" charset="0"/>
                <a:cs typeface="Arial" panose="020B0604020202020204" pitchFamily="34" charset="0"/>
              </a:rPr>
              <a:t>Сурина М.Ю. - Диплом 3 степени по итогам регионального конкурса выпускных квалификационных работ «Рациональное природопользование и устойчивое развитие регионов России». Горно-Алтайск, 2022</a:t>
            </a:r>
          </a:p>
          <a:p>
            <a:pPr algn="just">
              <a:spcBef>
                <a:spcPts val="600"/>
              </a:spcBef>
            </a:pPr>
            <a:r>
              <a:rPr lang="ru-RU" i="1" dirty="0">
                <a:latin typeface="Arial" panose="020B0604020202020204" pitchFamily="34" charset="0"/>
                <a:cs typeface="Arial" panose="020B0604020202020204" pitchFamily="34" charset="0"/>
              </a:rPr>
              <a:t>Золотой сертификат ФИЭБ: </a:t>
            </a:r>
            <a:r>
              <a:rPr lang="ru-RU" i="1" dirty="0" err="1">
                <a:latin typeface="Arial" panose="020B0604020202020204" pitchFamily="34" charset="0"/>
                <a:cs typeface="Arial" panose="020B0604020202020204" pitchFamily="34" charset="0"/>
              </a:rPr>
              <a:t>Шехурдин</a:t>
            </a:r>
            <a:r>
              <a:rPr lang="ru-RU" i="1" dirty="0">
                <a:latin typeface="Arial" panose="020B0604020202020204" pitchFamily="34" charset="0"/>
                <a:cs typeface="Arial" panose="020B0604020202020204" pitchFamily="34" charset="0"/>
              </a:rPr>
              <a:t> Г.Р., Разумная А.Ю., Нужная М.Г.</a:t>
            </a:r>
          </a:p>
          <a:p>
            <a:pPr algn="just"/>
            <a:r>
              <a:rPr lang="ru-RU" dirty="0">
                <a:latin typeface="Arial" panose="020B0604020202020204" pitchFamily="34" charset="0"/>
                <a:cs typeface="Arial" panose="020B0604020202020204" pitchFamily="34" charset="0"/>
              </a:rPr>
              <a:t>….</a:t>
            </a:r>
          </a:p>
        </p:txBody>
      </p:sp>
      <p:sp>
        <p:nvSpPr>
          <p:cNvPr id="2" name="TextBox 1">
            <a:extLst>
              <a:ext uri="{FF2B5EF4-FFF2-40B4-BE49-F238E27FC236}">
                <a16:creationId xmlns:a16="http://schemas.microsoft.com/office/drawing/2014/main" id="{5E0412BD-B96C-092B-5324-E147751A0C08}"/>
              </a:ext>
            </a:extLst>
          </p:cNvPr>
          <p:cNvSpPr txBox="1"/>
          <p:nvPr/>
        </p:nvSpPr>
        <p:spPr>
          <a:xfrm>
            <a:off x="1962149" y="216709"/>
            <a:ext cx="8715375" cy="366682"/>
          </a:xfrm>
          <a:prstGeom prst="rect">
            <a:avLst/>
          </a:prstGeom>
          <a:noFill/>
        </p:spPr>
        <p:txBody>
          <a:bodyPr wrap="square" rtlCol="0">
            <a:spAutoFit/>
          </a:bodyPr>
          <a:lstStyle/>
          <a:p>
            <a:pPr algn="ctr"/>
            <a:r>
              <a:rPr lang="ru-RU" b="1" dirty="0">
                <a:latin typeface="Arial" panose="020B0604020202020204" pitchFamily="34" charset="0"/>
                <a:cs typeface="Arial" panose="020B0604020202020204" pitchFamily="34" charset="0"/>
              </a:rPr>
              <a:t>Научно-исследовательская работа студентов</a:t>
            </a:r>
          </a:p>
        </p:txBody>
      </p:sp>
    </p:spTree>
    <p:extLst>
      <p:ext uri="{BB962C8B-B14F-4D97-AF65-F5344CB8AC3E}">
        <p14:creationId xmlns:p14="http://schemas.microsoft.com/office/powerpoint/2010/main" val="2773869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F377F5-E68F-4D5A-A165-F79EE0DB83D7}"/>
              </a:ext>
            </a:extLst>
          </p:cNvPr>
          <p:cNvSpPr txBox="1"/>
          <p:nvPr/>
        </p:nvSpPr>
        <p:spPr>
          <a:xfrm>
            <a:off x="885825" y="438150"/>
            <a:ext cx="10420350" cy="923330"/>
          </a:xfrm>
          <a:prstGeom prst="rect">
            <a:avLst/>
          </a:prstGeom>
          <a:noFill/>
        </p:spPr>
        <p:txBody>
          <a:bodyPr wrap="square" rtlCol="0">
            <a:spAutoFit/>
          </a:bodyPr>
          <a:lstStyle/>
          <a:p>
            <a:pPr algn="ctr"/>
            <a:r>
              <a:rPr lang="ru-RU" b="1" dirty="0">
                <a:latin typeface="Arial" panose="020B0604020202020204" pitchFamily="34" charset="0"/>
                <a:cs typeface="Arial" panose="020B0604020202020204" pitchFamily="34" charset="0"/>
              </a:rPr>
              <a:t>Анализ проведения научно – исследовательских работ в области фундаментальных, прикладных исследований и разработок на основании контрактов, договоров и соглашений с  Заказчиками</a:t>
            </a:r>
          </a:p>
        </p:txBody>
      </p:sp>
      <p:sp>
        <p:nvSpPr>
          <p:cNvPr id="4" name="TextBox 3">
            <a:extLst>
              <a:ext uri="{FF2B5EF4-FFF2-40B4-BE49-F238E27FC236}">
                <a16:creationId xmlns:a16="http://schemas.microsoft.com/office/drawing/2014/main" id="{F16765AE-B9E1-4206-BD14-AA5F6AA7BAB7}"/>
              </a:ext>
            </a:extLst>
          </p:cNvPr>
          <p:cNvSpPr txBox="1"/>
          <p:nvPr/>
        </p:nvSpPr>
        <p:spPr>
          <a:xfrm>
            <a:off x="4219575" y="1260878"/>
            <a:ext cx="3752850" cy="523220"/>
          </a:xfrm>
          <a:prstGeom prst="rect">
            <a:avLst/>
          </a:prstGeom>
          <a:noFill/>
        </p:spPr>
        <p:txBody>
          <a:bodyPr wrap="square" rtlCol="0">
            <a:spAutoFit/>
          </a:bodyPr>
          <a:lstStyle/>
          <a:p>
            <a:pPr algn="ctr"/>
            <a:r>
              <a:rPr lang="ru-RU" sz="2800" b="1" dirty="0"/>
              <a:t>Гранты: </a:t>
            </a:r>
            <a:r>
              <a:rPr lang="ru-RU" sz="2800" dirty="0"/>
              <a:t>6 грантов.</a:t>
            </a:r>
          </a:p>
        </p:txBody>
      </p:sp>
      <p:sp>
        <p:nvSpPr>
          <p:cNvPr id="10" name="TextBox 9">
            <a:extLst>
              <a:ext uri="{FF2B5EF4-FFF2-40B4-BE49-F238E27FC236}">
                <a16:creationId xmlns:a16="http://schemas.microsoft.com/office/drawing/2014/main" id="{3380DAEC-D42B-406A-B10C-6CB5A2D656C7}"/>
              </a:ext>
            </a:extLst>
          </p:cNvPr>
          <p:cNvSpPr txBox="1"/>
          <p:nvPr/>
        </p:nvSpPr>
        <p:spPr>
          <a:xfrm>
            <a:off x="518475" y="1700005"/>
            <a:ext cx="11170763" cy="1107996"/>
          </a:xfrm>
          <a:prstGeom prst="rect">
            <a:avLst/>
          </a:prstGeom>
          <a:noFill/>
        </p:spPr>
        <p:txBody>
          <a:bodyPr wrap="square" rtlCol="0">
            <a:spAutoFit/>
          </a:bodyPr>
          <a:lstStyle/>
          <a:p>
            <a:r>
              <a:rPr lang="ru-RU" sz="2200" b="1" dirty="0">
                <a:latin typeface="Arial" panose="020B0604020202020204" pitchFamily="34" charset="0"/>
                <a:cs typeface="Arial" panose="020B0604020202020204" pitchFamily="34" charset="0"/>
              </a:rPr>
              <a:t>Кафедра физической географии, экологии и охраны природы: 3 гранта</a:t>
            </a:r>
            <a:r>
              <a:rPr lang="ru-RU" sz="22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 </a:t>
            </a:r>
            <a:r>
              <a:rPr lang="ru-RU" sz="2200" dirty="0">
                <a:latin typeface="Arial" panose="020B0604020202020204" pitchFamily="34" charset="0"/>
                <a:cs typeface="Arial" panose="020B0604020202020204" pitchFamily="34" charset="0"/>
              </a:rPr>
              <a:t>грант РФФИ, грант РНФ (</a:t>
            </a:r>
            <a:r>
              <a:rPr lang="ru-RU" sz="2200" b="1" i="1" dirty="0">
                <a:latin typeface="Arial" panose="020B0604020202020204" pitchFamily="34" charset="0"/>
                <a:cs typeface="Arial" panose="020B0604020202020204" pitchFamily="34" charset="0"/>
              </a:rPr>
              <a:t>рук. проф. Ю.А. Федоров</a:t>
            </a:r>
            <a:r>
              <a:rPr lang="ru-RU" sz="2200" dirty="0">
                <a:latin typeface="Arial" panose="020B0604020202020204" pitchFamily="34" charset="0"/>
                <a:cs typeface="Arial" panose="020B0604020202020204" pitchFamily="34" charset="0"/>
              </a:rPr>
              <a:t>), грант программы «Приоритет 2030» ЮФУ (</a:t>
            </a:r>
            <a:r>
              <a:rPr lang="ru-RU" sz="2200" b="1" i="1" dirty="0">
                <a:latin typeface="Arial" panose="020B0604020202020204" pitchFamily="34" charset="0"/>
                <a:cs typeface="Arial" panose="020B0604020202020204" pitchFamily="34" charset="0"/>
              </a:rPr>
              <a:t>рук. доц. А.В. Михайленко</a:t>
            </a:r>
            <a:r>
              <a:rPr lang="ru-RU" sz="2200" dirty="0">
                <a:latin typeface="Arial" panose="020B0604020202020204" pitchFamily="34" charset="0"/>
                <a:cs typeface="Arial" panose="020B0604020202020204" pitchFamily="34" charset="0"/>
              </a:rPr>
              <a:t>); общая сумма финансирования </a:t>
            </a:r>
            <a:r>
              <a:rPr lang="ru-RU" sz="2200" b="1" dirty="0">
                <a:latin typeface="Arial" panose="020B0604020202020204" pitchFamily="34" charset="0"/>
                <a:cs typeface="Arial" panose="020B0604020202020204" pitchFamily="34" charset="0"/>
              </a:rPr>
              <a:t>6900 тыс. руб</a:t>
            </a:r>
            <a:r>
              <a:rPr lang="ru-RU" sz="2200" dirty="0">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2EC35A41-AD11-412D-9D63-B767676D55A9}"/>
              </a:ext>
            </a:extLst>
          </p:cNvPr>
          <p:cNvSpPr txBox="1"/>
          <p:nvPr/>
        </p:nvSpPr>
        <p:spPr>
          <a:xfrm>
            <a:off x="575036" y="2880140"/>
            <a:ext cx="11170762" cy="1107996"/>
          </a:xfrm>
          <a:prstGeom prst="rect">
            <a:avLst/>
          </a:prstGeom>
          <a:noFill/>
        </p:spPr>
        <p:txBody>
          <a:bodyPr wrap="square" rtlCol="0">
            <a:spAutoFit/>
          </a:bodyPr>
          <a:lstStyle/>
          <a:p>
            <a:r>
              <a:rPr lang="ru-RU" sz="2200" b="1" dirty="0">
                <a:latin typeface="Arial" panose="020B0604020202020204" pitchFamily="34" charset="0"/>
                <a:cs typeface="Arial" panose="020B0604020202020204" pitchFamily="34" charset="0"/>
              </a:rPr>
              <a:t>Кафедра геоэкологии и прикладной геохимии: 1 грант</a:t>
            </a:r>
          </a:p>
          <a:p>
            <a:r>
              <a:rPr lang="ru-RU" sz="2200" dirty="0">
                <a:latin typeface="Arial" panose="020B0604020202020204" pitchFamily="34" charset="0"/>
                <a:cs typeface="Arial" panose="020B0604020202020204" pitchFamily="34" charset="0"/>
              </a:rPr>
              <a:t>грант РНФ (</a:t>
            </a:r>
            <a:r>
              <a:rPr lang="ru-RU" sz="2200" b="1" i="1" dirty="0">
                <a:latin typeface="Arial" panose="020B0604020202020204" pitchFamily="34" charset="0"/>
                <a:cs typeface="Arial" panose="020B0604020202020204" pitchFamily="34" charset="0"/>
              </a:rPr>
              <a:t>рук. проф. В.Е. Закруткин</a:t>
            </a:r>
            <a:r>
              <a:rPr lang="ru-RU" sz="2200" dirty="0">
                <a:latin typeface="Arial" panose="020B0604020202020204" pitchFamily="34" charset="0"/>
                <a:cs typeface="Arial" panose="020B0604020202020204" pitchFamily="34" charset="0"/>
              </a:rPr>
              <a:t>) ; общая сумма финансирования </a:t>
            </a:r>
            <a:r>
              <a:rPr lang="ru-RU" sz="2200" b="1" dirty="0">
                <a:latin typeface="Arial" panose="020B0604020202020204" pitchFamily="34" charset="0"/>
                <a:cs typeface="Arial" panose="020B0604020202020204" pitchFamily="34" charset="0"/>
              </a:rPr>
              <a:t>1500 тыс. руб</a:t>
            </a:r>
            <a:r>
              <a:rPr lang="ru-RU" sz="2200" dirty="0">
                <a:latin typeface="Arial" panose="020B0604020202020204" pitchFamily="34" charset="0"/>
                <a:cs typeface="Arial" panose="020B0604020202020204" pitchFamily="34" charset="0"/>
              </a:rPr>
              <a:t>.</a:t>
            </a:r>
            <a:endParaRPr lang="ru-RU" sz="22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5AFA5BC-1F9D-4031-8E08-77817144FB42}"/>
              </a:ext>
            </a:extLst>
          </p:cNvPr>
          <p:cNvSpPr txBox="1"/>
          <p:nvPr/>
        </p:nvSpPr>
        <p:spPr>
          <a:xfrm>
            <a:off x="575036" y="5296157"/>
            <a:ext cx="11057640" cy="1107996"/>
          </a:xfrm>
          <a:prstGeom prst="rect">
            <a:avLst/>
          </a:prstGeom>
          <a:noFill/>
        </p:spPr>
        <p:txBody>
          <a:bodyPr wrap="square" rtlCol="0">
            <a:spAutoFit/>
          </a:bodyPr>
          <a:lstStyle/>
          <a:p>
            <a:r>
              <a:rPr lang="ru-RU" sz="2200" b="1" dirty="0">
                <a:latin typeface="Arial" panose="020B0604020202020204" pitchFamily="34" charset="0"/>
                <a:cs typeface="Arial" panose="020B0604020202020204" pitchFamily="34" charset="0"/>
              </a:rPr>
              <a:t>Кафедра социально-экономической географии: 1 грант</a:t>
            </a:r>
            <a:r>
              <a:rPr lang="ru-RU" sz="2200" dirty="0">
                <a:latin typeface="Arial" panose="020B0604020202020204" pitchFamily="34" charset="0"/>
                <a:cs typeface="Arial" panose="020B0604020202020204" pitchFamily="34" charset="0"/>
              </a:rPr>
              <a:t>: </a:t>
            </a:r>
          </a:p>
          <a:p>
            <a:r>
              <a:rPr lang="ru-RU" sz="2200" dirty="0">
                <a:latin typeface="Arial" panose="020B0604020202020204" pitchFamily="34" charset="0"/>
                <a:cs typeface="Arial" panose="020B0604020202020204" pitchFamily="34" charset="0"/>
              </a:rPr>
              <a:t>грант РФФИ «Аспиранты» (</a:t>
            </a:r>
            <a:r>
              <a:rPr lang="ru-RU" sz="2200" b="1" i="1" dirty="0">
                <a:latin typeface="Arial" panose="020B0604020202020204" pitchFamily="34" charset="0"/>
                <a:cs typeface="Arial" panose="020B0604020202020204" pitchFamily="34" charset="0"/>
              </a:rPr>
              <a:t>рук. доц. В.В. </a:t>
            </a:r>
            <a:r>
              <a:rPr lang="ru-RU" sz="2200" b="1" i="1" dirty="0" err="1">
                <a:latin typeface="Arial" panose="020B0604020202020204" pitchFamily="34" charset="0"/>
                <a:cs typeface="Arial" panose="020B0604020202020204" pitchFamily="34" charset="0"/>
              </a:rPr>
              <a:t>Латун</a:t>
            </a:r>
            <a:r>
              <a:rPr lang="ru-RU" sz="2200" dirty="0">
                <a:latin typeface="Arial" panose="020B0604020202020204" pitchFamily="34" charset="0"/>
                <a:cs typeface="Arial" panose="020B0604020202020204" pitchFamily="34" charset="0"/>
              </a:rPr>
              <a:t>); общая сумма финансирования </a:t>
            </a:r>
            <a:r>
              <a:rPr lang="ru-RU" sz="2200" b="1" dirty="0">
                <a:latin typeface="Arial" panose="020B0604020202020204" pitchFamily="34" charset="0"/>
                <a:cs typeface="Arial" panose="020B0604020202020204" pitchFamily="34" charset="0"/>
              </a:rPr>
              <a:t>0 тыс. руб</a:t>
            </a:r>
            <a:r>
              <a:rPr lang="ru-RU" sz="2200" dirty="0">
                <a:latin typeface="Arial" panose="020B0604020202020204" pitchFamily="34" charset="0"/>
                <a:cs typeface="Arial" panose="020B0604020202020204" pitchFamily="34" charset="0"/>
              </a:rPr>
              <a:t>.</a:t>
            </a:r>
          </a:p>
        </p:txBody>
      </p:sp>
      <p:sp>
        <p:nvSpPr>
          <p:cNvPr id="2" name="TextBox 1">
            <a:extLst>
              <a:ext uri="{FF2B5EF4-FFF2-40B4-BE49-F238E27FC236}">
                <a16:creationId xmlns:a16="http://schemas.microsoft.com/office/drawing/2014/main" id="{2B617147-F607-83BE-CCF7-5C6C9F0A73B6}"/>
              </a:ext>
            </a:extLst>
          </p:cNvPr>
          <p:cNvSpPr txBox="1"/>
          <p:nvPr/>
        </p:nvSpPr>
        <p:spPr>
          <a:xfrm>
            <a:off x="575036" y="4049999"/>
            <a:ext cx="11170763" cy="1107996"/>
          </a:xfrm>
          <a:prstGeom prst="rect">
            <a:avLst/>
          </a:prstGeom>
          <a:noFill/>
        </p:spPr>
        <p:txBody>
          <a:bodyPr wrap="square" rtlCol="0">
            <a:spAutoFit/>
          </a:bodyPr>
          <a:lstStyle/>
          <a:p>
            <a:r>
              <a:rPr lang="ru-RU" sz="2200" b="1" dirty="0">
                <a:latin typeface="Arial" panose="020B0604020202020204" pitchFamily="34" charset="0"/>
                <a:cs typeface="Arial" panose="020B0604020202020204" pitchFamily="34" charset="0"/>
              </a:rPr>
              <a:t>Кафедра океанологии: 1 грант</a:t>
            </a:r>
            <a:r>
              <a:rPr lang="ru-RU" sz="2200" dirty="0">
                <a:latin typeface="Arial" panose="020B0604020202020204" pitchFamily="34" charset="0"/>
                <a:cs typeface="Arial" panose="020B0604020202020204" pitchFamily="34" charset="0"/>
              </a:rPr>
              <a:t> </a:t>
            </a:r>
          </a:p>
          <a:p>
            <a:r>
              <a:rPr lang="ru-RU" sz="2200" dirty="0">
                <a:latin typeface="Arial" panose="020B0604020202020204" pitchFamily="34" charset="0"/>
                <a:cs typeface="Arial" panose="020B0604020202020204" pitchFamily="34" charset="0"/>
              </a:rPr>
              <a:t>грант программы «Приоритет 2030» ЮФУ (поддержка </a:t>
            </a:r>
            <a:r>
              <a:rPr lang="ru-RU" sz="2200" dirty="0" err="1">
                <a:latin typeface="Arial" panose="020B0604020202020204" pitchFamily="34" charset="0"/>
                <a:cs typeface="Arial" panose="020B0604020202020204" pitchFamily="34" charset="0"/>
              </a:rPr>
              <a:t>постдоков</a:t>
            </a:r>
            <a:r>
              <a:rPr lang="ru-RU" sz="2200" dirty="0">
                <a:latin typeface="Arial" panose="020B0604020202020204" pitchFamily="34" charset="0"/>
                <a:cs typeface="Arial" panose="020B0604020202020204" pitchFamily="34" charset="0"/>
              </a:rPr>
              <a:t>) (</a:t>
            </a:r>
            <a:r>
              <a:rPr lang="ru-RU" sz="2200" b="1" i="1" dirty="0">
                <a:latin typeface="Arial" panose="020B0604020202020204" pitchFamily="34" charset="0"/>
                <a:cs typeface="Arial" panose="020B0604020202020204" pitchFamily="34" charset="0"/>
              </a:rPr>
              <a:t>рук. проф. Л.А. Беспалова</a:t>
            </a:r>
            <a:r>
              <a:rPr lang="ru-RU" sz="2200" dirty="0">
                <a:latin typeface="Arial" panose="020B0604020202020204" pitchFamily="34" charset="0"/>
                <a:cs typeface="Arial" panose="020B0604020202020204" pitchFamily="34" charset="0"/>
              </a:rPr>
              <a:t>); общая сумма финансирования </a:t>
            </a:r>
            <a:r>
              <a:rPr lang="ru-RU" sz="2200" b="1" dirty="0">
                <a:latin typeface="Arial" panose="020B0604020202020204" pitchFamily="34" charset="0"/>
                <a:cs typeface="Arial" panose="020B0604020202020204" pitchFamily="34" charset="0"/>
              </a:rPr>
              <a:t>500 тыс. руб</a:t>
            </a:r>
            <a:r>
              <a:rPr lang="ru-RU" sz="2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99793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23015F-AD64-4B3A-BB74-2646CD573E1F}"/>
              </a:ext>
            </a:extLst>
          </p:cNvPr>
          <p:cNvSpPr txBox="1"/>
          <p:nvPr/>
        </p:nvSpPr>
        <p:spPr>
          <a:xfrm>
            <a:off x="702886" y="297070"/>
            <a:ext cx="10595728" cy="4759957"/>
          </a:xfrm>
          <a:prstGeom prst="rect">
            <a:avLst/>
          </a:prstGeom>
          <a:noFill/>
        </p:spPr>
        <p:txBody>
          <a:bodyPr wrap="square">
            <a:spAutoFit/>
          </a:bodyPr>
          <a:lstStyle/>
          <a:p>
            <a:pPr marL="457200" indent="-228600" algn="ctr">
              <a:lnSpc>
                <a:spcPct val="107000"/>
              </a:lnSpc>
              <a:spcAft>
                <a:spcPts val="800"/>
              </a:spcAft>
            </a:pPr>
            <a:r>
              <a:rPr lang="ru-RU" sz="2000" b="1" dirty="0">
                <a:effectLst/>
                <a:latin typeface="Arial" panose="020B0604020202020204" pitchFamily="34" charset="0"/>
                <a:ea typeface="Times New Roman" panose="02020603050405020304" pitchFamily="18" charset="0"/>
                <a:cs typeface="Arial" panose="020B0604020202020204" pitchFamily="34" charset="0"/>
              </a:rPr>
              <a:t>Развитие инфраструктуры</a:t>
            </a:r>
          </a:p>
          <a:p>
            <a:pPr marL="457200" indent="-228600" algn="just">
              <a:lnSpc>
                <a:spcPct val="107000"/>
              </a:lnSpc>
              <a:spcAft>
                <a:spcPts val="800"/>
              </a:spcAft>
            </a:pPr>
            <a:r>
              <a:rPr lang="ru-RU" sz="2000" b="1" dirty="0">
                <a:effectLst/>
                <a:latin typeface="Arial" panose="020B0604020202020204" pitchFamily="34" charset="0"/>
                <a:ea typeface="Calibri" panose="020F0502020204030204" pitchFamily="34" charset="0"/>
                <a:cs typeface="Arial" panose="020B0604020202020204" pitchFamily="34" charset="0"/>
              </a:rPr>
              <a:t>Международная ассоциированная лаборатория "Трансформация загрязняющих веществ в </a:t>
            </a:r>
            <a:r>
              <a:rPr lang="ru-RU" sz="2000" b="1" dirty="0" err="1">
                <a:effectLst/>
                <a:latin typeface="Arial" panose="020B0604020202020204" pitchFamily="34" charset="0"/>
                <a:ea typeface="Calibri" panose="020F0502020204030204" pitchFamily="34" charset="0"/>
                <a:cs typeface="Arial" panose="020B0604020202020204" pitchFamily="34" charset="0"/>
              </a:rPr>
              <a:t>аквальных</a:t>
            </a:r>
            <a:r>
              <a:rPr lang="ru-RU" sz="2000" b="1" dirty="0">
                <a:effectLst/>
                <a:latin typeface="Arial" panose="020B0604020202020204" pitchFamily="34" charset="0"/>
                <a:ea typeface="Calibri" panose="020F0502020204030204" pitchFamily="34" charset="0"/>
                <a:cs typeface="Arial" panose="020B0604020202020204" pitchFamily="34" charset="0"/>
              </a:rPr>
              <a:t> экосистемах и оценка их уязвимости"</a:t>
            </a:r>
            <a:r>
              <a:rPr lang="ru-RU" sz="2000" dirty="0">
                <a:effectLst/>
                <a:latin typeface="Arial" panose="020B0604020202020204" pitchFamily="34" charset="0"/>
                <a:ea typeface="Calibri" panose="020F0502020204030204" pitchFamily="34" charset="0"/>
                <a:cs typeface="Arial" panose="020B0604020202020204" pitchFamily="34" charset="0"/>
              </a:rPr>
              <a:t>. Руководитель – профессор, </a:t>
            </a:r>
            <a:r>
              <a:rPr lang="ru-RU" sz="2000" dirty="0" err="1">
                <a:effectLst/>
                <a:latin typeface="Arial" panose="020B0604020202020204" pitchFamily="34" charset="0"/>
                <a:ea typeface="Calibri" panose="020F0502020204030204" pitchFamily="34" charset="0"/>
                <a:cs typeface="Arial" panose="020B0604020202020204" pitchFamily="34" charset="0"/>
              </a:rPr>
              <a:t>д.г.н</a:t>
            </a:r>
            <a:r>
              <a:rPr lang="ru-RU" sz="2000" dirty="0">
                <a:effectLst/>
                <a:latin typeface="Arial" panose="020B0604020202020204" pitchFamily="34" charset="0"/>
                <a:ea typeface="Calibri" panose="020F0502020204030204" pitchFamily="34" charset="0"/>
                <a:cs typeface="Arial" panose="020B0604020202020204" pitchFamily="34" charset="0"/>
              </a:rPr>
              <a:t>. Федоров Ю.А. Кол-во участников - 21 чел.</a:t>
            </a:r>
          </a:p>
          <a:p>
            <a:pPr marL="457200" indent="-228600" algn="just">
              <a:lnSpc>
                <a:spcPct val="107000"/>
              </a:lnSpc>
              <a:spcAft>
                <a:spcPts val="800"/>
              </a:spcAft>
            </a:pPr>
            <a:r>
              <a:rPr lang="ru-RU" sz="2000" b="1" dirty="0">
                <a:effectLst/>
                <a:latin typeface="Arial" panose="020B0604020202020204" pitchFamily="34" charset="0"/>
                <a:ea typeface="Calibri" panose="020F0502020204030204" pitchFamily="34" charset="0"/>
                <a:cs typeface="Arial" panose="020B0604020202020204" pitchFamily="34" charset="0"/>
              </a:rPr>
              <a:t>НОЦ «Глобальные и региональные географо-экологические исследования, и инновационные технологии»</a:t>
            </a:r>
            <a:r>
              <a:rPr lang="ru-RU" sz="2000" dirty="0">
                <a:effectLst/>
                <a:latin typeface="Arial" panose="020B0604020202020204" pitchFamily="34" charset="0"/>
                <a:ea typeface="Calibri" panose="020F0502020204030204" pitchFamily="34" charset="0"/>
                <a:cs typeface="Arial" panose="020B0604020202020204" pitchFamily="34" charset="0"/>
              </a:rPr>
              <a:t>. Руководитель – главный научный сотрудник, профессор, </a:t>
            </a:r>
            <a:r>
              <a:rPr lang="ru-RU" sz="2000" dirty="0" err="1">
                <a:effectLst/>
                <a:latin typeface="Arial" panose="020B0604020202020204" pitchFamily="34" charset="0"/>
                <a:ea typeface="Calibri" panose="020F0502020204030204" pitchFamily="34" charset="0"/>
                <a:cs typeface="Arial" panose="020B0604020202020204" pitchFamily="34" charset="0"/>
              </a:rPr>
              <a:t>д.г.н</a:t>
            </a:r>
            <a:r>
              <a:rPr lang="ru-RU" sz="2000" dirty="0">
                <a:effectLst/>
                <a:latin typeface="Arial" panose="020B0604020202020204" pitchFamily="34" charset="0"/>
                <a:ea typeface="Calibri" panose="020F0502020204030204" pitchFamily="34" charset="0"/>
                <a:cs typeface="Arial" panose="020B0604020202020204" pitchFamily="34" charset="0"/>
              </a:rPr>
              <a:t>. Федоров Ю.А. Кол-во участников - 31 чел.</a:t>
            </a:r>
          </a:p>
          <a:p>
            <a:pPr marL="457200" indent="-228600" algn="just">
              <a:lnSpc>
                <a:spcPct val="107000"/>
              </a:lnSpc>
              <a:spcAft>
                <a:spcPts val="800"/>
              </a:spcAft>
            </a:pPr>
            <a:r>
              <a:rPr lang="ru-RU" sz="2000" b="1" dirty="0">
                <a:latin typeface="Arial" panose="020B0604020202020204" pitchFamily="34" charset="0"/>
                <a:ea typeface="Calibri" panose="020F0502020204030204" pitchFamily="34" charset="0"/>
                <a:cs typeface="Arial" panose="020B0604020202020204" pitchFamily="34" charset="0"/>
              </a:rPr>
              <a:t>Музей «Кирпичная библиотека», </a:t>
            </a:r>
            <a:r>
              <a:rPr lang="ru-RU" sz="2000" dirty="0">
                <a:latin typeface="Arial" panose="020B0604020202020204" pitchFamily="34" charset="0"/>
                <a:ea typeface="Calibri" panose="020F0502020204030204" pitchFamily="34" charset="0"/>
                <a:cs typeface="Arial" panose="020B0604020202020204" pitchFamily="34" charset="0"/>
              </a:rPr>
              <a:t>созданный и развиваемый доцентом </a:t>
            </a:r>
            <a:r>
              <a:rPr lang="ru-RU" sz="2000" dirty="0">
                <a:effectLst/>
                <a:latin typeface="Arial" panose="020B0604020202020204" pitchFamily="34" charset="0"/>
                <a:ea typeface="Calibri" panose="020F0502020204030204" pitchFamily="34" charset="0"/>
                <a:cs typeface="Arial" panose="020B0604020202020204" pitchFamily="34" charset="0"/>
              </a:rPr>
              <a:t>кафедры физической географии, экологии и охраны природы </a:t>
            </a:r>
            <a:r>
              <a:rPr lang="ru-RU" sz="2000" dirty="0" err="1">
                <a:effectLst/>
                <a:latin typeface="Arial" panose="020B0604020202020204" pitchFamily="34" charset="0"/>
                <a:ea typeface="Calibri" panose="020F0502020204030204" pitchFamily="34" charset="0"/>
                <a:cs typeface="Arial" panose="020B0604020202020204" pitchFamily="34" charset="0"/>
              </a:rPr>
              <a:t>Талпа</a:t>
            </a:r>
            <a:r>
              <a:rPr lang="ru-RU" sz="2000" dirty="0">
                <a:effectLst/>
                <a:latin typeface="Arial" panose="020B0604020202020204" pitchFamily="34" charset="0"/>
                <a:ea typeface="Calibri" panose="020F0502020204030204" pitchFamily="34" charset="0"/>
                <a:cs typeface="Arial" panose="020B0604020202020204" pitchFamily="34" charset="0"/>
              </a:rPr>
              <a:t> Б.В. развитие и поддержка личного сайта www.brick-library.ru. </a:t>
            </a:r>
            <a:r>
              <a:rPr lang="ru-RU" sz="2000" i="1" u="sng" dirty="0">
                <a:effectLst/>
                <a:latin typeface="Arial" panose="020B0604020202020204" pitchFamily="34" charset="0"/>
                <a:ea typeface="Calibri" panose="020F0502020204030204" pitchFamily="34" charset="0"/>
                <a:cs typeface="Arial" panose="020B0604020202020204" pitchFamily="34" charset="0"/>
              </a:rPr>
              <a:t>Активная научно-просветительская работа</a:t>
            </a:r>
            <a:r>
              <a:rPr lang="ru-RU" sz="2000" dirty="0">
                <a:effectLst/>
                <a:latin typeface="Arial" panose="020B0604020202020204" pitchFamily="34" charset="0"/>
                <a:ea typeface="Calibri" panose="020F0502020204030204" pitchFamily="34" charset="0"/>
                <a:cs typeface="Arial" panose="020B0604020202020204" pitchFamily="34" charset="0"/>
              </a:rPr>
              <a:t>.</a:t>
            </a:r>
          </a:p>
          <a:p>
            <a:pPr marL="457200" indent="-228600" algn="just">
              <a:lnSpc>
                <a:spcPct val="107000"/>
              </a:lnSpc>
              <a:spcAft>
                <a:spcPts val="800"/>
              </a:spcAft>
            </a:pPr>
            <a:r>
              <a:rPr lang="ru-RU" sz="2000" b="1" dirty="0">
                <a:latin typeface="Arial" panose="020B0604020202020204" pitchFamily="34" charset="0"/>
                <a:ea typeface="Calibri" panose="020F0502020204030204" pitchFamily="34" charset="0"/>
                <a:cs typeface="Arial" panose="020B0604020202020204" pitchFamily="34" charset="0"/>
              </a:rPr>
              <a:t>Р</a:t>
            </a:r>
            <a:r>
              <a:rPr lang="ru-RU" sz="2000" b="1" dirty="0">
                <a:effectLst/>
                <a:latin typeface="Arial" panose="020B0604020202020204" pitchFamily="34" charset="0"/>
                <a:ea typeface="Calibri" panose="020F0502020204030204" pitchFamily="34" charset="0"/>
                <a:cs typeface="Arial" panose="020B0604020202020204" pitchFamily="34" charset="0"/>
              </a:rPr>
              <a:t>азвитие компонентов онлайн обучения</a:t>
            </a:r>
            <a:r>
              <a:rPr lang="ru-RU" sz="2000" dirty="0">
                <a:latin typeface="Arial" panose="020B0604020202020204" pitchFamily="34" charset="0"/>
                <a:ea typeface="Calibri" panose="020F0502020204030204" pitchFamily="34" charset="0"/>
                <a:cs typeface="Arial" panose="020B0604020202020204" pitchFamily="34" charset="0"/>
              </a:rPr>
              <a:t>:  курс доц. Ю.В. Попова «Основы геологии» на </a:t>
            </a:r>
            <a:r>
              <a:rPr lang="ru-RU" sz="2000" dirty="0">
                <a:effectLst/>
                <a:latin typeface="Arial" panose="020B0604020202020204" pitchFamily="34" charset="0"/>
                <a:ea typeface="Calibri" panose="020F0502020204030204" pitchFamily="34" charset="0"/>
                <a:cs typeface="Arial" panose="020B0604020202020204" pitchFamily="34" charset="0"/>
              </a:rPr>
              <a:t>платформе </a:t>
            </a:r>
            <a:r>
              <a:rPr lang="ru-RU" sz="2000" dirty="0" err="1">
                <a:effectLst/>
                <a:latin typeface="Arial" panose="020B0604020202020204" pitchFamily="34" charset="0"/>
                <a:ea typeface="Calibri" panose="020F0502020204030204" pitchFamily="34" charset="0"/>
                <a:cs typeface="Arial" panose="020B0604020202020204" pitchFamily="34" charset="0"/>
              </a:rPr>
              <a:t>Stepik</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a:effectLst/>
                <a:latin typeface="Arial" panose="020B0604020202020204" pitchFamily="34" charset="0"/>
                <a:ea typeface="Calibri" panose="020F0502020204030204" pitchFamily="34" charset="0"/>
                <a:cs typeface="Arial" panose="020B0604020202020204" pitchFamily="34" charset="0"/>
              </a:rPr>
              <a:t>(более 1500 учащихся).</a:t>
            </a:r>
          </a:p>
        </p:txBody>
      </p:sp>
    </p:spTree>
    <p:extLst>
      <p:ext uri="{BB962C8B-B14F-4D97-AF65-F5344CB8AC3E}">
        <p14:creationId xmlns:p14="http://schemas.microsoft.com/office/powerpoint/2010/main" val="3543040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4E2CB6-020E-4A2E-AD17-310C4D415D9B}"/>
              </a:ext>
            </a:extLst>
          </p:cNvPr>
          <p:cNvSpPr txBox="1"/>
          <p:nvPr/>
        </p:nvSpPr>
        <p:spPr>
          <a:xfrm>
            <a:off x="976551" y="4599058"/>
            <a:ext cx="10100441" cy="1815882"/>
          </a:xfrm>
          <a:prstGeom prst="rect">
            <a:avLst/>
          </a:prstGeom>
          <a:noFill/>
        </p:spPr>
        <p:txBody>
          <a:bodyPr wrap="square" rtlCol="0">
            <a:spAutoFit/>
          </a:bodyPr>
          <a:lstStyle/>
          <a:p>
            <a:pPr algn="ctr"/>
            <a:r>
              <a:rPr lang="ru-RU" sz="2800" i="1" dirty="0">
                <a:solidFill>
                  <a:srgbClr val="0070C0"/>
                </a:solidFill>
                <a:latin typeface="Arial" panose="020B0604020202020204" pitchFamily="34" charset="0"/>
                <a:cs typeface="Arial" panose="020B0604020202020204" pitchFamily="34" charset="0"/>
              </a:rPr>
              <a:t>Все основные направления научной работы структурного подразделения нами в 2022 г. реализованы.</a:t>
            </a:r>
          </a:p>
          <a:p>
            <a:pPr algn="ctr"/>
            <a:endParaRPr lang="ru-RU" sz="2800" i="1" dirty="0">
              <a:solidFill>
                <a:srgbClr val="0070C0"/>
              </a:solidFill>
              <a:latin typeface="Arial" panose="020B0604020202020204" pitchFamily="34" charset="0"/>
              <a:cs typeface="Arial" panose="020B0604020202020204" pitchFamily="34" charset="0"/>
            </a:endParaRPr>
          </a:p>
          <a:p>
            <a:pPr algn="ctr"/>
            <a:r>
              <a:rPr lang="ru-RU" sz="2800" i="1" dirty="0">
                <a:solidFill>
                  <a:srgbClr val="0070C0"/>
                </a:solidFill>
                <a:latin typeface="Arial" panose="020B0604020202020204" pitchFamily="34" charset="0"/>
                <a:cs typeface="Arial" panose="020B0604020202020204" pitchFamily="34" charset="0"/>
              </a:rPr>
              <a:t>Успешных будней уходящего года!</a:t>
            </a:r>
          </a:p>
        </p:txBody>
      </p:sp>
      <p:sp>
        <p:nvSpPr>
          <p:cNvPr id="3" name="TextBox 2">
            <a:extLst>
              <a:ext uri="{FF2B5EF4-FFF2-40B4-BE49-F238E27FC236}">
                <a16:creationId xmlns:a16="http://schemas.microsoft.com/office/drawing/2014/main" id="{460549BD-B809-45B1-9F54-9E05F55508E1}"/>
              </a:ext>
            </a:extLst>
          </p:cNvPr>
          <p:cNvSpPr txBox="1"/>
          <p:nvPr/>
        </p:nvSpPr>
        <p:spPr>
          <a:xfrm>
            <a:off x="782425" y="443060"/>
            <a:ext cx="10812544" cy="3785652"/>
          </a:xfrm>
          <a:prstGeom prst="rect">
            <a:avLst/>
          </a:prstGeom>
          <a:noFill/>
        </p:spPr>
        <p:txBody>
          <a:bodyPr wrap="square" rtlCol="0">
            <a:spAutoFit/>
          </a:bodyPr>
          <a:lstStyle/>
          <a:p>
            <a:r>
              <a:rPr lang="ru-RU" sz="2400" dirty="0">
                <a:latin typeface="Arial" panose="020B0604020202020204" pitchFamily="34" charset="0"/>
                <a:cs typeface="Arial" panose="020B0604020202020204" pitchFamily="34" charset="0"/>
              </a:rPr>
              <a:t>Анализ результатов:</a:t>
            </a:r>
          </a:p>
          <a:p>
            <a:pPr marL="342900" indent="-342900">
              <a:buFont typeface="Wingdings" panose="05000000000000000000" pitchFamily="2" charset="2"/>
              <a:buChar char="Ø"/>
            </a:pPr>
            <a:r>
              <a:rPr lang="ru-RU" sz="2400" dirty="0">
                <a:latin typeface="Arial" panose="020B0604020202020204" pitchFamily="34" charset="0"/>
                <a:cs typeface="Arial" panose="020B0604020202020204" pitchFamily="34" charset="0"/>
              </a:rPr>
              <a:t>повышается уровень научных публикаций (проявленный</a:t>
            </a:r>
            <a:r>
              <a:rPr lang="en-US" sz="2400" dirty="0">
                <a:latin typeface="Arial" panose="020B0604020202020204" pitchFamily="34" charset="0"/>
                <a:cs typeface="Arial" panose="020B0604020202020204" pitchFamily="34" charset="0"/>
              </a:rPr>
              <a:t> </a:t>
            </a:r>
            <a:r>
              <a:rPr lang="ru-RU" sz="2400" dirty="0">
                <a:latin typeface="Arial" panose="020B0604020202020204" pitchFamily="34" charset="0"/>
                <a:cs typeface="Arial" panose="020B0604020202020204" pitchFamily="34" charset="0"/>
              </a:rPr>
              <a:t>в росте числа публикаций в издания </a:t>
            </a:r>
            <a:r>
              <a:rPr lang="en-US" sz="2400" dirty="0">
                <a:latin typeface="Arial" panose="020B0604020202020204" pitchFamily="34" charset="0"/>
                <a:cs typeface="Arial" panose="020B0604020202020204" pitchFamily="34" charset="0"/>
              </a:rPr>
              <a:t>Q1-2)</a:t>
            </a:r>
            <a:r>
              <a:rPr lang="ru-RU" sz="2400" dirty="0">
                <a:latin typeface="Arial" panose="020B0604020202020204" pitchFamily="34" charset="0"/>
                <a:cs typeface="Arial" panose="020B0604020202020204" pitchFamily="34" charset="0"/>
              </a:rPr>
              <a:t>; участие аспирантов в публикациях в изданиях ВАК;</a:t>
            </a:r>
          </a:p>
          <a:p>
            <a:pPr marL="342900" indent="-342900">
              <a:buFont typeface="Wingdings" panose="05000000000000000000" pitchFamily="2" charset="2"/>
              <a:buChar char="Ø"/>
            </a:pPr>
            <a:r>
              <a:rPr lang="ru-RU" sz="2400" dirty="0">
                <a:latin typeface="Arial" panose="020B0604020202020204" pitchFamily="34" charset="0"/>
                <a:cs typeface="Arial" panose="020B0604020202020204" pitchFamily="34" charset="0"/>
              </a:rPr>
              <a:t>расширяются научные связи за счет вхождения в коллаборации внутри ЮФУ, а также за счет развития научного сотрудничества с российскими и зарубежными партнёрами;</a:t>
            </a:r>
          </a:p>
          <a:p>
            <a:pPr marL="342900" indent="-342900">
              <a:buFont typeface="Wingdings" panose="05000000000000000000" pitchFamily="2" charset="2"/>
              <a:buChar char="Ø"/>
            </a:pPr>
            <a:r>
              <a:rPr lang="ru-RU" sz="2400" dirty="0">
                <a:latin typeface="Arial" panose="020B0604020202020204" pitchFamily="34" charset="0"/>
                <a:cs typeface="Arial" panose="020B0604020202020204" pitchFamily="34" charset="0"/>
              </a:rPr>
              <a:t>поддержаны 3 заявки на конкурсе грантов РНФ;</a:t>
            </a:r>
          </a:p>
          <a:p>
            <a:pPr marL="342900" indent="-342900">
              <a:buFont typeface="Wingdings" panose="05000000000000000000" pitchFamily="2" charset="2"/>
              <a:buChar char="Ø"/>
            </a:pPr>
            <a:r>
              <a:rPr lang="ru-RU" sz="2400" dirty="0">
                <a:latin typeface="Arial" panose="020B0604020202020204" pitchFamily="34" charset="0"/>
                <a:cs typeface="Arial" panose="020B0604020202020204" pitchFamily="34" charset="0"/>
              </a:rPr>
              <a:t>развиваются научные международные связи, являющиеся значим элементом развития Института.</a:t>
            </a:r>
          </a:p>
        </p:txBody>
      </p:sp>
    </p:spTree>
    <p:extLst>
      <p:ext uri="{BB962C8B-B14F-4D97-AF65-F5344CB8AC3E}">
        <p14:creationId xmlns:p14="http://schemas.microsoft.com/office/powerpoint/2010/main" val="167305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0B188-9269-4C03-BE6B-F356D4A2EB91}"/>
              </a:ext>
            </a:extLst>
          </p:cNvPr>
          <p:cNvSpPr txBox="1"/>
          <p:nvPr/>
        </p:nvSpPr>
        <p:spPr>
          <a:xfrm>
            <a:off x="433138" y="253796"/>
            <a:ext cx="11223056" cy="523220"/>
          </a:xfrm>
          <a:prstGeom prst="rect">
            <a:avLst/>
          </a:prstGeom>
          <a:noFill/>
        </p:spPr>
        <p:txBody>
          <a:bodyPr wrap="square" rtlCol="0">
            <a:spAutoFit/>
          </a:bodyPr>
          <a:lstStyle/>
          <a:p>
            <a:pPr algn="ctr"/>
            <a:r>
              <a:rPr lang="ru-RU" sz="2800" b="1" dirty="0"/>
              <a:t>Хоздоговорные темы: </a:t>
            </a:r>
            <a:r>
              <a:rPr lang="ru-RU" sz="2800" dirty="0"/>
              <a:t>3 темы.</a:t>
            </a:r>
          </a:p>
        </p:txBody>
      </p:sp>
      <p:sp>
        <p:nvSpPr>
          <p:cNvPr id="5" name="TextBox 4">
            <a:extLst>
              <a:ext uri="{FF2B5EF4-FFF2-40B4-BE49-F238E27FC236}">
                <a16:creationId xmlns:a16="http://schemas.microsoft.com/office/drawing/2014/main" id="{DA398EB5-C098-4825-BC22-8B997450B4A8}"/>
              </a:ext>
            </a:extLst>
          </p:cNvPr>
          <p:cNvSpPr txBox="1"/>
          <p:nvPr/>
        </p:nvSpPr>
        <p:spPr>
          <a:xfrm>
            <a:off x="433138" y="777016"/>
            <a:ext cx="11223056" cy="5632311"/>
          </a:xfrm>
          <a:prstGeom prst="rect">
            <a:avLst/>
          </a:prstGeom>
          <a:noFill/>
        </p:spPr>
        <p:txBody>
          <a:bodyPr wrap="square" rtlCol="0">
            <a:spAutoFit/>
          </a:bodyPr>
          <a:lstStyle/>
          <a:p>
            <a:pPr marL="342900" indent="-342900" algn="just">
              <a:buFont typeface="+mj-lt"/>
              <a:buAutoNum type="arabicPeriod"/>
            </a:pPr>
            <a:r>
              <a:rPr lang="ru-RU" sz="2000" dirty="0">
                <a:latin typeface="Arial" panose="020B0604020202020204" pitchFamily="34" charset="0"/>
                <a:cs typeface="Arial" panose="020B0604020202020204" pitchFamily="34" charset="0"/>
              </a:rPr>
              <a:t>Хозяйственный договор </a:t>
            </a:r>
            <a:r>
              <a:rPr lang="ru-RU" sz="2000" dirty="0" err="1">
                <a:latin typeface="Arial" panose="020B0604020202020204" pitchFamily="34" charset="0"/>
                <a:cs typeface="Arial" panose="020B0604020202020204" pitchFamily="34" charset="0"/>
              </a:rPr>
              <a:t>ПрХД</a:t>
            </a:r>
            <a:r>
              <a:rPr lang="ru-RU" sz="2000" dirty="0">
                <a:latin typeface="Arial" panose="020B0604020202020204" pitchFamily="34" charset="0"/>
                <a:cs typeface="Arial" panose="020B0604020202020204" pitchFamily="34" charset="0"/>
              </a:rPr>
              <a:t>/21-06-НЗ ««Экологический мониторинг и производственный экологический контроль при проведении ремонтных дноуглубительных работ и дампинга грунта на Таганрогском подходном канале и подходах к гидротехническим сооружениям порта Таганрог в течение 2021 года и корректировка ущерба водным биоресурсам по окончании дноуглубительных работ», руководитель – доц. </a:t>
            </a:r>
            <a:r>
              <a:rPr lang="ru-RU" sz="2000" b="1" dirty="0">
                <a:latin typeface="Arial" panose="020B0604020202020204" pitchFamily="34" charset="0"/>
                <a:cs typeface="Arial" panose="020B0604020202020204" pitchFamily="34" charset="0"/>
              </a:rPr>
              <a:t>Богачев И.В</a:t>
            </a:r>
            <a:r>
              <a:rPr lang="ru-RU" sz="2000" dirty="0">
                <a:latin typeface="Arial" panose="020B0604020202020204" pitchFamily="34" charset="0"/>
                <a:cs typeface="Arial" panose="020B0604020202020204" pitchFamily="34" charset="0"/>
              </a:rPr>
              <a:t>., сроки выполнения: 2021-2022 г., объем полученных средств в текущем году </a:t>
            </a:r>
            <a:r>
              <a:rPr lang="ru-RU" sz="2000" b="1" dirty="0">
                <a:latin typeface="Arial" panose="020B0604020202020204" pitchFamily="34" charset="0"/>
                <a:cs typeface="Arial" panose="020B0604020202020204" pitchFamily="34" charset="0"/>
              </a:rPr>
              <a:t>400</a:t>
            </a:r>
            <a:r>
              <a:rPr lang="ru-RU" sz="2000" dirty="0">
                <a:latin typeface="Arial" panose="020B0604020202020204" pitchFamily="34" charset="0"/>
                <a:cs typeface="Arial" panose="020B0604020202020204" pitchFamily="34" charset="0"/>
              </a:rPr>
              <a:t> </a:t>
            </a:r>
            <a:r>
              <a:rPr lang="ru-RU" sz="2000" b="1" dirty="0">
                <a:latin typeface="Arial" panose="020B0604020202020204" pitchFamily="34" charset="0"/>
                <a:cs typeface="Arial" panose="020B0604020202020204" pitchFamily="34" charset="0"/>
              </a:rPr>
              <a:t>тыс. рублей </a:t>
            </a:r>
            <a:r>
              <a:rPr lang="ru-RU" sz="2000" dirty="0">
                <a:latin typeface="Arial" panose="020B0604020202020204" pitchFamily="34" charset="0"/>
                <a:cs typeface="Arial" panose="020B0604020202020204" pitchFamily="34" charset="0"/>
              </a:rPr>
              <a:t>(в том числе 200 тыс. руб.  </a:t>
            </a:r>
            <a:r>
              <a:rPr lang="ru-RU" sz="2000" dirty="0">
                <a:effectLst/>
                <a:latin typeface="Arial" panose="020B0604020202020204" pitchFamily="34" charset="0"/>
                <a:ea typeface="Times New Roman" panose="02020603050405020304" pitchFamily="18" charset="0"/>
                <a:cs typeface="Arial" panose="020B0604020202020204" pitchFamily="34" charset="0"/>
              </a:rPr>
              <a:t>– остаток за заключительный этап, выполненный в предыдущем году).</a:t>
            </a:r>
          </a:p>
          <a:p>
            <a:pPr marL="342900" indent="-342900" algn="just">
              <a:buFont typeface="+mj-lt"/>
              <a:buAutoNum type="arabicPeriod"/>
            </a:pPr>
            <a:endParaRPr lang="ru-RU" sz="2000" dirty="0">
              <a:latin typeface="Arial" panose="020B0604020202020204" pitchFamily="34" charset="0"/>
              <a:cs typeface="Arial" panose="020B0604020202020204" pitchFamily="34" charset="0"/>
            </a:endParaRPr>
          </a:p>
          <a:p>
            <a:pPr marL="342900" indent="-342900" algn="just">
              <a:buFont typeface="+mj-lt"/>
              <a:buAutoNum type="arabicPeriod"/>
            </a:pPr>
            <a:r>
              <a:rPr lang="ru-RU" sz="2000" dirty="0">
                <a:latin typeface="Arial" panose="020B0604020202020204" pitchFamily="34" charset="0"/>
                <a:cs typeface="Arial" panose="020B0604020202020204" pitchFamily="34" charset="0"/>
              </a:rPr>
              <a:t>Хозяйственный договор </a:t>
            </a:r>
            <a:r>
              <a:rPr lang="ru-RU" sz="2000" dirty="0" err="1">
                <a:latin typeface="Arial" panose="020B0604020202020204" pitchFamily="34" charset="0"/>
                <a:cs typeface="Arial" panose="020B0604020202020204" pitchFamily="34" charset="0"/>
              </a:rPr>
              <a:t>ПрХД</a:t>
            </a:r>
            <a:r>
              <a:rPr lang="ru-RU" sz="2000" dirty="0">
                <a:latin typeface="Arial" panose="020B0604020202020204" pitchFamily="34" charset="0"/>
                <a:cs typeface="Arial" panose="020B0604020202020204" pitchFamily="34" charset="0"/>
              </a:rPr>
              <a:t>/21-05-НЗ ««Проведение регулярных наблюдений за водным объектом и его водоохранной зоной», руководитель – доц. </a:t>
            </a:r>
            <a:r>
              <a:rPr lang="ru-RU" sz="2000" b="1" dirty="0">
                <a:latin typeface="Arial" panose="020B0604020202020204" pitchFamily="34" charset="0"/>
                <a:cs typeface="Arial" panose="020B0604020202020204" pitchFamily="34" charset="0"/>
              </a:rPr>
              <a:t>Богачев И.В</a:t>
            </a:r>
            <a:r>
              <a:rPr lang="ru-RU" sz="2000" dirty="0">
                <a:latin typeface="Arial" panose="020B0604020202020204" pitchFamily="34" charset="0"/>
                <a:cs typeface="Arial" panose="020B0604020202020204" pitchFamily="34" charset="0"/>
              </a:rPr>
              <a:t>., сроки выполнения: 2021 г., объем полученных средств в текущем году </a:t>
            </a:r>
            <a:r>
              <a:rPr lang="ru-RU" sz="2000" b="1" dirty="0">
                <a:latin typeface="Arial" panose="020B0604020202020204" pitchFamily="34" charset="0"/>
                <a:cs typeface="Arial" panose="020B0604020202020204" pitchFamily="34" charset="0"/>
              </a:rPr>
              <a:t>50</a:t>
            </a:r>
            <a:r>
              <a:rPr lang="ru-RU" sz="2000" dirty="0">
                <a:latin typeface="Arial" panose="020B0604020202020204" pitchFamily="34" charset="0"/>
                <a:cs typeface="Arial" panose="020B0604020202020204" pitchFamily="34" charset="0"/>
              </a:rPr>
              <a:t> </a:t>
            </a:r>
            <a:r>
              <a:rPr lang="ru-RU" sz="2000" b="1" dirty="0">
                <a:latin typeface="Arial" panose="020B0604020202020204" pitchFamily="34" charset="0"/>
                <a:cs typeface="Arial" panose="020B0604020202020204" pitchFamily="34" charset="0"/>
              </a:rPr>
              <a:t>тыс. рублей </a:t>
            </a:r>
            <a:r>
              <a:rPr lang="ru-RU" sz="2000" dirty="0">
                <a:latin typeface="Arial" panose="020B0604020202020204" pitchFamily="34" charset="0"/>
                <a:cs typeface="Arial" panose="020B0604020202020204" pitchFamily="34" charset="0"/>
              </a:rPr>
              <a:t>(</a:t>
            </a:r>
            <a:r>
              <a:rPr lang="ru-RU" sz="2000" dirty="0">
                <a:effectLst/>
                <a:latin typeface="Arial" panose="020B0604020202020204" pitchFamily="34" charset="0"/>
                <a:ea typeface="Times New Roman" panose="02020603050405020304" pitchFamily="18" charset="0"/>
                <a:cs typeface="Arial" panose="020B0604020202020204" pitchFamily="34" charset="0"/>
              </a:rPr>
              <a:t>остаток за заключительный этап, выполненный в предыдущем году).</a:t>
            </a:r>
          </a:p>
          <a:p>
            <a:pPr marL="342900" indent="-342900" algn="just">
              <a:buFont typeface="+mj-lt"/>
              <a:buAutoNum type="arabicPeriod"/>
            </a:pPr>
            <a:endParaRPr lang="ru-RU" sz="2000" dirty="0">
              <a:latin typeface="Arial" panose="020B0604020202020204" pitchFamily="34" charset="0"/>
              <a:cs typeface="Arial" panose="020B0604020202020204" pitchFamily="34" charset="0"/>
            </a:endParaRPr>
          </a:p>
          <a:p>
            <a:pPr marL="342900" indent="-342900" algn="just">
              <a:buFont typeface="+mj-lt"/>
              <a:buAutoNum type="arabicPeriod"/>
            </a:pPr>
            <a:r>
              <a:rPr lang="ru-RU" sz="2000" dirty="0">
                <a:latin typeface="Arial" panose="020B0604020202020204" pitchFamily="34" charset="0"/>
                <a:cs typeface="Arial" panose="020B0604020202020204" pitchFamily="34" charset="0"/>
              </a:rPr>
              <a:t>Хозяйственные договоры </a:t>
            </a:r>
            <a:r>
              <a:rPr lang="ru-RU" sz="2000" dirty="0" err="1">
                <a:latin typeface="Arial" panose="020B0604020202020204" pitchFamily="34" charset="0"/>
                <a:cs typeface="Arial" panose="020B0604020202020204" pitchFamily="34" charset="0"/>
              </a:rPr>
              <a:t>ПрХД</a:t>
            </a:r>
            <a:r>
              <a:rPr lang="ru-RU" sz="2000" dirty="0">
                <a:latin typeface="Arial" panose="020B0604020202020204" pitchFamily="34" charset="0"/>
                <a:cs typeface="Arial" panose="020B0604020202020204" pitchFamily="34" charset="0"/>
              </a:rPr>
              <a:t> 18-20 НЗ «Услуги по проведению измерений на оборудовании ЦКП «ЦИМС», руководитель – доц. </a:t>
            </a:r>
            <a:r>
              <a:rPr lang="ru-RU" sz="2000" b="1" dirty="0">
                <a:latin typeface="Arial" panose="020B0604020202020204" pitchFamily="34" charset="0"/>
                <a:cs typeface="Arial" panose="020B0604020202020204" pitchFamily="34" charset="0"/>
              </a:rPr>
              <a:t>Ю.В. Попов</a:t>
            </a:r>
            <a:r>
              <a:rPr lang="ru-RU" sz="2000" dirty="0">
                <a:latin typeface="Arial" panose="020B0604020202020204" pitchFamily="34" charset="0"/>
                <a:cs typeface="Arial" panose="020B0604020202020204" pitchFamily="34" charset="0"/>
              </a:rPr>
              <a:t>, объем полученных средств в текущем году: </a:t>
            </a:r>
            <a:r>
              <a:rPr lang="ru-RU" sz="2000" b="1" dirty="0">
                <a:latin typeface="Arial" panose="020B0604020202020204" pitchFamily="34" charset="0"/>
                <a:cs typeface="Arial" panose="020B0604020202020204" pitchFamily="34" charset="0"/>
              </a:rPr>
              <a:t>123 тыс. рублей</a:t>
            </a:r>
            <a:r>
              <a:rPr lang="ru-RU" sz="2000" dirty="0">
                <a:latin typeface="Arial" panose="020B0604020202020204" pitchFamily="34" charset="0"/>
                <a:cs typeface="Arial" panose="020B0604020202020204" pitchFamily="34" charset="0"/>
              </a:rPr>
              <a:t>.</a:t>
            </a:r>
          </a:p>
          <a:p>
            <a:pPr algn="just"/>
            <a:endParaRPr lang="ru-R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2788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a:extLst>
              <a:ext uri="{FF2B5EF4-FFF2-40B4-BE49-F238E27FC236}">
                <a16:creationId xmlns:a16="http://schemas.microsoft.com/office/drawing/2014/main" id="{CE004407-7D24-410A-8DC8-C2E7F35B95B5}"/>
              </a:ext>
            </a:extLst>
          </p:cNvPr>
          <p:cNvGraphicFramePr>
            <a:graphicFrameLocks/>
          </p:cNvGraphicFramePr>
          <p:nvPr/>
        </p:nvGraphicFramePr>
        <p:xfrm>
          <a:off x="5590095" y="946869"/>
          <a:ext cx="6078965" cy="426615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BFAFE550-3597-44DF-93D7-2EBD807F30F6}"/>
              </a:ext>
            </a:extLst>
          </p:cNvPr>
          <p:cNvSpPr txBox="1"/>
          <p:nvPr/>
        </p:nvSpPr>
        <p:spPr>
          <a:xfrm>
            <a:off x="4187071" y="329938"/>
            <a:ext cx="3817857" cy="461665"/>
          </a:xfrm>
          <a:prstGeom prst="rect">
            <a:avLst/>
          </a:prstGeom>
          <a:noFill/>
        </p:spPr>
        <p:txBody>
          <a:bodyPr wrap="square">
            <a:spAutoFit/>
          </a:bodyPr>
          <a:lstStyle/>
          <a:p>
            <a:pPr algn="ctr"/>
            <a:r>
              <a:rPr lang="ru-RU" sz="2400" dirty="0">
                <a:latin typeface="Arial" panose="020B0604020202020204" pitchFamily="34" charset="0"/>
                <a:cs typeface="Arial" panose="020B0604020202020204" pitchFamily="34" charset="0"/>
              </a:rPr>
              <a:t>Всего на </a:t>
            </a:r>
            <a:r>
              <a:rPr lang="ru-RU" sz="2400" b="1" dirty="0">
                <a:latin typeface="Arial" panose="020B0604020202020204" pitchFamily="34" charset="0"/>
                <a:cs typeface="Arial" panose="020B0604020202020204" pitchFamily="34" charset="0"/>
              </a:rPr>
              <a:t>9473 тыс. руб</a:t>
            </a:r>
            <a:r>
              <a:rPr lang="ru-RU"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graphicFrame>
        <p:nvGraphicFramePr>
          <p:cNvPr id="6" name="Диаграмма 5">
            <a:extLst>
              <a:ext uri="{FF2B5EF4-FFF2-40B4-BE49-F238E27FC236}">
                <a16:creationId xmlns:a16="http://schemas.microsoft.com/office/drawing/2014/main" id="{D052F54F-61D9-4E2B-808D-05A0D22C1CE1}"/>
              </a:ext>
            </a:extLst>
          </p:cNvPr>
          <p:cNvGraphicFramePr>
            <a:graphicFrameLocks/>
          </p:cNvGraphicFramePr>
          <p:nvPr/>
        </p:nvGraphicFramePr>
        <p:xfrm>
          <a:off x="446314" y="1480457"/>
          <a:ext cx="5143781" cy="45284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Диаграмма 6">
            <a:extLst>
              <a:ext uri="{FF2B5EF4-FFF2-40B4-BE49-F238E27FC236}">
                <a16:creationId xmlns:a16="http://schemas.microsoft.com/office/drawing/2014/main" id="{CE004407-7D24-410A-8DC8-C2E7F35B95B5}"/>
              </a:ext>
            </a:extLst>
          </p:cNvPr>
          <p:cNvGraphicFramePr>
            <a:graphicFrameLocks/>
          </p:cNvGraphicFramePr>
          <p:nvPr>
            <p:extLst>
              <p:ext uri="{D42A27DB-BD31-4B8C-83A1-F6EECF244321}">
                <p14:modId xmlns:p14="http://schemas.microsoft.com/office/powerpoint/2010/main" val="1378251637"/>
              </p:ext>
            </p:extLst>
          </p:nvPr>
        </p:nvGraphicFramePr>
        <p:xfrm>
          <a:off x="5764492" y="1028699"/>
          <a:ext cx="6078966" cy="51924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71804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Диаграмма 4">
            <a:extLst>
              <a:ext uri="{FF2B5EF4-FFF2-40B4-BE49-F238E27FC236}">
                <a16:creationId xmlns:a16="http://schemas.microsoft.com/office/drawing/2014/main" id="{1701D9CB-D274-40A9-86CA-E4AC25C82C0B}"/>
              </a:ext>
            </a:extLst>
          </p:cNvPr>
          <p:cNvGraphicFramePr>
            <a:graphicFrameLocks/>
          </p:cNvGraphicFramePr>
          <p:nvPr>
            <p:extLst>
              <p:ext uri="{D42A27DB-BD31-4B8C-83A1-F6EECF244321}">
                <p14:modId xmlns:p14="http://schemas.microsoft.com/office/powerpoint/2010/main" val="3328563267"/>
              </p:ext>
            </p:extLst>
          </p:nvPr>
        </p:nvGraphicFramePr>
        <p:xfrm>
          <a:off x="443845" y="1143000"/>
          <a:ext cx="5543298" cy="343988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26E86144-C380-408E-AFDA-D7530D0A0224}"/>
              </a:ext>
            </a:extLst>
          </p:cNvPr>
          <p:cNvSpPr txBox="1"/>
          <p:nvPr/>
        </p:nvSpPr>
        <p:spPr>
          <a:xfrm>
            <a:off x="1970203" y="518474"/>
            <a:ext cx="2234152" cy="400110"/>
          </a:xfrm>
          <a:prstGeom prst="rect">
            <a:avLst/>
          </a:prstGeom>
          <a:noFill/>
        </p:spPr>
        <p:txBody>
          <a:bodyPr wrap="square" rtlCol="0">
            <a:spAutoFit/>
          </a:bodyPr>
          <a:lstStyle/>
          <a:p>
            <a:pPr algn="ctr"/>
            <a:r>
              <a:rPr lang="ru-RU" sz="2000" b="1" dirty="0"/>
              <a:t>Доходы 2021 г.</a:t>
            </a:r>
          </a:p>
        </p:txBody>
      </p:sp>
      <p:sp>
        <p:nvSpPr>
          <p:cNvPr id="8" name="TextBox 7">
            <a:extLst>
              <a:ext uri="{FF2B5EF4-FFF2-40B4-BE49-F238E27FC236}">
                <a16:creationId xmlns:a16="http://schemas.microsoft.com/office/drawing/2014/main" id="{A687239C-89F5-4D45-A251-43AF0E8388EB}"/>
              </a:ext>
            </a:extLst>
          </p:cNvPr>
          <p:cNvSpPr txBox="1"/>
          <p:nvPr/>
        </p:nvSpPr>
        <p:spPr>
          <a:xfrm>
            <a:off x="1432874" y="5052767"/>
            <a:ext cx="3817857" cy="461665"/>
          </a:xfrm>
          <a:prstGeom prst="rect">
            <a:avLst/>
          </a:prstGeom>
          <a:noFill/>
        </p:spPr>
        <p:txBody>
          <a:bodyPr wrap="square">
            <a:spAutoFit/>
          </a:bodyPr>
          <a:lstStyle/>
          <a:p>
            <a:pPr algn="ctr"/>
            <a:r>
              <a:rPr lang="ru-RU" sz="2400" dirty="0">
                <a:latin typeface="Arial" panose="020B0604020202020204" pitchFamily="34" charset="0"/>
                <a:cs typeface="Arial" panose="020B0604020202020204" pitchFamily="34" charset="0"/>
              </a:rPr>
              <a:t>Всего на </a:t>
            </a:r>
            <a:r>
              <a:rPr lang="ru-RU" sz="2400" b="1" dirty="0">
                <a:latin typeface="Arial" panose="020B0604020202020204" pitchFamily="34" charset="0"/>
                <a:cs typeface="Arial" panose="020B0604020202020204" pitchFamily="34" charset="0"/>
              </a:rPr>
              <a:t>9391 тыс. руб</a:t>
            </a:r>
            <a:r>
              <a:rPr lang="ru-RU"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B50589B-273D-450E-9A29-217F2C739867}"/>
              </a:ext>
            </a:extLst>
          </p:cNvPr>
          <p:cNvSpPr txBox="1"/>
          <p:nvPr/>
        </p:nvSpPr>
        <p:spPr>
          <a:xfrm>
            <a:off x="8240599" y="518474"/>
            <a:ext cx="2234152" cy="400110"/>
          </a:xfrm>
          <a:prstGeom prst="rect">
            <a:avLst/>
          </a:prstGeom>
          <a:noFill/>
        </p:spPr>
        <p:txBody>
          <a:bodyPr wrap="square" rtlCol="0">
            <a:spAutoFit/>
          </a:bodyPr>
          <a:lstStyle/>
          <a:p>
            <a:pPr algn="ctr"/>
            <a:r>
              <a:rPr lang="ru-RU" sz="2000" b="1" dirty="0">
                <a:solidFill>
                  <a:srgbClr val="C00000"/>
                </a:solidFill>
              </a:rPr>
              <a:t>Доходы 2022 г.</a:t>
            </a:r>
          </a:p>
        </p:txBody>
      </p:sp>
      <p:sp>
        <p:nvSpPr>
          <p:cNvPr id="12" name="TextBox 11">
            <a:extLst>
              <a:ext uri="{FF2B5EF4-FFF2-40B4-BE49-F238E27FC236}">
                <a16:creationId xmlns:a16="http://schemas.microsoft.com/office/drawing/2014/main" id="{B256A07E-9E9F-4095-932F-34F60DA67B0D}"/>
              </a:ext>
            </a:extLst>
          </p:cNvPr>
          <p:cNvSpPr txBox="1"/>
          <p:nvPr/>
        </p:nvSpPr>
        <p:spPr>
          <a:xfrm>
            <a:off x="6613351" y="5122866"/>
            <a:ext cx="5099902" cy="461665"/>
          </a:xfrm>
          <a:prstGeom prst="rect">
            <a:avLst/>
          </a:prstGeom>
          <a:noFill/>
        </p:spPr>
        <p:txBody>
          <a:bodyPr wrap="square">
            <a:spAutoFit/>
          </a:bodyPr>
          <a:lstStyle/>
          <a:p>
            <a:r>
              <a:rPr lang="ru-RU" sz="2400" dirty="0">
                <a:latin typeface="Arial" panose="020B0604020202020204" pitchFamily="34" charset="0"/>
                <a:cs typeface="Arial" panose="020B0604020202020204" pitchFamily="34" charset="0"/>
              </a:rPr>
              <a:t>Всего на </a:t>
            </a:r>
            <a:r>
              <a:rPr lang="ru-RU" sz="2400" b="1" dirty="0">
                <a:latin typeface="Arial" panose="020B0604020202020204" pitchFamily="34" charset="0"/>
                <a:cs typeface="Arial" panose="020B0604020202020204" pitchFamily="34" charset="0"/>
              </a:rPr>
              <a:t>9 473 тыс. руб. </a:t>
            </a:r>
          </a:p>
        </p:txBody>
      </p:sp>
      <p:graphicFrame>
        <p:nvGraphicFramePr>
          <p:cNvPr id="2" name="Диаграмма 1">
            <a:extLst>
              <a:ext uri="{FF2B5EF4-FFF2-40B4-BE49-F238E27FC236}">
                <a16:creationId xmlns:a16="http://schemas.microsoft.com/office/drawing/2014/main" id="{C252047A-46D3-89A6-105A-34390688FECE}"/>
              </a:ext>
            </a:extLst>
          </p:cNvPr>
          <p:cNvGraphicFramePr>
            <a:graphicFrameLocks/>
          </p:cNvGraphicFramePr>
          <p:nvPr>
            <p:extLst>
              <p:ext uri="{D42A27DB-BD31-4B8C-83A1-F6EECF244321}">
                <p14:modId xmlns:p14="http://schemas.microsoft.com/office/powerpoint/2010/main" val="778266507"/>
              </p:ext>
            </p:extLst>
          </p:nvPr>
        </p:nvGraphicFramePr>
        <p:xfrm>
          <a:off x="6096000" y="814356"/>
          <a:ext cx="5217849" cy="45393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02290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B302FED-41C0-4813-9023-5BF4FF7DFA62}"/>
              </a:ext>
            </a:extLst>
          </p:cNvPr>
          <p:cNvSpPr txBox="1"/>
          <p:nvPr/>
        </p:nvSpPr>
        <p:spPr>
          <a:xfrm>
            <a:off x="2036190" y="460230"/>
            <a:ext cx="2234152" cy="400110"/>
          </a:xfrm>
          <a:prstGeom prst="rect">
            <a:avLst/>
          </a:prstGeom>
          <a:noFill/>
        </p:spPr>
        <p:txBody>
          <a:bodyPr wrap="square" rtlCol="0">
            <a:spAutoFit/>
          </a:bodyPr>
          <a:lstStyle/>
          <a:p>
            <a:pPr algn="ctr"/>
            <a:r>
              <a:rPr lang="ru-RU" sz="2000" b="1" dirty="0"/>
              <a:t>Доходы 2021 г.</a:t>
            </a:r>
          </a:p>
        </p:txBody>
      </p:sp>
      <p:sp>
        <p:nvSpPr>
          <p:cNvPr id="9" name="TextBox 8">
            <a:extLst>
              <a:ext uri="{FF2B5EF4-FFF2-40B4-BE49-F238E27FC236}">
                <a16:creationId xmlns:a16="http://schemas.microsoft.com/office/drawing/2014/main" id="{F8F87F6B-AE06-41AE-B47A-AC94E27E727A}"/>
              </a:ext>
            </a:extLst>
          </p:cNvPr>
          <p:cNvSpPr txBox="1"/>
          <p:nvPr/>
        </p:nvSpPr>
        <p:spPr>
          <a:xfrm>
            <a:off x="8344294" y="382952"/>
            <a:ext cx="2234152" cy="400110"/>
          </a:xfrm>
          <a:prstGeom prst="rect">
            <a:avLst/>
          </a:prstGeom>
          <a:noFill/>
        </p:spPr>
        <p:txBody>
          <a:bodyPr wrap="square" rtlCol="0">
            <a:spAutoFit/>
          </a:bodyPr>
          <a:lstStyle/>
          <a:p>
            <a:pPr algn="ctr"/>
            <a:r>
              <a:rPr lang="ru-RU" sz="2000" b="1" dirty="0">
                <a:solidFill>
                  <a:srgbClr val="C00000"/>
                </a:solidFill>
              </a:rPr>
              <a:t>Доходы 2022 г.</a:t>
            </a:r>
          </a:p>
        </p:txBody>
      </p:sp>
      <p:pic>
        <p:nvPicPr>
          <p:cNvPr id="2" name="Рисунок 1">
            <a:extLst>
              <a:ext uri="{FF2B5EF4-FFF2-40B4-BE49-F238E27FC236}">
                <a16:creationId xmlns:a16="http://schemas.microsoft.com/office/drawing/2014/main" id="{53FD2CA5-B026-9A5A-C39E-8EF25FB0BDFD}"/>
              </a:ext>
            </a:extLst>
          </p:cNvPr>
          <p:cNvPicPr>
            <a:picLocks noChangeAspect="1"/>
          </p:cNvPicPr>
          <p:nvPr/>
        </p:nvPicPr>
        <p:blipFill>
          <a:blip r:embed="rId2"/>
          <a:stretch>
            <a:fillRect/>
          </a:stretch>
        </p:blipFill>
        <p:spPr>
          <a:xfrm>
            <a:off x="-1133" y="1461155"/>
            <a:ext cx="6298700" cy="4289196"/>
          </a:xfrm>
          <a:prstGeom prst="rect">
            <a:avLst/>
          </a:prstGeom>
        </p:spPr>
      </p:pic>
      <p:pic>
        <p:nvPicPr>
          <p:cNvPr id="3" name="Рисунок 2">
            <a:extLst>
              <a:ext uri="{FF2B5EF4-FFF2-40B4-BE49-F238E27FC236}">
                <a16:creationId xmlns:a16="http://schemas.microsoft.com/office/drawing/2014/main" id="{2573CB94-2FA4-B714-C30B-9AAA5307DA0E}"/>
              </a:ext>
            </a:extLst>
          </p:cNvPr>
          <p:cNvPicPr>
            <a:picLocks noChangeAspect="1"/>
          </p:cNvPicPr>
          <p:nvPr/>
        </p:nvPicPr>
        <p:blipFill>
          <a:blip r:embed="rId3"/>
          <a:stretch>
            <a:fillRect/>
          </a:stretch>
        </p:blipFill>
        <p:spPr>
          <a:xfrm>
            <a:off x="5568432" y="1107649"/>
            <a:ext cx="6084335" cy="5194242"/>
          </a:xfrm>
          <a:prstGeom prst="rect">
            <a:avLst/>
          </a:prstGeom>
        </p:spPr>
      </p:pic>
    </p:spTree>
    <p:extLst>
      <p:ext uri="{BB962C8B-B14F-4D97-AF65-F5344CB8AC3E}">
        <p14:creationId xmlns:p14="http://schemas.microsoft.com/office/powerpoint/2010/main" val="462823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1665EFC2-EEE3-4195-8A5C-73A2CCD1456E}"/>
              </a:ext>
            </a:extLst>
          </p:cNvPr>
          <p:cNvPicPr>
            <a:picLocks noChangeAspect="1"/>
          </p:cNvPicPr>
          <p:nvPr/>
        </p:nvPicPr>
        <p:blipFill rotWithShape="1">
          <a:blip r:embed="rId2"/>
          <a:srcRect t="4673" r="1418" b="26462"/>
          <a:stretch/>
        </p:blipFill>
        <p:spPr>
          <a:xfrm>
            <a:off x="646643" y="796137"/>
            <a:ext cx="4498911" cy="1767807"/>
          </a:xfrm>
          <a:prstGeom prst="rect">
            <a:avLst/>
          </a:prstGeom>
        </p:spPr>
      </p:pic>
      <p:pic>
        <p:nvPicPr>
          <p:cNvPr id="7" name="Рисунок 6">
            <a:extLst>
              <a:ext uri="{FF2B5EF4-FFF2-40B4-BE49-F238E27FC236}">
                <a16:creationId xmlns:a16="http://schemas.microsoft.com/office/drawing/2014/main" id="{0970CE62-3ED4-459B-A541-FEC3488DEE16}"/>
              </a:ext>
            </a:extLst>
          </p:cNvPr>
          <p:cNvPicPr>
            <a:picLocks noChangeAspect="1"/>
          </p:cNvPicPr>
          <p:nvPr/>
        </p:nvPicPr>
        <p:blipFill rotWithShape="1">
          <a:blip r:embed="rId3"/>
          <a:srcRect l="21726" t="19519" r="22604" b="9278"/>
          <a:stretch/>
        </p:blipFill>
        <p:spPr>
          <a:xfrm>
            <a:off x="649604" y="3157113"/>
            <a:ext cx="4495950" cy="3234586"/>
          </a:xfrm>
          <a:prstGeom prst="rect">
            <a:avLst/>
          </a:prstGeom>
        </p:spPr>
      </p:pic>
      <p:sp>
        <p:nvSpPr>
          <p:cNvPr id="8" name="TextBox 7">
            <a:extLst>
              <a:ext uri="{FF2B5EF4-FFF2-40B4-BE49-F238E27FC236}">
                <a16:creationId xmlns:a16="http://schemas.microsoft.com/office/drawing/2014/main" id="{11D9DD4C-5BD7-4F2B-9A48-B6DEAE4B325A}"/>
              </a:ext>
            </a:extLst>
          </p:cNvPr>
          <p:cNvSpPr txBox="1"/>
          <p:nvPr/>
        </p:nvSpPr>
        <p:spPr>
          <a:xfrm>
            <a:off x="5250729" y="796137"/>
            <a:ext cx="6577430" cy="3016210"/>
          </a:xfrm>
          <a:prstGeom prst="rect">
            <a:avLst/>
          </a:prstGeom>
          <a:noFill/>
        </p:spPr>
        <p:txBody>
          <a:bodyPr wrap="square" rtlCol="0">
            <a:spAutoFit/>
          </a:bodyPr>
          <a:lstStyle/>
          <a:p>
            <a:r>
              <a:rPr lang="ru-RU" sz="2800" dirty="0">
                <a:latin typeface="Arial" panose="020B0604020202020204" pitchFamily="34" charset="0"/>
                <a:cs typeface="Arial" panose="020B0604020202020204" pitchFamily="34" charset="0"/>
              </a:rPr>
              <a:t>Всего опубликовано работ в изданиях, индексируемых </a:t>
            </a:r>
          </a:p>
          <a:p>
            <a:r>
              <a:rPr lang="en-US" sz="2800" b="1" dirty="0" err="1">
                <a:latin typeface="Arial" panose="020B0604020202020204" pitchFamily="34" charset="0"/>
                <a:cs typeface="Arial" panose="020B0604020202020204" pitchFamily="34" charset="0"/>
              </a:rPr>
              <a:t>WoS</a:t>
            </a:r>
            <a:r>
              <a:rPr lang="en-US" sz="2800" b="1" dirty="0">
                <a:latin typeface="Arial" panose="020B0604020202020204" pitchFamily="34" charset="0"/>
                <a:cs typeface="Arial" panose="020B0604020202020204" pitchFamily="34" charset="0"/>
              </a:rPr>
              <a:t> + Scopus – </a:t>
            </a:r>
            <a:r>
              <a:rPr lang="ru-RU" sz="2800" b="1" dirty="0">
                <a:latin typeface="Arial" panose="020B0604020202020204" pitchFamily="34" charset="0"/>
                <a:cs typeface="Arial" panose="020B0604020202020204" pitchFamily="34" charset="0"/>
              </a:rPr>
              <a:t>20</a:t>
            </a:r>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Scopus – </a:t>
            </a:r>
            <a:r>
              <a:rPr lang="ru-RU" sz="2800" b="1" dirty="0">
                <a:latin typeface="Arial" panose="020B0604020202020204" pitchFamily="34" charset="0"/>
                <a:cs typeface="Arial" panose="020B0604020202020204" pitchFamily="34" charset="0"/>
              </a:rPr>
              <a:t>12</a:t>
            </a:r>
            <a:endParaRPr lang="en-US" sz="2800" b="1" dirty="0">
              <a:latin typeface="Arial" panose="020B0604020202020204" pitchFamily="34" charset="0"/>
              <a:cs typeface="Arial" panose="020B0604020202020204" pitchFamily="34" charset="0"/>
            </a:endParaRPr>
          </a:p>
          <a:p>
            <a:r>
              <a:rPr lang="ru-RU" sz="2600" dirty="0">
                <a:latin typeface="Arial" panose="020B0604020202020204" pitchFamily="34" charset="0"/>
                <a:cs typeface="Arial" panose="020B0604020202020204" pitchFamily="34" charset="0"/>
              </a:rPr>
              <a:t>Публикации в изданиях перечня ВАК: </a:t>
            </a:r>
            <a:r>
              <a:rPr lang="ru-RU" sz="2600" b="1" dirty="0">
                <a:latin typeface="Arial" panose="020B0604020202020204" pitchFamily="34" charset="0"/>
                <a:cs typeface="Arial" panose="020B0604020202020204" pitchFamily="34" charset="0"/>
              </a:rPr>
              <a:t>37</a:t>
            </a:r>
            <a:r>
              <a:rPr lang="ru-RU" sz="2600" dirty="0">
                <a:latin typeface="Arial" panose="020B0604020202020204" pitchFamily="34" charset="0"/>
                <a:cs typeface="Arial" panose="020B0604020202020204" pitchFamily="34" charset="0"/>
              </a:rPr>
              <a:t>.</a:t>
            </a:r>
          </a:p>
          <a:p>
            <a:r>
              <a:rPr lang="ru-RU" sz="2600" dirty="0">
                <a:latin typeface="Arial" panose="020B0604020202020204" pitchFamily="34" charset="0"/>
                <a:cs typeface="Arial" panose="020B0604020202020204" pitchFamily="34" charset="0"/>
              </a:rPr>
              <a:t>Конференции, в которых участвовали работники: более 30.</a:t>
            </a:r>
          </a:p>
        </p:txBody>
      </p:sp>
      <p:sp>
        <p:nvSpPr>
          <p:cNvPr id="3" name="TextBox 2">
            <a:extLst>
              <a:ext uri="{FF2B5EF4-FFF2-40B4-BE49-F238E27FC236}">
                <a16:creationId xmlns:a16="http://schemas.microsoft.com/office/drawing/2014/main" id="{737D5945-BBCB-4D56-ADCF-C110EB61B593}"/>
              </a:ext>
            </a:extLst>
          </p:cNvPr>
          <p:cNvSpPr txBox="1"/>
          <p:nvPr/>
        </p:nvSpPr>
        <p:spPr>
          <a:xfrm>
            <a:off x="2425831" y="158227"/>
            <a:ext cx="7041823" cy="461665"/>
          </a:xfrm>
          <a:prstGeom prst="rect">
            <a:avLst/>
          </a:prstGeom>
          <a:noFill/>
        </p:spPr>
        <p:txBody>
          <a:bodyPr wrap="square" rtlCol="0">
            <a:spAutoFit/>
          </a:bodyPr>
          <a:lstStyle/>
          <a:p>
            <a:pPr algn="ctr"/>
            <a:r>
              <a:rPr lang="ru-RU" sz="2400" b="1" dirty="0">
                <a:latin typeface="Arial" panose="020B0604020202020204" pitchFamily="34" charset="0"/>
                <a:cs typeface="Arial" panose="020B0604020202020204" pitchFamily="34" charset="0"/>
              </a:rPr>
              <a:t>Публикационная активность в 2022 г</a:t>
            </a:r>
          </a:p>
        </p:txBody>
      </p:sp>
      <p:sp>
        <p:nvSpPr>
          <p:cNvPr id="2" name="TextBox 1">
            <a:extLst>
              <a:ext uri="{FF2B5EF4-FFF2-40B4-BE49-F238E27FC236}">
                <a16:creationId xmlns:a16="http://schemas.microsoft.com/office/drawing/2014/main" id="{CAAF7FAC-51C4-0C73-153F-816B0804253B}"/>
              </a:ext>
            </a:extLst>
          </p:cNvPr>
          <p:cNvSpPr txBox="1"/>
          <p:nvPr/>
        </p:nvSpPr>
        <p:spPr>
          <a:xfrm>
            <a:off x="5355904" y="4212457"/>
            <a:ext cx="6472255" cy="2246769"/>
          </a:xfrm>
          <a:prstGeom prst="rect">
            <a:avLst/>
          </a:prstGeom>
          <a:noFill/>
        </p:spPr>
        <p:txBody>
          <a:bodyPr wrap="square" rtlCol="0">
            <a:spAutoFit/>
          </a:bodyPr>
          <a:lstStyle/>
          <a:p>
            <a:r>
              <a:rPr lang="ru-RU" sz="2000" dirty="0">
                <a:latin typeface="Arial" panose="020B0604020202020204" pitchFamily="34" charset="0"/>
                <a:cs typeface="Arial" panose="020B0604020202020204" pitchFamily="34" charset="0"/>
              </a:rPr>
              <a:t>В 2021 г. всего опубликовано работ в изданиях, индексируемых </a:t>
            </a:r>
          </a:p>
          <a:p>
            <a:r>
              <a:rPr lang="en-US" sz="2000" b="1" dirty="0" err="1">
                <a:latin typeface="Arial" panose="020B0604020202020204" pitchFamily="34" charset="0"/>
                <a:cs typeface="Arial" panose="020B0604020202020204" pitchFamily="34" charset="0"/>
              </a:rPr>
              <a:t>WoS</a:t>
            </a:r>
            <a:r>
              <a:rPr lang="en-US" sz="2000" b="1" dirty="0">
                <a:latin typeface="Arial" panose="020B0604020202020204" pitchFamily="34" charset="0"/>
                <a:cs typeface="Arial" panose="020B0604020202020204" pitchFamily="34" charset="0"/>
              </a:rPr>
              <a:t> + Scopus – </a:t>
            </a:r>
            <a:r>
              <a:rPr lang="ru-RU" sz="2000" b="1" dirty="0">
                <a:latin typeface="Arial" panose="020B0604020202020204" pitchFamily="34" charset="0"/>
                <a:cs typeface="Arial" panose="020B0604020202020204" pitchFamily="34" charset="0"/>
              </a:rPr>
              <a:t>13</a:t>
            </a:r>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Scopus – </a:t>
            </a:r>
            <a:r>
              <a:rPr lang="ru-RU" sz="2000" b="1" dirty="0">
                <a:latin typeface="Arial" panose="020B0604020202020204" pitchFamily="34" charset="0"/>
                <a:cs typeface="Arial" panose="020B0604020202020204" pitchFamily="34" charset="0"/>
              </a:rPr>
              <a:t>41</a:t>
            </a:r>
            <a:endParaRPr lang="en-US" sz="2000" b="1" dirty="0">
              <a:latin typeface="Arial" panose="020B0604020202020204" pitchFamily="34" charset="0"/>
              <a:cs typeface="Arial" panose="020B0604020202020204" pitchFamily="34" charset="0"/>
            </a:endParaRPr>
          </a:p>
          <a:p>
            <a:r>
              <a:rPr lang="ru-RU" sz="2000" dirty="0">
                <a:latin typeface="Arial" panose="020B0604020202020204" pitchFamily="34" charset="0"/>
                <a:cs typeface="Arial" panose="020B0604020202020204" pitchFamily="34" charset="0"/>
              </a:rPr>
              <a:t>Публикации в изданиях перечня ВАК: более 40.</a:t>
            </a:r>
          </a:p>
          <a:p>
            <a:r>
              <a:rPr lang="ru-RU" sz="2000" dirty="0">
                <a:latin typeface="Arial" panose="020B0604020202020204" pitchFamily="34" charset="0"/>
                <a:cs typeface="Arial" panose="020B0604020202020204" pitchFamily="34" charset="0"/>
              </a:rPr>
              <a:t>Конференции, в которых участвовали работники: более 30.</a:t>
            </a:r>
          </a:p>
        </p:txBody>
      </p:sp>
    </p:spTree>
    <p:extLst>
      <p:ext uri="{BB962C8B-B14F-4D97-AF65-F5344CB8AC3E}">
        <p14:creationId xmlns:p14="http://schemas.microsoft.com/office/powerpoint/2010/main" val="1219903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EA29EE-966D-484F-AD44-E1CCE6D892C1}"/>
              </a:ext>
            </a:extLst>
          </p:cNvPr>
          <p:cNvSpPr txBox="1"/>
          <p:nvPr/>
        </p:nvSpPr>
        <p:spPr>
          <a:xfrm>
            <a:off x="761028" y="225415"/>
            <a:ext cx="10442541" cy="400110"/>
          </a:xfrm>
          <a:prstGeom prst="rect">
            <a:avLst/>
          </a:prstGeom>
          <a:noFill/>
        </p:spPr>
        <p:txBody>
          <a:bodyPr wrap="square">
            <a:spAutoFit/>
          </a:bodyPr>
          <a:lstStyle/>
          <a:p>
            <a:pPr algn="ctr"/>
            <a:r>
              <a:rPr lang="ru-RU" sz="2000" b="1" dirty="0">
                <a:latin typeface="Arial" panose="020B0604020202020204" pitchFamily="34" charset="0"/>
                <a:cs typeface="Arial" panose="020B0604020202020204" pitchFamily="34" charset="0"/>
              </a:rPr>
              <a:t>Публикации в изданиях, включенных в </a:t>
            </a:r>
            <a:r>
              <a:rPr lang="en-US" sz="2000" b="1" dirty="0" err="1">
                <a:latin typeface="Arial" panose="020B0604020202020204" pitchFamily="34" charset="0"/>
                <a:cs typeface="Arial" panose="020B0604020202020204" pitchFamily="34" charset="0"/>
              </a:rPr>
              <a:t>WoS</a:t>
            </a:r>
            <a:r>
              <a:rPr lang="en-US" sz="2000" b="1" dirty="0">
                <a:latin typeface="Arial" panose="020B0604020202020204" pitchFamily="34" charset="0"/>
                <a:cs typeface="Arial" panose="020B0604020202020204" pitchFamily="34" charset="0"/>
              </a:rPr>
              <a:t> </a:t>
            </a:r>
            <a:r>
              <a:rPr lang="ru-RU" sz="2000" b="1" dirty="0">
                <a:latin typeface="Arial" panose="020B0604020202020204" pitchFamily="34" charset="0"/>
                <a:cs typeface="Arial" panose="020B0604020202020204" pitchFamily="34" charset="0"/>
              </a:rPr>
              <a:t>и</a:t>
            </a:r>
            <a:r>
              <a:rPr lang="en-US" sz="2000" b="1" dirty="0">
                <a:latin typeface="Arial" panose="020B0604020202020204" pitchFamily="34" charset="0"/>
                <a:cs typeface="Arial" panose="020B0604020202020204" pitchFamily="34" charset="0"/>
              </a:rPr>
              <a:t> Scopus </a:t>
            </a:r>
            <a:endParaRPr lang="ru-RU" sz="2000" dirty="0"/>
          </a:p>
        </p:txBody>
      </p:sp>
      <p:sp>
        <p:nvSpPr>
          <p:cNvPr id="2" name="TextBox 1">
            <a:extLst>
              <a:ext uri="{FF2B5EF4-FFF2-40B4-BE49-F238E27FC236}">
                <a16:creationId xmlns:a16="http://schemas.microsoft.com/office/drawing/2014/main" id="{A97AA19B-198C-43D6-5C65-4EAFE79269C8}"/>
              </a:ext>
            </a:extLst>
          </p:cNvPr>
          <p:cNvSpPr txBox="1"/>
          <p:nvPr/>
        </p:nvSpPr>
        <p:spPr>
          <a:xfrm>
            <a:off x="561975" y="625525"/>
            <a:ext cx="11068050" cy="6065891"/>
          </a:xfrm>
          <a:prstGeom prst="rect">
            <a:avLst/>
          </a:prstGeom>
          <a:noFill/>
        </p:spPr>
        <p:txBody>
          <a:bodyPr wrap="square" rtlCol="0">
            <a:spAutoFit/>
          </a:bodyPr>
          <a:lstStyle/>
          <a:p>
            <a:pPr marL="285750" lvl="0" indent="-285750" algn="just">
              <a:lnSpc>
                <a:spcPct val="107000"/>
              </a:lnSpc>
              <a:buFont typeface="Arial" panose="020B0604020202020204" pitchFamily="34" charset="0"/>
              <a:buChar char="•"/>
              <a:tabLst>
                <a:tab pos="450215" algn="l"/>
              </a:tabLst>
            </a:pPr>
            <a:r>
              <a:rPr lang="en-US"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Fedorov </a:t>
            </a:r>
            <a:r>
              <a:rPr lang="en-US" sz="1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Yu.A</a:t>
            </a:r>
            <a:r>
              <a:rPr lang="en-US"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Chepurnaya</a:t>
            </a:r>
            <a:r>
              <a:rPr lang="en-US"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V.I., </a:t>
            </a:r>
            <a:r>
              <a:rPr lang="en-US" sz="1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Dotsenko</a:t>
            </a:r>
            <a:r>
              <a:rPr lang="en-US"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I.V., </a:t>
            </a:r>
            <a:r>
              <a:rPr lang="en-US" sz="1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Gar'kusha</a:t>
            </a:r>
            <a:r>
              <a:rPr lang="en-US"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D.N., </a:t>
            </a:r>
            <a:r>
              <a:rPr lang="en-US" sz="1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Mikhailenko</a:t>
            </a:r>
            <a:r>
              <a:rPr lang="en-US"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A.V.</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Features of granulometric and material composition of road dust, bottom sediments and soils in the Rostov region // IOP Conf. Series: Earth and Environmental Science. 1061 (2022). 012036.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07000"/>
              </a:lnSpc>
              <a:buFont typeface="Arial" panose="020B0604020202020204" pitchFamily="34" charset="0"/>
              <a:buChar char="•"/>
              <a:tabLst>
                <a:tab pos="450215" algn="l"/>
              </a:tabLst>
            </a:pPr>
            <a:r>
              <a:rPr lang="en-US" sz="1600" b="1" dirty="0">
                <a:solidFill>
                  <a:srgbClr val="000000"/>
                </a:solidFill>
                <a:effectLst/>
                <a:latin typeface="Times New Roman" panose="02020603050405020304" pitchFamily="18" charset="0"/>
                <a:ea typeface="Times New Roman" panose="02020603050405020304" pitchFamily="18" charset="0"/>
              </a:rPr>
              <a:t>Fedorov, Y.A.; </a:t>
            </a:r>
            <a:r>
              <a:rPr lang="en-US" sz="1600" b="1" dirty="0" err="1">
                <a:solidFill>
                  <a:srgbClr val="000000"/>
                </a:solidFill>
                <a:effectLst/>
                <a:latin typeface="Times New Roman" panose="02020603050405020304" pitchFamily="18" charset="0"/>
                <a:ea typeface="Times New Roman" panose="02020603050405020304" pitchFamily="18" charset="0"/>
              </a:rPr>
              <a:t>Mikhailenko</a:t>
            </a:r>
            <a:r>
              <a:rPr lang="en-US" sz="1600" b="1" dirty="0">
                <a:solidFill>
                  <a:srgbClr val="000000"/>
                </a:solidFill>
                <a:effectLst/>
                <a:latin typeface="Times New Roman" panose="02020603050405020304" pitchFamily="18" charset="0"/>
                <a:ea typeface="Times New Roman" panose="02020603050405020304" pitchFamily="18" charset="0"/>
              </a:rPr>
              <a:t>, A.V.</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Ruban</a:t>
            </a:r>
            <a:r>
              <a:rPr lang="en-US" sz="1600" dirty="0">
                <a:solidFill>
                  <a:srgbClr val="000000"/>
                </a:solidFill>
                <a:effectLst/>
                <a:latin typeface="Times New Roman" panose="02020603050405020304" pitchFamily="18" charset="0"/>
                <a:ea typeface="Times New Roman" panose="02020603050405020304" pitchFamily="18" charset="0"/>
              </a:rPr>
              <a:t>, D.A. Large-Scale Accessibility as a New Perspective for </a:t>
            </a:r>
            <a:r>
              <a:rPr lang="en-US" sz="1600" dirty="0" err="1">
                <a:solidFill>
                  <a:srgbClr val="000000"/>
                </a:solidFill>
                <a:effectLst/>
                <a:latin typeface="Times New Roman" panose="02020603050405020304" pitchFamily="18" charset="0"/>
                <a:ea typeface="Times New Roman" panose="02020603050405020304" pitchFamily="18" charset="0"/>
              </a:rPr>
              <a:t>Geoheritage</a:t>
            </a:r>
            <a:r>
              <a:rPr lang="en-US" sz="1600" dirty="0">
                <a:solidFill>
                  <a:srgbClr val="000000"/>
                </a:solidFill>
                <a:effectLst/>
                <a:latin typeface="Times New Roman" panose="02020603050405020304" pitchFamily="18" charset="0"/>
                <a:ea typeface="Times New Roman" panose="02020603050405020304" pitchFamily="18" charset="0"/>
              </a:rPr>
              <a:t> Assessment. Geosciences 2022, 12, 414. (</a:t>
            </a:r>
            <a:r>
              <a:rPr lang="en-US" sz="1600" dirty="0">
                <a:solidFill>
                  <a:srgbClr val="0070C0"/>
                </a:solidFill>
                <a:effectLst/>
                <a:latin typeface="Times New Roman" panose="02020603050405020304" pitchFamily="18" charset="0"/>
                <a:ea typeface="Times New Roman" panose="02020603050405020304" pitchFamily="18" charset="0"/>
              </a:rPr>
              <a:t>Q2</a:t>
            </a:r>
            <a:r>
              <a:rPr lang="en-US" sz="1600" dirty="0">
                <a:solidFill>
                  <a:srgbClr val="000000"/>
                </a:solidFill>
                <a:effectLst/>
                <a:latin typeface="Times New Roman" panose="02020603050405020304" pitchFamily="18" charset="0"/>
                <a:ea typeface="Times New Roman" panose="02020603050405020304" pitchFamily="18" charset="0"/>
              </a:rPr>
              <a:t>)  </a:t>
            </a:r>
            <a:endParaRPr lang="ru-RU" sz="1600" dirty="0">
              <a:effectLst/>
              <a:latin typeface="Times New Roman" panose="02020603050405020304" pitchFamily="18" charset="0"/>
              <a:ea typeface="Times New Roman" panose="02020603050405020304" pitchFamily="18" charset="0"/>
            </a:endParaRPr>
          </a:p>
          <a:p>
            <a:pPr marL="285750" lvl="0" indent="-285750" algn="just">
              <a:lnSpc>
                <a:spcPct val="107000"/>
              </a:lnSpc>
              <a:buFont typeface="Arial" panose="020B0604020202020204" pitchFamily="34" charset="0"/>
              <a:buChar char="•"/>
              <a:tabLst>
                <a:tab pos="450215" algn="l"/>
              </a:tabLst>
            </a:pPr>
            <a:r>
              <a:rPr lang="en-US"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i="0" u="none" strike="noStrike" spc="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Gar’kusha</a:t>
            </a:r>
            <a:r>
              <a:rPr lang="en-US" sz="1600" b="1" i="0" u="none" strike="noStrike"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D.N., Fedorov </a:t>
            </a:r>
            <a:r>
              <a:rPr lang="en-US" sz="1600" b="1" i="0" u="none" strike="noStrike" spc="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Yu.A</a:t>
            </a:r>
            <a:r>
              <a:rPr lang="en-US" sz="1600" b="1" i="0" u="none" strike="noStrike"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a:t>
            </a:r>
            <a:r>
              <a:rPr lang="en-US" sz="1600" b="1" i="0" u="none" strike="noStrike" spc="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Predeina</a:t>
            </a:r>
            <a:r>
              <a:rPr lang="en-US" sz="1600" b="1" i="0" u="none" strike="noStrike"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L.M. Spatiotemporal Dynamics of Copper and Zinc Concentrations in the </a:t>
            </a:r>
            <a:r>
              <a:rPr lang="en-US" sz="1600" b="1" u="none" strike="noStrike"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Lower Don Water // </a:t>
            </a:r>
            <a:r>
              <a:rPr lang="en-US" sz="1600" b="0" u="none" strike="noStrike"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Russian Meteorology and Hydrology. 2022. Vol. 47, No. 3. РР. 232-240</a:t>
            </a:r>
            <a:r>
              <a:rPr lang="en-US" sz="1600" b="0" i="1" u="none" strike="noStrike"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Q3</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0" i="1" u="none" strike="noStrike"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07000"/>
              </a:lnSpc>
              <a:buFont typeface="Arial" panose="020B0604020202020204" pitchFamily="34" charset="0"/>
              <a:buChar char="•"/>
              <a:tabLst>
                <a:tab pos="450215" algn="l"/>
              </a:tabLst>
            </a:pPr>
            <a:r>
              <a:rPr lang="en-US" sz="1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Gar’kusha</a:t>
            </a:r>
            <a:r>
              <a:rPr lang="en-US"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D.N., Fedorov </a:t>
            </a:r>
            <a:r>
              <a:rPr lang="en-US" sz="1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Yu.A</a:t>
            </a:r>
            <a:r>
              <a:rPr lang="en-US"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Trubnik</a:t>
            </a:r>
            <a:r>
              <a:rPr lang="en-US"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R.G., </a:t>
            </a:r>
            <a:r>
              <a:rPr lang="en-US" sz="1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Dotsenko</a:t>
            </a:r>
            <a:r>
              <a:rPr lang="en-US"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N.V. </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Features of the coupled distribution of methane and hydrogen sulfide in the bottom sediments of the Azov and Black Seas firth // IOP Conf. Series: Earth and Environmental Science. 1061 (2022). 012020.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07000"/>
              </a:lnSpc>
              <a:buFont typeface="Arial" panose="020B0604020202020204" pitchFamily="34" charset="0"/>
              <a:buChar char="•"/>
              <a:tabLst>
                <a:tab pos="450215" algn="l"/>
              </a:tabLst>
            </a:pPr>
            <a:r>
              <a:rPr lang="en-US" sz="1600" b="1" dirty="0" err="1">
                <a:effectLst/>
                <a:latin typeface="Times New Roman" panose="02020603050405020304" pitchFamily="18" charset="0"/>
                <a:ea typeface="Times New Roman" panose="02020603050405020304" pitchFamily="18" charset="0"/>
              </a:rPr>
              <a:t>Mikhailenko</a:t>
            </a:r>
            <a:r>
              <a:rPr lang="en-US" sz="1600" b="1" dirty="0">
                <a:effectLst/>
                <a:latin typeface="Times New Roman" panose="02020603050405020304" pitchFamily="18" charset="0"/>
                <a:ea typeface="Times New Roman" panose="02020603050405020304" pitchFamily="18" charset="0"/>
              </a:rPr>
              <a:t>, A.V.,</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Yashalova</a:t>
            </a:r>
            <a:r>
              <a:rPr lang="en-US" sz="1600" dirty="0">
                <a:effectLst/>
                <a:latin typeface="Times New Roman" panose="02020603050405020304" pitchFamily="18" charset="0"/>
                <a:ea typeface="Times New Roman" panose="02020603050405020304" pitchFamily="18" charset="0"/>
              </a:rPr>
              <a:t>, N.N., </a:t>
            </a:r>
            <a:r>
              <a:rPr lang="en-US" sz="1600" dirty="0" err="1">
                <a:effectLst/>
                <a:latin typeface="Times New Roman" panose="02020603050405020304" pitchFamily="18" charset="0"/>
                <a:ea typeface="Times New Roman" panose="02020603050405020304" pitchFamily="18" charset="0"/>
              </a:rPr>
              <a:t>Ruban</a:t>
            </a:r>
            <a:r>
              <a:rPr lang="en-US" sz="1600" dirty="0">
                <a:effectLst/>
                <a:latin typeface="Times New Roman" panose="02020603050405020304" pitchFamily="18" charset="0"/>
                <a:ea typeface="Times New Roman" panose="02020603050405020304" pitchFamily="18" charset="0"/>
              </a:rPr>
              <a:t>, D.A. Environmental Pollution in Geopark Management: A Systematic Review of the Literary Evidence // International Journal of Environmental Research and Public Health, 2022, 19(8), 4748 (</a:t>
            </a:r>
            <a:r>
              <a:rPr lang="en-US" sz="1600" dirty="0">
                <a:solidFill>
                  <a:srgbClr val="0070C0"/>
                </a:solidFill>
                <a:effectLst/>
                <a:latin typeface="Times New Roman" panose="02020603050405020304" pitchFamily="18" charset="0"/>
                <a:ea typeface="Times New Roman" panose="02020603050405020304" pitchFamily="18" charset="0"/>
              </a:rPr>
              <a:t>Q1</a:t>
            </a:r>
            <a:r>
              <a:rPr lang="en-US" sz="1600" dirty="0">
                <a:effectLst/>
                <a:latin typeface="Times New Roman" panose="02020603050405020304" pitchFamily="18" charset="0"/>
                <a:ea typeface="Times New Roman" panose="02020603050405020304" pitchFamily="18" charset="0"/>
              </a:rPr>
              <a:t>)  </a:t>
            </a:r>
            <a:endParaRPr lang="ru-RU" sz="1600" dirty="0">
              <a:effectLst/>
              <a:latin typeface="Times New Roman" panose="02020603050405020304" pitchFamily="18" charset="0"/>
              <a:ea typeface="Times New Roman" panose="02020603050405020304" pitchFamily="18" charset="0"/>
            </a:endParaRPr>
          </a:p>
          <a:p>
            <a:pPr marL="285750" lvl="0" indent="-285750" algn="just">
              <a:lnSpc>
                <a:spcPct val="107000"/>
              </a:lnSpc>
              <a:buFont typeface="Arial" panose="020B0604020202020204" pitchFamily="34" charset="0"/>
              <a:buChar char="•"/>
              <a:tabLst>
                <a:tab pos="450215" algn="l"/>
              </a:tabLst>
            </a:pPr>
            <a:r>
              <a:rPr lang="en-US" sz="1600" b="1" dirty="0" err="1">
                <a:solidFill>
                  <a:srgbClr val="000000"/>
                </a:solidFill>
                <a:effectLst/>
                <a:latin typeface="Times New Roman" panose="02020603050405020304" pitchFamily="18" charset="0"/>
                <a:ea typeface="Times New Roman" panose="02020603050405020304" pitchFamily="18" charset="0"/>
              </a:rPr>
              <a:t>Mikhailenko</a:t>
            </a:r>
            <a:r>
              <a:rPr lang="en-US" sz="1600" b="1" dirty="0">
                <a:solidFill>
                  <a:srgbClr val="000000"/>
                </a:solidFill>
                <a:effectLst/>
                <a:latin typeface="Times New Roman" panose="02020603050405020304" pitchFamily="18" charset="0"/>
                <a:ea typeface="Times New Roman" panose="02020603050405020304" pitchFamily="18" charset="0"/>
              </a:rPr>
              <a:t>, A.V.</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Mamiev</a:t>
            </a:r>
            <a:r>
              <a:rPr lang="en-US" sz="1600" dirty="0">
                <a:solidFill>
                  <a:srgbClr val="000000"/>
                </a:solidFill>
                <a:effectLst/>
                <a:latin typeface="Times New Roman" panose="02020603050405020304" pitchFamily="18" charset="0"/>
                <a:ea typeface="Times New Roman" panose="02020603050405020304" pitchFamily="18" charset="0"/>
              </a:rPr>
              <a:t>, M.B.; </a:t>
            </a:r>
            <a:r>
              <a:rPr lang="en-US" sz="1600" dirty="0" err="1">
                <a:solidFill>
                  <a:srgbClr val="000000"/>
                </a:solidFill>
                <a:effectLst/>
                <a:latin typeface="Times New Roman" panose="02020603050405020304" pitchFamily="18" charset="0"/>
                <a:ea typeface="Times New Roman" panose="02020603050405020304" pitchFamily="18" charset="0"/>
              </a:rPr>
              <a:t>Hanow</a:t>
            </a:r>
            <a:r>
              <a:rPr lang="en-US" sz="1600" dirty="0">
                <a:solidFill>
                  <a:srgbClr val="000000"/>
                </a:solidFill>
                <a:effectLst/>
                <a:latin typeface="Times New Roman" panose="02020603050405020304" pitchFamily="18" charset="0"/>
                <a:ea typeface="Times New Roman" panose="02020603050405020304" pitchFamily="18" charset="0"/>
              </a:rPr>
              <a:t>, T.; </a:t>
            </a:r>
            <a:r>
              <a:rPr lang="en-US" sz="1600" dirty="0" err="1">
                <a:solidFill>
                  <a:srgbClr val="000000"/>
                </a:solidFill>
                <a:effectLst/>
                <a:latin typeface="Times New Roman" panose="02020603050405020304" pitchFamily="18" charset="0"/>
                <a:ea typeface="Times New Roman" panose="02020603050405020304" pitchFamily="18" charset="0"/>
              </a:rPr>
              <a:t>Kashkovskaya</a:t>
            </a:r>
            <a:r>
              <a:rPr lang="en-US" sz="1600" dirty="0">
                <a:solidFill>
                  <a:srgbClr val="000000"/>
                </a:solidFill>
                <a:effectLst/>
                <a:latin typeface="Times New Roman" panose="02020603050405020304" pitchFamily="18" charset="0"/>
                <a:ea typeface="Times New Roman" panose="02020603050405020304" pitchFamily="18" charset="0"/>
              </a:rPr>
              <a:t>, I.M.; </a:t>
            </a:r>
            <a:r>
              <a:rPr lang="en-US" sz="1600" dirty="0" err="1">
                <a:solidFill>
                  <a:srgbClr val="000000"/>
                </a:solidFill>
                <a:effectLst/>
                <a:latin typeface="Times New Roman" panose="02020603050405020304" pitchFamily="18" charset="0"/>
                <a:ea typeface="Times New Roman" panose="02020603050405020304" pitchFamily="18" charset="0"/>
              </a:rPr>
              <a:t>Yashalova</a:t>
            </a:r>
            <a:r>
              <a:rPr lang="en-US" sz="1600" dirty="0">
                <a:solidFill>
                  <a:srgbClr val="000000"/>
                </a:solidFill>
                <a:effectLst/>
                <a:latin typeface="Times New Roman" panose="02020603050405020304" pitchFamily="18" charset="0"/>
                <a:ea typeface="Times New Roman" panose="02020603050405020304" pitchFamily="18" charset="0"/>
              </a:rPr>
              <a:t>, N.N.; </a:t>
            </a:r>
            <a:r>
              <a:rPr lang="en-US" sz="1600" dirty="0" err="1">
                <a:solidFill>
                  <a:srgbClr val="000000"/>
                </a:solidFill>
                <a:effectLst/>
                <a:latin typeface="Times New Roman" panose="02020603050405020304" pitchFamily="18" charset="0"/>
                <a:ea typeface="Times New Roman" panose="02020603050405020304" pitchFamily="18" charset="0"/>
              </a:rPr>
              <a:t>Ruban</a:t>
            </a:r>
            <a:r>
              <a:rPr lang="en-US" sz="1600" dirty="0">
                <a:solidFill>
                  <a:srgbClr val="000000"/>
                </a:solidFill>
                <a:effectLst/>
                <a:latin typeface="Times New Roman" panose="02020603050405020304" pitchFamily="18" charset="0"/>
                <a:ea typeface="Times New Roman" panose="02020603050405020304" pitchFamily="18" charset="0"/>
              </a:rPr>
              <a:t>, D.A. River Beaches in Russian Cities: Examples of Soviet Legacy // Heritage 2022, </a:t>
            </a:r>
            <a:r>
              <a:rPr lang="en-US" sz="1600" i="1" dirty="0">
                <a:solidFill>
                  <a:srgbClr val="000000"/>
                </a:solidFill>
                <a:effectLst/>
                <a:latin typeface="Times New Roman" panose="02020603050405020304" pitchFamily="18" charset="0"/>
                <a:ea typeface="Times New Roman" panose="02020603050405020304" pitchFamily="18" charset="0"/>
              </a:rPr>
              <a:t>5</a:t>
            </a:r>
            <a:r>
              <a:rPr lang="en-US" sz="1600" dirty="0">
                <a:solidFill>
                  <a:srgbClr val="000000"/>
                </a:solidFill>
                <a:effectLst/>
                <a:latin typeface="Times New Roman" panose="02020603050405020304" pitchFamily="18" charset="0"/>
                <a:ea typeface="Times New Roman" panose="02020603050405020304" pitchFamily="18" charset="0"/>
              </a:rPr>
              <a:t>, 1974-1987</a:t>
            </a:r>
            <a:r>
              <a:rPr lang="en-US" sz="1600" dirty="0">
                <a:effectLst/>
                <a:latin typeface="Times New Roman" panose="02020603050405020304" pitchFamily="18" charset="0"/>
                <a:ea typeface="Times New Roman" panose="02020603050405020304" pitchFamily="18" charset="0"/>
              </a:rPr>
              <a:t> (</a:t>
            </a:r>
            <a:r>
              <a:rPr lang="en-US" sz="1600" dirty="0">
                <a:solidFill>
                  <a:srgbClr val="0070C0"/>
                </a:solidFill>
                <a:effectLst/>
                <a:latin typeface="Times New Roman" panose="02020603050405020304" pitchFamily="18" charset="0"/>
                <a:ea typeface="Times New Roman" panose="02020603050405020304" pitchFamily="18" charset="0"/>
              </a:rPr>
              <a:t>Q1</a:t>
            </a:r>
            <a:r>
              <a:rPr lang="en-US" sz="1600" dirty="0">
                <a:effectLst/>
                <a:latin typeface="Times New Roman" panose="02020603050405020304" pitchFamily="18" charset="0"/>
                <a:ea typeface="Times New Roman" panose="02020603050405020304" pitchFamily="18" charset="0"/>
              </a:rPr>
              <a:t>)  </a:t>
            </a:r>
            <a:endParaRPr lang="ru-RU" sz="1600" dirty="0">
              <a:effectLst/>
              <a:latin typeface="Times New Roman" panose="02020603050405020304" pitchFamily="18" charset="0"/>
              <a:ea typeface="Times New Roman" panose="02020603050405020304" pitchFamily="18" charset="0"/>
            </a:endParaRPr>
          </a:p>
          <a:p>
            <a:pPr marL="285750" lvl="0" indent="-285750" algn="just">
              <a:lnSpc>
                <a:spcPct val="107000"/>
              </a:lnSpc>
              <a:buFont typeface="Arial" panose="020B0604020202020204" pitchFamily="34" charset="0"/>
              <a:buChar char="•"/>
              <a:tabLst>
                <a:tab pos="450215" algn="l"/>
              </a:tabLst>
            </a:pPr>
            <a:r>
              <a:rPr lang="en-US" sz="1600" dirty="0" err="1">
                <a:effectLst/>
                <a:latin typeface="Times New Roman" panose="02020603050405020304" pitchFamily="18" charset="0"/>
                <a:ea typeface="Times New Roman" panose="02020603050405020304" pitchFamily="18" charset="0"/>
              </a:rPr>
              <a:t>Ruban</a:t>
            </a:r>
            <a:r>
              <a:rPr lang="en-US" sz="1600" dirty="0">
                <a:effectLst/>
                <a:latin typeface="Times New Roman" panose="02020603050405020304" pitchFamily="18" charset="0"/>
                <a:ea typeface="Times New Roman" panose="02020603050405020304" pitchFamily="18" charset="0"/>
              </a:rPr>
              <a:t>, D.A., </a:t>
            </a:r>
            <a:r>
              <a:rPr lang="en-US" sz="1600" b="1" dirty="0" err="1">
                <a:effectLst/>
                <a:latin typeface="Times New Roman" panose="02020603050405020304" pitchFamily="18" charset="0"/>
                <a:ea typeface="Times New Roman" panose="02020603050405020304" pitchFamily="18" charset="0"/>
              </a:rPr>
              <a:t>Mikhailenko</a:t>
            </a:r>
            <a:r>
              <a:rPr lang="en-US" sz="1600" b="1" dirty="0">
                <a:effectLst/>
                <a:latin typeface="Times New Roman" panose="02020603050405020304" pitchFamily="18" charset="0"/>
                <a:ea typeface="Times New Roman" panose="02020603050405020304" pitchFamily="18" charset="0"/>
              </a:rPr>
              <a:t>, A.V.</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Yashalova</a:t>
            </a:r>
            <a:r>
              <a:rPr lang="en-US" sz="1600" dirty="0">
                <a:effectLst/>
                <a:latin typeface="Times New Roman" panose="02020603050405020304" pitchFamily="18" charset="0"/>
                <a:ea typeface="Times New Roman" panose="02020603050405020304" pitchFamily="18" charset="0"/>
              </a:rPr>
              <a:t>, N.N. Valuable </a:t>
            </a:r>
            <a:r>
              <a:rPr lang="en-US" sz="1600" dirty="0" err="1">
                <a:effectLst/>
                <a:latin typeface="Times New Roman" panose="02020603050405020304" pitchFamily="18" charset="0"/>
                <a:ea typeface="Times New Roman" panose="02020603050405020304" pitchFamily="18" charset="0"/>
              </a:rPr>
              <a:t>geoheritage</a:t>
            </a:r>
            <a:r>
              <a:rPr lang="en-US" sz="1600" dirty="0">
                <a:effectLst/>
                <a:latin typeface="Times New Roman" panose="02020603050405020304" pitchFamily="18" charset="0"/>
                <a:ea typeface="Times New Roman" panose="02020603050405020304" pitchFamily="18" charset="0"/>
              </a:rPr>
              <a:t> resources: Potential versus exploitation // Resources Policy, 2022, 77, 102665 (</a:t>
            </a:r>
            <a:r>
              <a:rPr lang="en-US" sz="1600" dirty="0">
                <a:solidFill>
                  <a:srgbClr val="0070C0"/>
                </a:solidFill>
                <a:effectLst/>
                <a:latin typeface="Times New Roman" panose="02020603050405020304" pitchFamily="18" charset="0"/>
                <a:ea typeface="Times New Roman" panose="02020603050405020304" pitchFamily="18" charset="0"/>
              </a:rPr>
              <a:t>Q1</a:t>
            </a:r>
            <a:r>
              <a:rPr lang="en-US" sz="1600" dirty="0">
                <a:effectLst/>
                <a:latin typeface="Times New Roman" panose="02020603050405020304" pitchFamily="18" charset="0"/>
                <a:ea typeface="Times New Roman" panose="02020603050405020304" pitchFamily="18" charset="0"/>
              </a:rPr>
              <a:t>)   </a:t>
            </a:r>
            <a:endParaRPr lang="ru-RU" sz="1600" dirty="0">
              <a:effectLst/>
              <a:latin typeface="Times New Roman" panose="02020603050405020304" pitchFamily="18" charset="0"/>
              <a:ea typeface="Times New Roman" panose="02020603050405020304" pitchFamily="18" charset="0"/>
            </a:endParaRPr>
          </a:p>
          <a:p>
            <a:pPr marL="285750" lvl="0" indent="-285750" algn="just">
              <a:lnSpc>
                <a:spcPct val="107000"/>
              </a:lnSpc>
              <a:buFont typeface="Arial" panose="020B0604020202020204" pitchFamily="34" charset="0"/>
              <a:buChar char="•"/>
              <a:tabLst>
                <a:tab pos="450215" algn="l"/>
              </a:tabLst>
            </a:pPr>
            <a:r>
              <a:rPr lang="en-US" sz="1600" dirty="0" err="1">
                <a:solidFill>
                  <a:srgbClr val="000000"/>
                </a:solidFill>
                <a:effectLst/>
                <a:latin typeface="Times New Roman" panose="02020603050405020304" pitchFamily="18" charset="0"/>
                <a:ea typeface="Times New Roman" panose="02020603050405020304" pitchFamily="18" charset="0"/>
              </a:rPr>
              <a:t>Ruban</a:t>
            </a:r>
            <a:r>
              <a:rPr lang="en-US" sz="1600" dirty="0">
                <a:solidFill>
                  <a:srgbClr val="000000"/>
                </a:solidFill>
                <a:effectLst/>
                <a:latin typeface="Times New Roman" panose="02020603050405020304" pitchFamily="18" charset="0"/>
                <a:ea typeface="Times New Roman" panose="02020603050405020304" pitchFamily="18" charset="0"/>
              </a:rPr>
              <a:t>, D.A.; </a:t>
            </a:r>
            <a:r>
              <a:rPr lang="en-US" sz="1600" b="1" dirty="0" err="1">
                <a:solidFill>
                  <a:srgbClr val="000000"/>
                </a:solidFill>
                <a:effectLst/>
                <a:latin typeface="Times New Roman" panose="02020603050405020304" pitchFamily="18" charset="0"/>
                <a:ea typeface="Times New Roman" panose="02020603050405020304" pitchFamily="18" charset="0"/>
              </a:rPr>
              <a:t>Mikhailenko</a:t>
            </a:r>
            <a:r>
              <a:rPr lang="en-US" sz="1600" b="1" dirty="0">
                <a:solidFill>
                  <a:srgbClr val="000000"/>
                </a:solidFill>
                <a:effectLst/>
                <a:latin typeface="Times New Roman" panose="02020603050405020304" pitchFamily="18" charset="0"/>
                <a:ea typeface="Times New Roman" panose="02020603050405020304" pitchFamily="18" charset="0"/>
              </a:rPr>
              <a:t>, A.V.</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Ermolaev</a:t>
            </a:r>
            <a:r>
              <a:rPr lang="en-US" sz="1600" dirty="0">
                <a:solidFill>
                  <a:srgbClr val="000000"/>
                </a:solidFill>
                <a:effectLst/>
                <a:latin typeface="Times New Roman" panose="02020603050405020304" pitchFamily="18" charset="0"/>
                <a:ea typeface="Times New Roman" panose="02020603050405020304" pitchFamily="18" charset="0"/>
              </a:rPr>
              <a:t>, V.A. Inverted Landforms of the Western Caucasus: Implications for </a:t>
            </a:r>
            <a:r>
              <a:rPr lang="en-US" sz="1600" dirty="0" err="1">
                <a:solidFill>
                  <a:srgbClr val="000000"/>
                </a:solidFill>
                <a:effectLst/>
                <a:latin typeface="Times New Roman" panose="02020603050405020304" pitchFamily="18" charset="0"/>
                <a:ea typeface="Times New Roman" panose="02020603050405020304" pitchFamily="18" charset="0"/>
              </a:rPr>
              <a:t>Geoheritage</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Geotourism</a:t>
            </a:r>
            <a:r>
              <a:rPr lang="en-US" sz="1600" dirty="0">
                <a:solidFill>
                  <a:srgbClr val="000000"/>
                </a:solidFill>
                <a:effectLst/>
                <a:latin typeface="Times New Roman" panose="02020603050405020304" pitchFamily="18" charset="0"/>
                <a:ea typeface="Times New Roman" panose="02020603050405020304" pitchFamily="18" charset="0"/>
              </a:rPr>
              <a:t>, and </a:t>
            </a:r>
            <a:r>
              <a:rPr lang="en-US" sz="1600" dirty="0" err="1">
                <a:solidFill>
                  <a:srgbClr val="000000"/>
                </a:solidFill>
                <a:effectLst/>
                <a:latin typeface="Times New Roman" panose="02020603050405020304" pitchFamily="18" charset="0"/>
                <a:ea typeface="Times New Roman" panose="02020603050405020304" pitchFamily="18" charset="0"/>
              </a:rPr>
              <a:t>Geobranding</a:t>
            </a:r>
            <a:r>
              <a:rPr lang="en-US" sz="1600" dirty="0">
                <a:solidFill>
                  <a:srgbClr val="000000"/>
                </a:solidFill>
                <a:effectLst/>
                <a:latin typeface="Times New Roman" panose="02020603050405020304" pitchFamily="18" charset="0"/>
                <a:ea typeface="Times New Roman" panose="02020603050405020304" pitchFamily="18" charset="0"/>
              </a:rPr>
              <a:t>. </a:t>
            </a:r>
            <a:r>
              <a:rPr lang="ru-RU" sz="1600" i="1" dirty="0">
                <a:solidFill>
                  <a:srgbClr val="000000"/>
                </a:solidFill>
                <a:effectLst/>
                <a:latin typeface="Times New Roman" panose="02020603050405020304" pitchFamily="18" charset="0"/>
                <a:ea typeface="Times New Roman" panose="02020603050405020304" pitchFamily="18" charset="0"/>
              </a:rPr>
              <a:t>Heritage</a:t>
            </a:r>
            <a:r>
              <a:rPr lang="en-US" sz="1600" i="1" dirty="0">
                <a:solidFill>
                  <a:srgbClr val="000000"/>
                </a:solidFill>
                <a:effectLst/>
                <a:latin typeface="Times New Roman" panose="02020603050405020304" pitchFamily="18" charset="0"/>
                <a:ea typeface="Times New Roman" panose="02020603050405020304" pitchFamily="18" charset="0"/>
              </a:rPr>
              <a:t> </a:t>
            </a:r>
            <a:r>
              <a:rPr lang="en-US" sz="1600" dirty="0">
                <a:solidFill>
                  <a:srgbClr val="000000"/>
                </a:solidFill>
                <a:effectLst/>
                <a:latin typeface="Times New Roman" panose="02020603050405020304" pitchFamily="18" charset="0"/>
                <a:ea typeface="Times New Roman" panose="02020603050405020304" pitchFamily="18" charset="0"/>
              </a:rPr>
              <a:t>2022, </a:t>
            </a:r>
            <a:r>
              <a:rPr lang="ru-RU" sz="1600" i="1" dirty="0">
                <a:solidFill>
                  <a:srgbClr val="000000"/>
                </a:solidFill>
                <a:effectLst/>
                <a:latin typeface="Times New Roman" panose="02020603050405020304" pitchFamily="18" charset="0"/>
                <a:ea typeface="Times New Roman" panose="02020603050405020304" pitchFamily="18" charset="0"/>
              </a:rPr>
              <a:t>5</a:t>
            </a:r>
            <a:r>
              <a:rPr lang="en-US" sz="1600" dirty="0">
                <a:solidFill>
                  <a:srgbClr val="000000"/>
                </a:solidFill>
                <a:effectLst/>
                <a:latin typeface="Times New Roman" panose="02020603050405020304" pitchFamily="18" charset="0"/>
                <a:ea typeface="Times New Roman" panose="02020603050405020304" pitchFamily="18" charset="0"/>
              </a:rPr>
              <a:t>, 2315-2331. https://doi.org/10.3390/heritage5030121</a:t>
            </a:r>
            <a:r>
              <a:rPr lang="en-US" sz="1600" dirty="0">
                <a:effectLst/>
                <a:latin typeface="Times New Roman" panose="02020603050405020304" pitchFamily="18" charset="0"/>
                <a:ea typeface="Times New Roman" panose="02020603050405020304" pitchFamily="18" charset="0"/>
              </a:rPr>
              <a:t> (</a:t>
            </a:r>
            <a:r>
              <a:rPr lang="en-US" sz="1600" dirty="0">
                <a:solidFill>
                  <a:srgbClr val="0070C0"/>
                </a:solidFill>
                <a:effectLst/>
                <a:latin typeface="Times New Roman" panose="02020603050405020304" pitchFamily="18" charset="0"/>
                <a:ea typeface="Times New Roman" panose="02020603050405020304" pitchFamily="18" charset="0"/>
              </a:rPr>
              <a:t>Q1</a:t>
            </a:r>
            <a:r>
              <a:rPr lang="en-US" sz="1600" dirty="0">
                <a:effectLst/>
                <a:latin typeface="Times New Roman" panose="02020603050405020304" pitchFamily="18" charset="0"/>
                <a:ea typeface="Times New Roman" panose="02020603050405020304" pitchFamily="18" charset="0"/>
              </a:rPr>
              <a:t>)  </a:t>
            </a:r>
            <a:endParaRPr lang="ru-RU" sz="1600" dirty="0">
              <a:effectLst/>
              <a:latin typeface="Times New Roman" panose="02020603050405020304" pitchFamily="18" charset="0"/>
              <a:ea typeface="Times New Roman" panose="02020603050405020304" pitchFamily="18" charset="0"/>
            </a:endParaRPr>
          </a:p>
          <a:p>
            <a:pPr marL="285750" lvl="0" indent="-285750" algn="just">
              <a:buFont typeface="Arial" panose="020B0604020202020204" pitchFamily="34" charset="0"/>
              <a:buChar char="•"/>
              <a:tabLst>
                <a:tab pos="450215" algn="l"/>
              </a:tabLst>
            </a:pPr>
            <a:r>
              <a:rPr lang="en-US" sz="1600" b="1" dirty="0" err="1">
                <a:effectLst/>
                <a:latin typeface="Times New Roman" panose="02020603050405020304" pitchFamily="18" charset="0"/>
                <a:ea typeface="Times New Roman" panose="02020603050405020304" pitchFamily="18" charset="0"/>
              </a:rPr>
              <a:t>Krivoguz</a:t>
            </a:r>
            <a:r>
              <a:rPr lang="en-US" sz="1600" b="1" dirty="0">
                <a:effectLst/>
                <a:latin typeface="Times New Roman" panose="02020603050405020304" pitchFamily="18" charset="0"/>
                <a:ea typeface="Times New Roman" panose="02020603050405020304" pitchFamily="18" charset="0"/>
              </a:rPr>
              <a:t> D, Bespalova L</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Zhilenkov</a:t>
            </a:r>
            <a:r>
              <a:rPr lang="en-US" sz="1600" dirty="0">
                <a:effectLst/>
                <a:latin typeface="Times New Roman" panose="02020603050405020304" pitchFamily="18" charset="0"/>
                <a:ea typeface="Times New Roman" panose="02020603050405020304" pitchFamily="18" charset="0"/>
              </a:rPr>
              <a:t> A, </a:t>
            </a:r>
            <a:r>
              <a:rPr lang="en-US" sz="1600" dirty="0" err="1">
                <a:effectLst/>
                <a:latin typeface="Times New Roman" panose="02020603050405020304" pitchFamily="18" charset="0"/>
                <a:ea typeface="Times New Roman" panose="02020603050405020304" pitchFamily="18" charset="0"/>
              </a:rPr>
              <a:t>Chernyi</a:t>
            </a:r>
            <a:r>
              <a:rPr lang="en-US" sz="1600" dirty="0">
                <a:effectLst/>
                <a:latin typeface="Times New Roman" panose="02020603050405020304" pitchFamily="18" charset="0"/>
                <a:ea typeface="Times New Roman" panose="02020603050405020304" pitchFamily="18" charset="0"/>
              </a:rPr>
              <a:t> S. A Deep Neural Network Method for Water Areas Extraction Using Remote Sensing Data. Journal of Marine Science and Engineering. 2022; 10(10):1392. https://doi.org/10.3390/jmse10101392 (</a:t>
            </a:r>
            <a:r>
              <a:rPr lang="en-US" sz="1600" dirty="0">
                <a:solidFill>
                  <a:srgbClr val="00B0F0"/>
                </a:solidFill>
                <a:effectLst/>
                <a:latin typeface="Times New Roman" panose="02020603050405020304" pitchFamily="18" charset="0"/>
                <a:ea typeface="Times New Roman" panose="02020603050405020304" pitchFamily="18" charset="0"/>
              </a:rPr>
              <a:t>Q2</a:t>
            </a:r>
            <a:r>
              <a:rPr lang="en-US" sz="1600" dirty="0">
                <a:effectLst/>
                <a:latin typeface="Times New Roman" panose="02020603050405020304" pitchFamily="18" charset="0"/>
                <a:ea typeface="Times New Roman" panose="02020603050405020304" pitchFamily="18" charset="0"/>
              </a:rPr>
              <a:t>).</a:t>
            </a:r>
            <a:endParaRPr lang="ru-RU" sz="1600" dirty="0">
              <a:effectLst/>
              <a:latin typeface="Times New Roman" panose="02020603050405020304" pitchFamily="18" charset="0"/>
              <a:ea typeface="Times New Roman" panose="02020603050405020304" pitchFamily="18" charset="0"/>
            </a:endParaRPr>
          </a:p>
          <a:p>
            <a:pPr marL="285750" lvl="0" indent="-285750" algn="just">
              <a:buFont typeface="Arial" panose="020B0604020202020204" pitchFamily="34" charset="0"/>
              <a:buChar char="•"/>
              <a:tabLst>
                <a:tab pos="450215" algn="l"/>
              </a:tabLst>
            </a:pPr>
            <a:r>
              <a:rPr lang="en-US" sz="1600" dirty="0">
                <a:solidFill>
                  <a:srgbClr val="000000"/>
                </a:solidFill>
                <a:effectLst/>
                <a:latin typeface="Times New Roman" panose="02020603050405020304" pitchFamily="18" charset="0"/>
                <a:ea typeface="Times New Roman" panose="02020603050405020304" pitchFamily="18" charset="0"/>
              </a:rPr>
              <a:t>Abdel Gawad, A.E., </a:t>
            </a:r>
            <a:r>
              <a:rPr lang="en-US" sz="1600" dirty="0" err="1">
                <a:solidFill>
                  <a:srgbClr val="000000"/>
                </a:solidFill>
                <a:effectLst/>
                <a:latin typeface="Times New Roman" panose="02020603050405020304" pitchFamily="18" charset="0"/>
                <a:ea typeface="Times New Roman" panose="02020603050405020304" pitchFamily="18" charset="0"/>
              </a:rPr>
              <a:t>Ene</a:t>
            </a:r>
            <a:r>
              <a:rPr lang="en-US" sz="1600" dirty="0">
                <a:solidFill>
                  <a:srgbClr val="000000"/>
                </a:solidFill>
                <a:effectLst/>
                <a:latin typeface="Times New Roman" panose="02020603050405020304" pitchFamily="18" charset="0"/>
                <a:ea typeface="Times New Roman" panose="02020603050405020304" pitchFamily="18" charset="0"/>
              </a:rPr>
              <a:t>, A., </a:t>
            </a:r>
            <a:r>
              <a:rPr lang="en-US" sz="1600" dirty="0" err="1">
                <a:solidFill>
                  <a:srgbClr val="000000"/>
                </a:solidFill>
                <a:effectLst/>
                <a:latin typeface="Times New Roman" panose="02020603050405020304" pitchFamily="18" charset="0"/>
                <a:ea typeface="Times New Roman" panose="02020603050405020304" pitchFamily="18" charset="0"/>
              </a:rPr>
              <a:t>Skublov</a:t>
            </a:r>
            <a:r>
              <a:rPr lang="en-US" sz="1600" dirty="0">
                <a:solidFill>
                  <a:srgbClr val="000000"/>
                </a:solidFill>
                <a:effectLst/>
                <a:latin typeface="Times New Roman" panose="02020603050405020304" pitchFamily="18" charset="0"/>
                <a:ea typeface="Times New Roman" panose="02020603050405020304" pitchFamily="18" charset="0"/>
              </a:rPr>
              <a:t>, S.G., </a:t>
            </a:r>
            <a:r>
              <a:rPr lang="en-US" sz="1600" dirty="0" err="1">
                <a:solidFill>
                  <a:srgbClr val="000000"/>
                </a:solidFill>
                <a:effectLst/>
                <a:latin typeface="Times New Roman" panose="02020603050405020304" pitchFamily="18" charset="0"/>
                <a:ea typeface="Times New Roman" panose="02020603050405020304" pitchFamily="18" charset="0"/>
              </a:rPr>
              <a:t>Gavrilchik</a:t>
            </a:r>
            <a:r>
              <a:rPr lang="en-US" sz="1600" dirty="0">
                <a:solidFill>
                  <a:srgbClr val="000000"/>
                </a:solidFill>
                <a:effectLst/>
                <a:latin typeface="Times New Roman" panose="02020603050405020304" pitchFamily="18" charset="0"/>
                <a:ea typeface="Times New Roman" panose="02020603050405020304" pitchFamily="18" charset="0"/>
              </a:rPr>
              <a:t>, A.K., Ali, M.A., </a:t>
            </a:r>
            <a:r>
              <a:rPr lang="en-US" sz="1600" b="1" dirty="0" err="1">
                <a:solidFill>
                  <a:srgbClr val="000000"/>
                </a:solidFill>
                <a:effectLst/>
                <a:latin typeface="Times New Roman" panose="02020603050405020304" pitchFamily="18" charset="0"/>
                <a:ea typeface="Times New Roman" panose="02020603050405020304" pitchFamily="18" charset="0"/>
              </a:rPr>
              <a:t>Ghoneim</a:t>
            </a:r>
            <a:r>
              <a:rPr lang="en-US" sz="1600" b="1" dirty="0">
                <a:solidFill>
                  <a:srgbClr val="000000"/>
                </a:solidFill>
                <a:effectLst/>
                <a:latin typeface="Times New Roman" panose="02020603050405020304" pitchFamily="18" charset="0"/>
                <a:ea typeface="Times New Roman" panose="02020603050405020304" pitchFamily="18" charset="0"/>
              </a:rPr>
              <a:t>, M.M., </a:t>
            </a:r>
            <a:r>
              <a:rPr lang="en-US" sz="1600" b="1" dirty="0" err="1">
                <a:solidFill>
                  <a:srgbClr val="000000"/>
                </a:solidFill>
                <a:effectLst/>
                <a:latin typeface="Times New Roman" panose="02020603050405020304" pitchFamily="18" charset="0"/>
                <a:ea typeface="Times New Roman" panose="02020603050405020304" pitchFamily="18" charset="0"/>
              </a:rPr>
              <a:t>Nastavkin</a:t>
            </a:r>
            <a:r>
              <a:rPr lang="en-US" sz="1600" b="1" dirty="0">
                <a:solidFill>
                  <a:srgbClr val="000000"/>
                </a:solidFill>
                <a:effectLst/>
                <a:latin typeface="Times New Roman" panose="02020603050405020304" pitchFamily="18" charset="0"/>
                <a:ea typeface="Times New Roman" panose="02020603050405020304" pitchFamily="18" charset="0"/>
              </a:rPr>
              <a:t>, A.V.</a:t>
            </a:r>
            <a:r>
              <a:rPr lang="en-US" sz="1600" dirty="0">
                <a:solidFill>
                  <a:srgbClr val="000000"/>
                </a:solidFill>
                <a:effectLst/>
                <a:latin typeface="Times New Roman" panose="02020603050405020304" pitchFamily="18" charset="0"/>
                <a:ea typeface="Times New Roman" panose="02020603050405020304" pitchFamily="18" charset="0"/>
              </a:rPr>
              <a:t> Trace Element Geochemistry and Genesis of Beryl from Wadi </a:t>
            </a:r>
            <a:r>
              <a:rPr lang="en-US" sz="1600" dirty="0" err="1">
                <a:solidFill>
                  <a:srgbClr val="000000"/>
                </a:solidFill>
                <a:effectLst/>
                <a:latin typeface="Times New Roman" panose="02020603050405020304" pitchFamily="18" charset="0"/>
                <a:ea typeface="Times New Roman" panose="02020603050405020304" pitchFamily="18" charset="0"/>
              </a:rPr>
              <a:t>Nugrus</a:t>
            </a:r>
            <a:r>
              <a:rPr lang="en-US" sz="1600" dirty="0">
                <a:solidFill>
                  <a:srgbClr val="000000"/>
                </a:solidFill>
                <a:effectLst/>
                <a:latin typeface="Times New Roman" panose="02020603050405020304" pitchFamily="18" charset="0"/>
                <a:ea typeface="Times New Roman" panose="02020603050405020304" pitchFamily="18" charset="0"/>
              </a:rPr>
              <a:t>, South Eastern Desert, Egypt (2022) Minerals, 12 (2), 206.</a:t>
            </a:r>
            <a:r>
              <a:rPr lang="ru-RU" sz="1600" dirty="0">
                <a:solidFill>
                  <a:srgbClr val="000000"/>
                </a:solidFill>
                <a:effectLst/>
                <a:latin typeface="Times New Roman" panose="02020603050405020304" pitchFamily="18" charset="0"/>
                <a:ea typeface="Times New Roman" panose="02020603050405020304" pitchFamily="18" charset="0"/>
              </a:rPr>
              <a:t> </a:t>
            </a:r>
            <a:r>
              <a:rPr lang="en-US" sz="1600" b="1" dirty="0">
                <a:solidFill>
                  <a:srgbClr val="0070C0"/>
                </a:solidFill>
                <a:effectLst/>
                <a:latin typeface="Times New Roman" panose="02020603050405020304" pitchFamily="18" charset="0"/>
                <a:ea typeface="Times New Roman" panose="02020603050405020304" pitchFamily="18" charset="0"/>
              </a:rPr>
              <a:t>(Q2)</a:t>
            </a:r>
            <a:endParaRPr lang="ru-RU" sz="1600" dirty="0">
              <a:effectLst/>
              <a:latin typeface="Times New Roman" panose="02020603050405020304" pitchFamily="18" charset="0"/>
              <a:ea typeface="Times New Roman" panose="02020603050405020304" pitchFamily="18" charset="0"/>
            </a:endParaRPr>
          </a:p>
          <a:p>
            <a:endParaRPr lang="ru-RU" sz="1600" dirty="0"/>
          </a:p>
        </p:txBody>
      </p:sp>
    </p:spTree>
    <p:extLst>
      <p:ext uri="{BB962C8B-B14F-4D97-AF65-F5344CB8AC3E}">
        <p14:creationId xmlns:p14="http://schemas.microsoft.com/office/powerpoint/2010/main" val="2435704052"/>
      </p:ext>
    </p:extLst>
  </p:cSld>
  <p:clrMapOvr>
    <a:masterClrMapping/>
  </p:clrMapOvr>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1477</TotalTime>
  <Words>6004</Words>
  <Application>Microsoft Office PowerPoint</Application>
  <PresentationFormat>Широкоэкранный</PresentationFormat>
  <Paragraphs>272</Paragraphs>
  <Slides>31</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31</vt:i4>
      </vt:variant>
    </vt:vector>
  </HeadingPairs>
  <TitlesOfParts>
    <vt:vector size="38" baseType="lpstr">
      <vt:lpstr>Arial</vt:lpstr>
      <vt:lpstr>Calibri</vt:lpstr>
      <vt:lpstr>Calibri Light</vt:lpstr>
      <vt:lpstr>Century Gothic</vt:lpstr>
      <vt:lpstr>Times New Roman</vt:lpstr>
      <vt:lpstr>Wingdings</vt:lpstr>
      <vt:lpstr>1_Тема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Попов Юрий Витальевич</dc:creator>
  <cp:lastModifiedBy>Попов Юрий Витальевич</cp:lastModifiedBy>
  <cp:revision>54</cp:revision>
  <dcterms:created xsi:type="dcterms:W3CDTF">2019-12-19T15:47:50Z</dcterms:created>
  <dcterms:modified xsi:type="dcterms:W3CDTF">2022-12-23T09:46:55Z</dcterms:modified>
</cp:coreProperties>
</file>