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  <p:sldId id="257" r:id="rId7"/>
    <p:sldId id="260" r:id="rId8"/>
    <p:sldId id="261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6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4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3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8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5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7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9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A71C-4ED8-4D95-A01C-66C2F4541DE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0A71C-4ED8-4D95-A01C-66C2F4541DEB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8587-09E6-43EE-A1DA-076378EF9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9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" y="310696"/>
            <a:ext cx="11059886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b="1" dirty="0" smtClean="0"/>
              <a:t>Регламент формирования состава и деятельности ученого совета структурного подразделения (Приказ ЮФУ № 92-ОД от 16.03.2016 г.)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91" t="15870" r="30299" b="6286"/>
          <a:stretch/>
        </p:blipFill>
        <p:spPr>
          <a:xfrm>
            <a:off x="108622" y="2058783"/>
            <a:ext cx="5611863" cy="4192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584" t="18148" r="27709" b="5185"/>
          <a:stretch/>
        </p:blipFill>
        <p:spPr>
          <a:xfrm>
            <a:off x="5769428" y="2058783"/>
            <a:ext cx="6193971" cy="43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7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862" y="191589"/>
            <a:ext cx="11617234" cy="94157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3800" b="1" dirty="0" smtClean="0">
                <a:latin typeface="+mn-lt"/>
              </a:rPr>
              <a:t>Заседание Ученого совета</a:t>
            </a:r>
            <a:br>
              <a:rPr lang="ru-RU" sz="3800" b="1" dirty="0" smtClean="0">
                <a:latin typeface="+mn-lt"/>
              </a:rPr>
            </a:br>
            <a:r>
              <a:rPr lang="ru-RU" sz="3800" b="1" dirty="0" smtClean="0">
                <a:latin typeface="+mn-lt"/>
              </a:rPr>
              <a:t>Института наук о Земле 21.10.2022 г.</a:t>
            </a:r>
            <a:endParaRPr lang="ru-RU" sz="38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176" y="1729689"/>
            <a:ext cx="11364686" cy="424439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200" b="1" u="sng" dirty="0" smtClean="0"/>
              <a:t>Проект решения по вопросу о </a:t>
            </a:r>
            <a:r>
              <a:rPr lang="ru-RU" sz="2200" b="1" u="sng" dirty="0"/>
              <a:t>созыве Конференции работников и обучающихся Института наук о Земле </a:t>
            </a:r>
            <a:r>
              <a:rPr lang="ru-RU" sz="2200" b="1" u="sng" dirty="0" smtClean="0"/>
              <a:t>для </a:t>
            </a:r>
            <a:r>
              <a:rPr lang="ru-RU" sz="2200" b="1" u="sng" dirty="0"/>
              <a:t>избрания нового состава Ученого совета Института наук о Земле и Ученого совета Южного федерального университета</a:t>
            </a:r>
            <a:endParaRPr lang="ru-RU" sz="2200" b="1" u="sng" dirty="0" smtClean="0"/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200" dirty="0" smtClean="0"/>
              <a:t>1</a:t>
            </a:r>
            <a:r>
              <a:rPr lang="ru-RU" sz="2200" dirty="0"/>
              <a:t>. </a:t>
            </a:r>
            <a:r>
              <a:rPr lang="ru-RU" sz="2200" dirty="0" smtClean="0"/>
              <a:t>Созвать Конференцию работников и обучающихся Института наук о Земле (далее «Конференция») для избрания нового состава Ученого совета Института наук о Земле и Ученого совета Южного федерального университета.</a:t>
            </a:r>
            <a:endParaRPr lang="ru-RU" sz="2200" dirty="0"/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200" dirty="0"/>
              <a:t>2. Датой проведения Конференции определить </a:t>
            </a:r>
            <a:r>
              <a:rPr lang="ru-RU" sz="2200" b="1" dirty="0" smtClean="0"/>
              <a:t>11 ноября 2022 </a:t>
            </a:r>
            <a:r>
              <a:rPr lang="ru-RU" sz="2200" b="1" dirty="0"/>
              <a:t>г.</a:t>
            </a:r>
            <a:r>
              <a:rPr lang="ru-RU" sz="2200" dirty="0"/>
              <a:t>, формат проведения Конференции: </a:t>
            </a:r>
            <a:r>
              <a:rPr lang="ru-RU" sz="2200" b="1" dirty="0" smtClean="0"/>
              <a:t>очный</a:t>
            </a:r>
            <a:r>
              <a:rPr lang="ru-RU" sz="2200" dirty="0" smtClean="0"/>
              <a:t>.</a:t>
            </a:r>
            <a:endParaRPr lang="ru-RU" sz="2200" dirty="0"/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200" dirty="0"/>
              <a:t>3. Определить следующие нормы представительства делегатов Конференции: </a:t>
            </a:r>
            <a:r>
              <a:rPr lang="ru-RU" sz="2200" b="1" dirty="0"/>
              <a:t>один делегат от двух ставок штатных сотрудников подразделений института и один делегат от </a:t>
            </a:r>
            <a:r>
              <a:rPr lang="ru-RU" sz="2200" b="1" dirty="0" smtClean="0"/>
              <a:t>обучающихся</a:t>
            </a:r>
            <a:r>
              <a:rPr lang="ru-RU" sz="2200" dirty="0"/>
              <a:t>.</a:t>
            </a:r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200" dirty="0"/>
              <a:t>4. Определить следующий порядок избрания делегатов Конференции: делегаты из числа сотрудников выдвигаются и избираются от подразделений института простым большинством голосов на заседаниях коллективов подразделений; делегат из числа обучающихся выдвигается и избирается простым большинством голосов на заседании студенческого совета института; избрание делегатов проводится до 3 ноября 2022 г</a:t>
            </a:r>
            <a:r>
              <a:rPr lang="ru-RU" sz="2200" dirty="0" smtClean="0"/>
              <a:t>.</a:t>
            </a:r>
            <a:endParaRPr lang="ru-RU" sz="2200" dirty="0"/>
          </a:p>
          <a:p>
            <a:pPr algn="just">
              <a:lnSpc>
                <a:spcPct val="70000"/>
              </a:lnSpc>
              <a:spcBef>
                <a:spcPts val="0"/>
              </a:spcBef>
              <a:spcAft>
                <a:spcPts val="1800"/>
              </a:spcAft>
            </a:pP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" y="193185"/>
            <a:ext cx="1376172" cy="1276987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pic>
        <p:nvPicPr>
          <p:cNvPr id="6" name="Picture 7" descr="C:\Users\1\Desktop\музей\те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EB4E3"/>
              </a:clrFrom>
              <a:clrTo>
                <a:srgbClr val="8EB4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5748" y="186233"/>
            <a:ext cx="1301930" cy="128393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71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16" y="147411"/>
            <a:ext cx="10515600" cy="671195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/>
              <a:t>Нормы представительства подразделений Института наук о Земле на конференции работников и обучающихся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74293"/>
              </p:ext>
            </p:extLst>
          </p:nvPr>
        </p:nvGraphicFramePr>
        <p:xfrm>
          <a:off x="243839" y="896982"/>
          <a:ext cx="11739154" cy="5794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774">
                  <a:extLst>
                    <a:ext uri="{9D8B030D-6E8A-4147-A177-3AD203B41FA5}">
                      <a16:colId xmlns:a16="http://schemas.microsoft.com/office/drawing/2014/main" val="1889355950"/>
                    </a:ext>
                  </a:extLst>
                </a:gridCol>
                <a:gridCol w="2438926">
                  <a:extLst>
                    <a:ext uri="{9D8B030D-6E8A-4147-A177-3AD203B41FA5}">
                      <a16:colId xmlns:a16="http://schemas.microsoft.com/office/drawing/2014/main" val="3782316674"/>
                    </a:ext>
                  </a:extLst>
                </a:gridCol>
                <a:gridCol w="2399204">
                  <a:extLst>
                    <a:ext uri="{9D8B030D-6E8A-4147-A177-3AD203B41FA5}">
                      <a16:colId xmlns:a16="http://schemas.microsoft.com/office/drawing/2014/main" val="1124496594"/>
                    </a:ext>
                  </a:extLst>
                </a:gridCol>
                <a:gridCol w="1126778">
                  <a:extLst>
                    <a:ext uri="{9D8B030D-6E8A-4147-A177-3AD203B41FA5}">
                      <a16:colId xmlns:a16="http://schemas.microsoft.com/office/drawing/2014/main" val="868981746"/>
                    </a:ext>
                  </a:extLst>
                </a:gridCol>
                <a:gridCol w="1313472">
                  <a:extLst>
                    <a:ext uri="{9D8B030D-6E8A-4147-A177-3AD203B41FA5}">
                      <a16:colId xmlns:a16="http://schemas.microsoft.com/office/drawing/2014/main" val="1568537182"/>
                    </a:ext>
                  </a:extLst>
                </a:gridCol>
              </a:tblGrid>
              <a:tr h="263717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Подразделение института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кадровой базе ЮФУ по состоянию на 14.10.2022 г.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586875"/>
                  </a:ext>
                </a:extLst>
              </a:tr>
              <a:tr h="131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ставок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</a:t>
                      </a:r>
                      <a:r>
                        <a:rPr lang="ru-RU" sz="1800" dirty="0" smtClean="0">
                          <a:effectLst/>
                        </a:rPr>
                        <a:t>делегатов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3199551351"/>
                  </a:ext>
                </a:extLst>
              </a:tr>
              <a:tr h="791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Научно-педагогические работники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Вспомогательный и административно-управленческий персонал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80869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Дирекция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3966938786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Кафедра общей и инженерной геологии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10,50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3438090343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Кафедра месторождений полезных ископаемых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6,70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8,70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3423576382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Кафедра геоэкологии и прикладной геохимии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7,75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9,25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131621740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Кафедра океанологии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8,50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2064942286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Кафедра социально-экономической географии и природопользования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10,40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10,40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2498145157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Кафедра физической географии, экологии и охраны природы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13,25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17,25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2733700545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marL="18034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т.ч. Международная ассоциированная лаборатория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1670777193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Центр исследования минерального сырья и состояния окружающей среды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243888302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Минералогический музей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1585576599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База практики и учебного туризма «Белая речка»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3,10 АУП + 6,60 ОП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9,70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198952789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сотрудников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56,60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31,70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88,30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42708780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Всего обучающихся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835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2405655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71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0325"/>
            <a:ext cx="4229100" cy="1457325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b="1" dirty="0"/>
              <a:t>О подготовке к приемной кампании 2023 г</a:t>
            </a:r>
            <a:r>
              <a:rPr lang="ru-RU" b="1" dirty="0" smtClean="0"/>
              <a:t>.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Приказ </a:t>
            </a:r>
            <a:r>
              <a:rPr lang="ru-RU" dirty="0"/>
              <a:t>от 13.10.2022 г. № </a:t>
            </a:r>
            <a:r>
              <a:rPr lang="ru-RU" dirty="0" smtClean="0"/>
              <a:t>2219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354" t="15000" r="33854" b="5000"/>
          <a:stretch/>
        </p:blipFill>
        <p:spPr>
          <a:xfrm>
            <a:off x="4915591" y="333376"/>
            <a:ext cx="6885884" cy="622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6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712" y="300901"/>
            <a:ext cx="10596154" cy="453481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3600" b="1" dirty="0"/>
              <a:t>Направления подготовки </a:t>
            </a:r>
            <a:r>
              <a:rPr lang="ru-RU" sz="3600" b="1" dirty="0" smtClean="0"/>
              <a:t>и КЦП к </a:t>
            </a:r>
            <a:r>
              <a:rPr lang="ru-RU" sz="3600" b="1" dirty="0"/>
              <a:t>набору </a:t>
            </a:r>
            <a:r>
              <a:rPr lang="ru-RU" sz="3600" b="1" dirty="0" smtClean="0"/>
              <a:t>в 2023 </a:t>
            </a:r>
            <a:r>
              <a:rPr lang="ru-RU" sz="3600" b="1" dirty="0"/>
              <a:t>г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449" y="871951"/>
            <a:ext cx="11536680" cy="523385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b="1" dirty="0" err="1" smtClean="0"/>
              <a:t>Бакалавриат</a:t>
            </a:r>
            <a:endParaRPr lang="ru-RU" sz="19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/>
              <a:t>05.03.01 Геология (рук. Костюк Ю.Н.) – 26 мест СГЗ, 2 места ПВЗ, 10 мест ИНО ПВЗ;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/>
              <a:t>05.03.02 География (рук. Овсепян А.Э.) – 25 мест СГЗ, 2 места ПВЗ, 10 мест ИНО ПВЗ;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/>
              <a:t>05.03.04 Гидрометеорология (рук</a:t>
            </a:r>
            <a:r>
              <a:rPr lang="ru-RU" sz="1900" dirty="0" smtClean="0"/>
              <a:t>. </a:t>
            </a:r>
            <a:r>
              <a:rPr lang="ru-RU" sz="1900" dirty="0"/>
              <a:t>Беспалова Е.В.) – 25 мест СГЗ, 2 места ПВЗ, 10 мест ИНО ПВЗ;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/>
              <a:t>05.03.06 Экология и природопользование (рук. Коваленко А.С.) – 25 мест СГЗ, 2 места ПВЗ, 10 мест ИНО ПВЗ;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/>
              <a:t>44.03.05 Педагогическое образование (География и Экономика) (рук. Богачев И.В.):</a:t>
            </a: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/>
              <a:t>Очная форма – 19 мест СГЗ, 6 мест ПВЗ, 10 мест ИНО ПВЗ</a:t>
            </a: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/>
              <a:t>Заочная форма – 20 мест СГЗ, 5 мест ПВЗ</a:t>
            </a:r>
            <a:r>
              <a:rPr lang="ru-RU" sz="1900" dirty="0" smtClean="0"/>
              <a:t>.</a:t>
            </a:r>
            <a:endParaRPr lang="ru-RU" sz="1900" dirty="0"/>
          </a:p>
          <a:p>
            <a:pPr marL="0" indent="0">
              <a:lnSpc>
                <a:spcPct val="7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1900" b="1" dirty="0" err="1"/>
              <a:t>Специалитет</a:t>
            </a:r>
            <a:endParaRPr lang="ru-RU" sz="19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/>
              <a:t>21.05.02 Прикладная геология (рук. Наставкин А.В.) – 25 мест СГЗ, 2 места ПВЗ, 10 мест ИНО ПВЗ</a:t>
            </a:r>
            <a:r>
              <a:rPr lang="ru-RU" sz="1900" dirty="0" smtClean="0"/>
              <a:t>.</a:t>
            </a:r>
            <a:endParaRPr lang="ru-RU" sz="1900" dirty="0"/>
          </a:p>
          <a:p>
            <a:pPr marL="0" indent="0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900" b="1" dirty="0"/>
              <a:t>Магистратура</a:t>
            </a:r>
            <a:endParaRPr lang="ru-RU" sz="1900" dirty="0"/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dirty="0"/>
              <a:t>05.04.01 Геология, 05.04.01 География, программа «Управление, мониторинг ландшафтов и геологической среды с использованием ГИС и инструментальных методов» (рук. Кузнецов А.Н.):</a:t>
            </a: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dirty="0"/>
              <a:t>05.04.01 Геология – 10 мест СГЗ, 3 места ПВЗ, 5 мест ИНО ПВЗ;</a:t>
            </a: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dirty="0"/>
              <a:t>05.04.02 География– 10 мест СГЗ, 3 места ПВЗ, 5 мест ИНО ПВЗ;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dirty="0"/>
              <a:t>05.04.06 Экология и природопользование, программа «Прикладная геоэкология» (рук. Решетняк О.С., науч. рук. Матишов Г.Г., Закруткин В.Е.) – 20 мест СГЗ, 5 мест ПВЗ, 10 мест ИНО ПВЗ;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dirty="0"/>
              <a:t>44.04.01 Педагогическое образование, программа «Технологии географического образования и экологического просвещения» (рук. Латун В.В.) – 14 мест СГЗ, 6 мест ПВЗ, 10 мест ИНО ПВЗ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07042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915047"/>
              </p:ext>
            </p:extLst>
          </p:nvPr>
        </p:nvGraphicFramePr>
        <p:xfrm>
          <a:off x="113211" y="1266924"/>
          <a:ext cx="5817326" cy="5221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71">
                  <a:extLst>
                    <a:ext uri="{9D8B030D-6E8A-4147-A177-3AD203B41FA5}">
                      <a16:colId xmlns:a16="http://schemas.microsoft.com/office/drawing/2014/main" val="2912119710"/>
                    </a:ext>
                  </a:extLst>
                </a:gridCol>
                <a:gridCol w="1590757">
                  <a:extLst>
                    <a:ext uri="{9D8B030D-6E8A-4147-A177-3AD203B41FA5}">
                      <a16:colId xmlns:a16="http://schemas.microsoft.com/office/drawing/2014/main" val="2956955262"/>
                    </a:ext>
                  </a:extLst>
                </a:gridCol>
                <a:gridCol w="3840498">
                  <a:extLst>
                    <a:ext uri="{9D8B030D-6E8A-4147-A177-3AD203B41FA5}">
                      <a16:colId xmlns:a16="http://schemas.microsoft.com/office/drawing/2014/main" val="109784137"/>
                    </a:ext>
                  </a:extLst>
                </a:gridCol>
              </a:tblGrid>
              <a:tr h="182664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Подразделение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Делегаты: ФИО, должность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599410919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Дирекция института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Кузнецов А.Н., директор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887126645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Крукиер М.Л., ведущий инженер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1781795154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Подколзина И.Н., специалист по УМР 1 кат.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485232357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Кафедра общей и инженерной геологии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Хансиварова Н.М., зав. кафедрой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167094629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Бойко Н.И., профессор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4077484157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Хардиков А.Э., профессор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091236537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Бондарева О.С., доцент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4045207008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Леднев А.Н., старший преподаватель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4282950363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Харчук В.В., старший преподаватель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675551106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Кафедра месторождений полезных ископаемых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Наставкин А.В., зав. кафедрой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918587173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Грановская Н.В., доцент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490198409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Рылов В.Г., доцент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497262405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Труфанов А.В., доцент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037338411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Перепечаева Н.И., зав. лабораторией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5998134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Кафедра геоэкологии и прикладной геохимии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Закруткин В.Е., зав. кафедрой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1759379452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Скляренко Г.Ю., доцент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4013142373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Гибков Е.В., старший преподаватель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440987506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Райко Е.А., зав. кабинетом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375187020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Кафедра физической географии, экологии и охраны природы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Федоров Ю.А., г.н.с., зав. кафедрой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677845650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Доценко И.В., доцент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511328655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Назаренко О.В., доцент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324602657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Овсепян А.Э., доцент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597079390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Зимовец А.А., доцент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810766431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Баранникова Н.Н., старший преподаватель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1648425714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Михайленко А.В., старший преподаватель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86024279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Дмитрик Л.Ю., м.н.с.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1912705589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Трубник Р.Г., м.н.с.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105900532"/>
                  </a:ext>
                </a:extLst>
              </a:tr>
              <a:tr h="1799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6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Вахрушкина О.М., зав. кабинетом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67243177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11194"/>
              </p:ext>
            </p:extLst>
          </p:nvPr>
        </p:nvGraphicFramePr>
        <p:xfrm>
          <a:off x="6035041" y="1266924"/>
          <a:ext cx="6000206" cy="4437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899">
                  <a:extLst>
                    <a:ext uri="{9D8B030D-6E8A-4147-A177-3AD203B41FA5}">
                      <a16:colId xmlns:a16="http://schemas.microsoft.com/office/drawing/2014/main" val="2343274417"/>
                    </a:ext>
                  </a:extLst>
                </a:gridCol>
                <a:gridCol w="2341779">
                  <a:extLst>
                    <a:ext uri="{9D8B030D-6E8A-4147-A177-3AD203B41FA5}">
                      <a16:colId xmlns:a16="http://schemas.microsoft.com/office/drawing/2014/main" val="1866931216"/>
                    </a:ext>
                  </a:extLst>
                </a:gridCol>
                <a:gridCol w="3280528">
                  <a:extLst>
                    <a:ext uri="{9D8B030D-6E8A-4147-A177-3AD203B41FA5}">
                      <a16:colId xmlns:a16="http://schemas.microsoft.com/office/drawing/2014/main" val="1662737043"/>
                    </a:ext>
                  </a:extLst>
                </a:gridCol>
              </a:tblGrid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Подразделение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Делегаты: ФИО, должность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245254410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Кафедра океанологии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Беспалова Л.А., профессор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792597245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Иошпа А.Р., доцент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006946278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Цыганкова А.Е., доцент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705226297"/>
                  </a:ext>
                </a:extLst>
              </a:tr>
              <a:tr h="80445">
                <a:tc rowSpan="3"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Кафедра социально-экономической географии и природопользования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Латун В.В., зав. кафедрой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850786048"/>
                  </a:ext>
                </a:extLst>
              </a:tr>
              <a:tr h="80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Богачев И.В., доцент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958081999"/>
                  </a:ext>
                </a:extLst>
              </a:tr>
              <a:tr h="80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Меринова Ю.Ю., доцент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71443196"/>
                  </a:ext>
                </a:extLst>
              </a:tr>
              <a:tr h="113867">
                <a:tc rowSpan="2"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Центр исследований минерального сырья и состояния окружающей среды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Букатова</a:t>
                      </a:r>
                      <a:r>
                        <a:rPr lang="ru-RU" sz="1600" dirty="0">
                          <a:effectLst/>
                        </a:rPr>
                        <a:t> С.П., ведущий инженер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132340365"/>
                  </a:ext>
                </a:extLst>
              </a:tr>
              <a:tr h="127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Автушенко</a:t>
                      </a:r>
                      <a:r>
                        <a:rPr lang="ru-RU" sz="1600" dirty="0">
                          <a:effectLst/>
                        </a:rPr>
                        <a:t> Н.А., инженер-проектировщик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700862382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Минералогический музей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Бортова Л.В., зав. музеем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766071671"/>
                  </a:ext>
                </a:extLst>
              </a:tr>
              <a:tr h="87758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Направление 05.03.01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Онипер</a:t>
                      </a:r>
                      <a:r>
                        <a:rPr lang="ru-RU" sz="1600" dirty="0">
                          <a:effectLst/>
                        </a:rPr>
                        <a:t> И.А., студент 2 к. 1 гр.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902387834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Направление 05.03.02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Старченкова Н.А., студент 4 к. 3 гр.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251281437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Направление 05.03.04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Гежа</a:t>
                      </a:r>
                      <a:r>
                        <a:rPr lang="ru-RU" sz="1600" dirty="0">
                          <a:effectLst/>
                        </a:rPr>
                        <a:t> Н.А., студент 4 к. 4 гр.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537338078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Направление 05.03.06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Баумара</a:t>
                      </a:r>
                      <a:r>
                        <a:rPr lang="ru-RU" sz="1600" dirty="0">
                          <a:effectLst/>
                        </a:rPr>
                        <a:t> М.А., студент 4 к. 5 гр.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75595934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Направление 44.03.01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Бердик П.А., студент 2 к. 6 гр.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4026531864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Направление 21.05.02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Терещенко В.А., студент 3 к. 2 гр.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616522771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Направление 05.04.06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Чепурная В.И., магистрант 2 к.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142157115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Направление 05.04.06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Вербовская</a:t>
                      </a:r>
                      <a:r>
                        <a:rPr lang="ru-RU" sz="1600" dirty="0">
                          <a:effectLst/>
                        </a:rPr>
                        <a:t> А.Ю., магистрант 2 к.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1456325152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Направление 05.04.06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Бессонова К.А., магистрант 2 к.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801064770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Направление 05.04.06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Бондарева Е.В., магистрант 1 к.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761021153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Направление 05.04.06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Матяш</a:t>
                      </a:r>
                      <a:r>
                        <a:rPr lang="ru-RU" sz="1600" dirty="0">
                          <a:effectLst/>
                        </a:rPr>
                        <a:t> О.А., магистрант 1 к.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1068182041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Направление 05.04.06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Щукина А.А., магистрант 1 к.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933994419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Направление 44.04.01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Юсупова С.Р., магистрант 2 к.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3250204394"/>
                  </a:ext>
                </a:extLst>
              </a:tr>
              <a:tr h="80445"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 05.06.01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6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Иванченко А.М., аспирант 2 года обучения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1" marR="34641" marT="0" marB="0"/>
                </a:tc>
                <a:extLst>
                  <a:ext uri="{0D108BD9-81ED-4DB2-BD59-A6C34878D82A}">
                    <a16:rowId xmlns:a16="http://schemas.microsoft.com/office/drawing/2014/main" val="2189232803"/>
                  </a:ext>
                </a:extLst>
              </a:tr>
            </a:tbl>
          </a:graphicData>
        </a:graphic>
      </p:graphicFrame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873034" y="312874"/>
            <a:ext cx="10515600" cy="671195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/>
              <a:t>Список делегатов конференции </a:t>
            </a:r>
            <a:r>
              <a:rPr lang="ru-RU" sz="3200" b="1" dirty="0"/>
              <a:t>работников и </a:t>
            </a:r>
            <a:r>
              <a:rPr lang="ru-RU" sz="3200" b="1" dirty="0" smtClean="0"/>
              <a:t>обучающихся </a:t>
            </a:r>
            <a:r>
              <a:rPr lang="ru-RU" sz="3200" b="1" dirty="0"/>
              <a:t>Института наук о Земле </a:t>
            </a:r>
            <a:r>
              <a:rPr lang="ru-RU" sz="3200" b="1" dirty="0" smtClean="0"/>
              <a:t>15.03.2019 г.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41661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8FD647FA25D3489179AF084D4D4143" ma:contentTypeVersion="14" ma:contentTypeDescription="Создание документа." ma:contentTypeScope="" ma:versionID="133e27a769e05f9255f8da5a9c8dd4de">
  <xsd:schema xmlns:xsd="http://www.w3.org/2001/XMLSchema" xmlns:xs="http://www.w3.org/2001/XMLSchema" xmlns:p="http://schemas.microsoft.com/office/2006/metadata/properties" xmlns:ns3="e5245aaa-1a74-4a8f-946a-315792d8c027" xmlns:ns4="989a5ce6-c6b7-4c34-90f1-aedc5196679c" targetNamespace="http://schemas.microsoft.com/office/2006/metadata/properties" ma:root="true" ma:fieldsID="cb5cccee58101d5ba8de17effab23648" ns3:_="" ns4:_="">
    <xsd:import namespace="e5245aaa-1a74-4a8f-946a-315792d8c027"/>
    <xsd:import namespace="989a5ce6-c6b7-4c34-90f1-aedc519667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45aaa-1a74-4a8f-946a-315792d8c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a5ce6-c6b7-4c34-90f1-aedc519667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782B09-8CE6-43B9-8958-07066ADFDA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245aaa-1a74-4a8f-946a-315792d8c027"/>
    <ds:schemaRef ds:uri="989a5ce6-c6b7-4c34-90f1-aedc519667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66A389-B065-493D-A15E-EB1767DC05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4EB84F-601E-43A0-B996-8788A216FD4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89a5ce6-c6b7-4c34-90f1-aedc5196679c"/>
    <ds:schemaRef ds:uri="e5245aaa-1a74-4a8f-946a-315792d8c02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1119</Words>
  <Application>Microsoft Office PowerPoint</Application>
  <PresentationFormat>Широкоэкранный</PresentationFormat>
  <Paragraphs>225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Регламент формирования состава и деятельности ученого совета структурного подразделения (Приказ ЮФУ № 92-ОД от 16.03.2016 г.)</vt:lpstr>
      <vt:lpstr>Заседание Ученого совета Института наук о Земле 21.10.2022 г.</vt:lpstr>
      <vt:lpstr>Нормы представительства подразделений Института наук о Земле на конференции работников и обучающихся</vt:lpstr>
      <vt:lpstr>О подготовке к приемной кампании 2023 г.   Приказ от 13.10.2022 г. № 2219</vt:lpstr>
      <vt:lpstr>Направления подготовки и КЦП к набору в 2023 г.</vt:lpstr>
      <vt:lpstr>Список делегатов конференции работников и обучающихся Института наук о Земле 15.03.2019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Ученого совета Института наук о Земле 03.09.2021 г.</dc:title>
  <dc:creator>Кузнецов Андрей Николаевич</dc:creator>
  <cp:lastModifiedBy>Кузнецов Андрей Николаевич</cp:lastModifiedBy>
  <cp:revision>22</cp:revision>
  <dcterms:created xsi:type="dcterms:W3CDTF">2021-09-02T20:21:26Z</dcterms:created>
  <dcterms:modified xsi:type="dcterms:W3CDTF">2022-10-21T02:02:21Z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0x010100D58FD647FA25D3489179AF084D4D4143</vt:lpwstr>
  </property>
</Properties>
</file>