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7" r:id="rId2"/>
    <p:sldId id="328" r:id="rId3"/>
    <p:sldId id="299" r:id="rId4"/>
    <p:sldId id="272" r:id="rId5"/>
    <p:sldId id="266" r:id="rId6"/>
    <p:sldId id="304" r:id="rId7"/>
    <p:sldId id="310" r:id="rId8"/>
    <p:sldId id="331" r:id="rId9"/>
    <p:sldId id="332" r:id="rId10"/>
    <p:sldId id="262" r:id="rId11"/>
    <p:sldId id="333" r:id="rId12"/>
    <p:sldId id="273" r:id="rId13"/>
    <p:sldId id="307" r:id="rId14"/>
    <p:sldId id="308" r:id="rId15"/>
    <p:sldId id="256" r:id="rId16"/>
    <p:sldId id="319" r:id="rId17"/>
    <p:sldId id="320" r:id="rId18"/>
    <p:sldId id="325" r:id="rId19"/>
    <p:sldId id="321" r:id="rId20"/>
    <p:sldId id="322" r:id="rId21"/>
    <p:sldId id="335" r:id="rId22"/>
    <p:sldId id="315" r:id="rId23"/>
    <p:sldId id="329" r:id="rId24"/>
    <p:sldId id="316" r:id="rId25"/>
    <p:sldId id="265" r:id="rId26"/>
    <p:sldId id="306" r:id="rId27"/>
    <p:sldId id="334" r:id="rId28"/>
    <p:sldId id="330" r:id="rId29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B27CE5-092A-4F83-9063-BF3D2BA00991}" v="65" dt="2022-04-15T08:45:12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4" autoAdjust="0"/>
  </p:normalViewPr>
  <p:slideViewPr>
    <p:cSldViewPr>
      <p:cViewPr varScale="1">
        <p:scale>
          <a:sx n="104" d="100"/>
          <a:sy n="104" d="100"/>
        </p:scale>
        <p:origin x="18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руфанов Алексей Вячеславич" userId="343e73e1-c416-481f-a529-52880ebb4638" providerId="ADAL" clId="{A9B27CE5-092A-4F83-9063-BF3D2BA00991}"/>
    <pc:docChg chg="modSld">
      <pc:chgData name="Труфанов Алексей Вячеславич" userId="343e73e1-c416-481f-a529-52880ebb4638" providerId="ADAL" clId="{A9B27CE5-092A-4F83-9063-BF3D2BA00991}" dt="2022-04-15T08:45:12.767" v="64" actId="20577"/>
      <pc:docMkLst>
        <pc:docMk/>
      </pc:docMkLst>
      <pc:sldChg chg="modSp">
        <pc:chgData name="Труфанов Алексей Вячеславич" userId="343e73e1-c416-481f-a529-52880ebb4638" providerId="ADAL" clId="{A9B27CE5-092A-4F83-9063-BF3D2BA00991}" dt="2022-04-15T08:45:12.767" v="64" actId="20577"/>
        <pc:sldMkLst>
          <pc:docMk/>
          <pc:sldMk cId="1176100699" sldId="307"/>
        </pc:sldMkLst>
        <pc:graphicFrameChg chg="mod">
          <ac:chgData name="Труфанов Алексей Вячеславич" userId="343e73e1-c416-481f-a529-52880ebb4638" providerId="ADAL" clId="{A9B27CE5-092A-4F83-9063-BF3D2BA00991}" dt="2022-04-15T08:45:12.767" v="64" actId="20577"/>
          <ac:graphicFrameMkLst>
            <pc:docMk/>
            <pc:sldMk cId="1176100699" sldId="307"/>
            <ac:graphicFrameMk id="3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54;&#1042;&#1045;&#1058;-22\&#1058;&#1088;&#1091;&#1076;&#1086;&#1091;&#1089;&#1090;&#1088;%201%20&#1101;&#1090;&#1072;&#1087;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54;&#1042;&#1045;&#1058;-22\&#1058;&#1088;&#1091;&#1076;&#1086;&#1091;&#1089;&#1090;&#1088;%201%20&#1101;&#1090;&#1072;&#1087;%20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611111111111108E-2"/>
          <c:y val="9.9537037037037035E-2"/>
          <c:w val="0.81388888888888888"/>
          <c:h val="0.7731481481481481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443-4B84-AFC4-6EF664F4DC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443-4B84-AFC4-6EF664F4DC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443-4B84-AFC4-6EF664F4DC66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F1094C1-25E2-4D31-A448-27056EDA494E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 baseline="0"/>
                      <a:t>
144; </a:t>
                    </a:r>
                    <a:fld id="{B46EC87F-B1B5-47C3-8965-7F3C0873EBAE}" type="PERCENTAGE">
                      <a:rPr lang="ru-RU" baseline="0"/>
                      <a:pPr>
                        <a:defRPr/>
                      </a:pPr>
                      <a:t>[ПРОЦЕНТ]</a:t>
                    </a:fld>
                    <a:endParaRPr lang="ru-RU" baseline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443-4B84-AFC4-6EF664F4DC66}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AE1B804-22C9-4C07-B82E-C7519E34191B}" type="CATEGORYNAME">
                      <a:rPr lang="ru-RU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/>
                      <a:t>
515; </a:t>
                    </a:r>
                    <a:fld id="{B6E50AF7-D966-4447-991E-34765B49C08A}" type="PERCENTAGE">
                      <a:rPr lang="ru-RU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baseline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443-4B84-AFC4-6EF664F4DC66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7060A87-C6FF-4CED-A948-45AE174EBB4A}" type="CATEGORYNAME">
                      <a:rPr lang="ru-RU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/>
                      <a:t>
118; </a:t>
                    </a:r>
                    <a:fld id="{3B1C7D2B-10F7-4B58-8E17-DED49A1C87F3}" type="PERCENTAGE">
                      <a:rPr lang="ru-RU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baseline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443-4B84-AFC4-6EF664F4DC66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4472C4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Лист1!$B$46:$D$46</c:f>
              <c:strCache>
                <c:ptCount val="3"/>
                <c:pt idx="0">
                  <c:v>Магистратура</c:v>
                </c:pt>
                <c:pt idx="1">
                  <c:v>Бакалавриат</c:v>
                </c:pt>
                <c:pt idx="2">
                  <c:v>Специалитет</c:v>
                </c:pt>
              </c:strCache>
            </c:strRef>
          </c:cat>
          <c:val>
            <c:numRef>
              <c:f>Лист1!$B$47:$D$47</c:f>
              <c:numCache>
                <c:formatCode>General</c:formatCode>
                <c:ptCount val="3"/>
                <c:pt idx="0">
                  <c:v>144</c:v>
                </c:pt>
                <c:pt idx="1">
                  <c:v>515</c:v>
                </c:pt>
                <c:pt idx="2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43-4B84-AFC4-6EF664F4D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962-4242-9116-4BD655C108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962-4242-9116-4BD655C108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962-4242-9116-4BD655C108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962-4242-9116-4BD655C108FC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A5430A1-3849-47D8-90EE-86A66621AE9C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 baseline="0"/>
                      <a:t>
42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962-4242-9116-4BD655C108FC}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7F3C7AC-5DE4-4806-B361-F9574917A2FF}" type="CATEGORYNAME">
                      <a:rPr lang="ru-RU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/>
                      <a:t>
96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962-4242-9116-4BD655C108FC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B8B0854-872C-48A4-ADEB-F4F05B96C799}" type="CATEGORYNAME">
                      <a:rPr lang="ru-RU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/>
                      <a:t>
26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962-4242-9116-4BD655C108FC}"/>
                </c:ext>
              </c:extLst>
            </c:dLbl>
            <c:dLbl>
              <c:idx val="3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5A4908C-609A-4DAC-ADE3-454BE278CFC4}" type="CATEGORYNAME">
                      <a:rPr lang="ru-RU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/>
                      <a:t>
22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962-4242-9116-4BD655C108F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4472C4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Лист1!$A$22:$D$22</c:f>
              <c:strCache>
                <c:ptCount val="4"/>
                <c:pt idx="0">
                  <c:v>Магистры</c:v>
                </c:pt>
                <c:pt idx="1">
                  <c:v>Бакалавры</c:v>
                </c:pt>
                <c:pt idx="2">
                  <c:v>Специалитет</c:v>
                </c:pt>
                <c:pt idx="3">
                  <c:v>ОЗО пед.</c:v>
                </c:pt>
              </c:strCache>
            </c:strRef>
          </c:cat>
          <c:val>
            <c:numRef>
              <c:f>Лист1!$A$23:$D$23</c:f>
              <c:numCache>
                <c:formatCode>General</c:formatCode>
                <c:ptCount val="4"/>
                <c:pt idx="0">
                  <c:v>42</c:v>
                </c:pt>
                <c:pt idx="1">
                  <c:v>96</c:v>
                </c:pt>
                <c:pt idx="2">
                  <c:v>26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962-4242-9116-4BD655C108F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F3D47-AF3F-459E-8F92-F8E8116178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447455-0338-41F1-8EDE-A83B92EF130B}">
      <dgm:prSet/>
      <dgm:spPr/>
      <dgm:t>
        <a:bodyPr/>
        <a:lstStyle/>
        <a:p>
          <a:pPr algn="l" rtl="0"/>
          <a:r>
            <a:rPr lang="ru-RU" dirty="0"/>
            <a:t>1. Увеличен объем финансирования на проведение учебных и производственных практик</a:t>
          </a:r>
        </a:p>
        <a:p>
          <a:pPr algn="l" rtl="0"/>
          <a:r>
            <a:rPr lang="ru-RU" dirty="0"/>
            <a:t>2. Удалось сбалансировать график прохождения практики на базе «Белая речка» и «</a:t>
          </a:r>
          <a:r>
            <a:rPr lang="ru-RU" dirty="0" err="1"/>
            <a:t>Лиманчик</a:t>
          </a:r>
          <a:r>
            <a:rPr lang="ru-RU" dirty="0"/>
            <a:t>»</a:t>
          </a:r>
        </a:p>
        <a:p>
          <a:pPr algn="l" rtl="0"/>
          <a:r>
            <a:rPr lang="ru-RU" dirty="0"/>
            <a:t>3. Упростилась процедура оформления приказов на практику</a:t>
          </a:r>
        </a:p>
      </dgm:t>
    </dgm:pt>
    <dgm:pt modelId="{B3E03E40-80C3-4136-83EC-9408A8F16508}" type="parTrans" cxnId="{0A506290-BF38-4F53-983A-2B67AAD139A4}">
      <dgm:prSet/>
      <dgm:spPr/>
      <dgm:t>
        <a:bodyPr/>
        <a:lstStyle/>
        <a:p>
          <a:endParaRPr lang="ru-RU"/>
        </a:p>
      </dgm:t>
    </dgm:pt>
    <dgm:pt modelId="{4B6688D1-9BBF-4A86-9DD5-F9E16D6D8996}" type="sibTrans" cxnId="{0A506290-BF38-4F53-983A-2B67AAD139A4}">
      <dgm:prSet/>
      <dgm:spPr/>
      <dgm:t>
        <a:bodyPr/>
        <a:lstStyle/>
        <a:p>
          <a:endParaRPr lang="ru-RU"/>
        </a:p>
      </dgm:t>
    </dgm:pt>
    <dgm:pt modelId="{1C3209CE-0DFF-4254-9B58-90EF865C0714}" type="pres">
      <dgm:prSet presAssocID="{3C2F3D47-AF3F-459E-8F92-F8E8116178D4}" presName="linear" presStyleCnt="0">
        <dgm:presLayoutVars>
          <dgm:animLvl val="lvl"/>
          <dgm:resizeHandles val="exact"/>
        </dgm:presLayoutVars>
      </dgm:prSet>
      <dgm:spPr/>
    </dgm:pt>
    <dgm:pt modelId="{B5AE6FB9-2201-45B7-B18B-C2FA46FFC874}" type="pres">
      <dgm:prSet presAssocID="{95447455-0338-41F1-8EDE-A83B92EF130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A506290-BF38-4F53-983A-2B67AAD139A4}" srcId="{3C2F3D47-AF3F-459E-8F92-F8E8116178D4}" destId="{95447455-0338-41F1-8EDE-A83B92EF130B}" srcOrd="0" destOrd="0" parTransId="{B3E03E40-80C3-4136-83EC-9408A8F16508}" sibTransId="{4B6688D1-9BBF-4A86-9DD5-F9E16D6D8996}"/>
    <dgm:cxn modelId="{AADA04AD-0734-4F81-8DFB-DBD78D850462}" type="presOf" srcId="{95447455-0338-41F1-8EDE-A83B92EF130B}" destId="{B5AE6FB9-2201-45B7-B18B-C2FA46FFC874}" srcOrd="0" destOrd="0" presId="urn:microsoft.com/office/officeart/2005/8/layout/vList2"/>
    <dgm:cxn modelId="{7C2F36B4-5C92-480F-8279-5079DA0714C0}" type="presOf" srcId="{3C2F3D47-AF3F-459E-8F92-F8E8116178D4}" destId="{1C3209CE-0DFF-4254-9B58-90EF865C0714}" srcOrd="0" destOrd="0" presId="urn:microsoft.com/office/officeart/2005/8/layout/vList2"/>
    <dgm:cxn modelId="{68FE92EE-3CF8-455B-A750-B67FDC4DD289}" type="presParOf" srcId="{1C3209CE-0DFF-4254-9B58-90EF865C0714}" destId="{B5AE6FB9-2201-45B7-B18B-C2FA46FFC8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2F3D47-AF3F-459E-8F92-F8E8116178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447455-0338-41F1-8EDE-A83B92EF130B}">
      <dgm:prSet/>
      <dgm:spPr/>
      <dgm:t>
        <a:bodyPr/>
        <a:lstStyle/>
        <a:p>
          <a:pPr algn="l" rtl="0"/>
          <a:r>
            <a:rPr lang="ru-RU" dirty="0"/>
            <a:t>1. Реальная стоимость проживания и питания на базах практики постоянно растет, превышая выделяемую сумму на 700-800 руб. в сутки, что провоцирует проявление негативных реакций среди студентов</a:t>
          </a:r>
        </a:p>
        <a:p>
          <a:pPr algn="l" rtl="0"/>
          <a:r>
            <a:rPr lang="ru-RU" dirty="0"/>
            <a:t>2. Существенно возросла стоимость транспортных услуг, предоставляемых коммерческими организациями</a:t>
          </a:r>
        </a:p>
        <a:p>
          <a:pPr algn="l" rtl="0"/>
          <a:r>
            <a:rPr lang="ru-RU" dirty="0"/>
            <a:t>3. Заявленный плотный график выездов может не позволить в полной мере воспользоваться услугами отдела логистики и трансфера ЮФУ, что повлечет изменение сметы в сторону её увеличения.</a:t>
          </a:r>
        </a:p>
        <a:p>
          <a:pPr algn="l" rtl="0"/>
          <a:r>
            <a:rPr lang="ru-RU" dirty="0"/>
            <a:t>4. Остался открытым вопрос о медицинском </a:t>
          </a:r>
          <a:r>
            <a:rPr lang="ru-RU"/>
            <a:t>сопровождении практики.</a:t>
          </a:r>
          <a:endParaRPr lang="ru-RU" dirty="0"/>
        </a:p>
      </dgm:t>
    </dgm:pt>
    <dgm:pt modelId="{B3E03E40-80C3-4136-83EC-9408A8F16508}" type="parTrans" cxnId="{0A506290-BF38-4F53-983A-2B67AAD139A4}">
      <dgm:prSet/>
      <dgm:spPr/>
      <dgm:t>
        <a:bodyPr/>
        <a:lstStyle/>
        <a:p>
          <a:endParaRPr lang="ru-RU"/>
        </a:p>
      </dgm:t>
    </dgm:pt>
    <dgm:pt modelId="{4B6688D1-9BBF-4A86-9DD5-F9E16D6D8996}" type="sibTrans" cxnId="{0A506290-BF38-4F53-983A-2B67AAD139A4}">
      <dgm:prSet/>
      <dgm:spPr/>
      <dgm:t>
        <a:bodyPr/>
        <a:lstStyle/>
        <a:p>
          <a:endParaRPr lang="ru-RU"/>
        </a:p>
      </dgm:t>
    </dgm:pt>
    <dgm:pt modelId="{1C3209CE-0DFF-4254-9B58-90EF865C0714}" type="pres">
      <dgm:prSet presAssocID="{3C2F3D47-AF3F-459E-8F92-F8E8116178D4}" presName="linear" presStyleCnt="0">
        <dgm:presLayoutVars>
          <dgm:animLvl val="lvl"/>
          <dgm:resizeHandles val="exact"/>
        </dgm:presLayoutVars>
      </dgm:prSet>
      <dgm:spPr/>
    </dgm:pt>
    <dgm:pt modelId="{B5AE6FB9-2201-45B7-B18B-C2FA46FFC874}" type="pres">
      <dgm:prSet presAssocID="{95447455-0338-41F1-8EDE-A83B92EF130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8CE0A4B-AE46-4ED6-99E6-82EABE40F8C0}" type="presOf" srcId="{3C2F3D47-AF3F-459E-8F92-F8E8116178D4}" destId="{1C3209CE-0DFF-4254-9B58-90EF865C0714}" srcOrd="0" destOrd="0" presId="urn:microsoft.com/office/officeart/2005/8/layout/vList2"/>
    <dgm:cxn modelId="{12E20488-E99F-4B08-AC2D-777E617E6FFE}" type="presOf" srcId="{95447455-0338-41F1-8EDE-A83B92EF130B}" destId="{B5AE6FB9-2201-45B7-B18B-C2FA46FFC874}" srcOrd="0" destOrd="0" presId="urn:microsoft.com/office/officeart/2005/8/layout/vList2"/>
    <dgm:cxn modelId="{0A506290-BF38-4F53-983A-2B67AAD139A4}" srcId="{3C2F3D47-AF3F-459E-8F92-F8E8116178D4}" destId="{95447455-0338-41F1-8EDE-A83B92EF130B}" srcOrd="0" destOrd="0" parTransId="{B3E03E40-80C3-4136-83EC-9408A8F16508}" sibTransId="{4B6688D1-9BBF-4A86-9DD5-F9E16D6D8996}"/>
    <dgm:cxn modelId="{4FAA4CF7-3EC8-48A1-A3A8-E955679EA4F0}" type="presParOf" srcId="{1C3209CE-0DFF-4254-9B58-90EF865C0714}" destId="{B5AE6FB9-2201-45B7-B18B-C2FA46FFC8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E6FB9-2201-45B7-B18B-C2FA46FFC874}">
      <dsp:nvSpPr>
        <dsp:cNvPr id="0" name=""/>
        <dsp:cNvSpPr/>
      </dsp:nvSpPr>
      <dsp:spPr>
        <a:xfrm>
          <a:off x="0" y="28465"/>
          <a:ext cx="8784977" cy="398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1. Увеличен объем финансирования на проведение учебных и производственных практик</a:t>
          </a:r>
        </a:p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2. Удалось сбалансировать график прохождения практики на базе «Белая речка» и «</a:t>
          </a:r>
          <a:r>
            <a:rPr lang="ru-RU" sz="3100" kern="1200" dirty="0" err="1"/>
            <a:t>Лиманчик</a:t>
          </a:r>
          <a:r>
            <a:rPr lang="ru-RU" sz="3100" kern="1200" dirty="0"/>
            <a:t>»</a:t>
          </a:r>
        </a:p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3. Упростилась процедура оформления приказов на практику</a:t>
          </a:r>
        </a:p>
      </dsp:txBody>
      <dsp:txXfrm>
        <a:off x="194761" y="223226"/>
        <a:ext cx="8395455" cy="3600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E6FB9-2201-45B7-B18B-C2FA46FFC874}">
      <dsp:nvSpPr>
        <dsp:cNvPr id="0" name=""/>
        <dsp:cNvSpPr/>
      </dsp:nvSpPr>
      <dsp:spPr>
        <a:xfrm>
          <a:off x="0" y="254276"/>
          <a:ext cx="8784977" cy="3538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1. Реальная стоимость проживания и питания на базах практики постоянно растет, превышая выделяемую сумму на 700-800 руб. в сутки, что провоцирует проявление негативных реакций среди студентов</a:t>
          </a:r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2. Существенно возросла стоимость транспортных услуг, предоставляемых коммерческими организациями</a:t>
          </a:r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3. Заявленный плотный график выездов может не позволить в полной мере воспользоваться услугами отдела логистики и трансфера ЮФУ, что повлечет изменение сметы в сторону её увеличения.</a:t>
          </a:r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4. Остался открытым вопрос о медицинском </a:t>
          </a:r>
          <a:r>
            <a:rPr lang="ru-RU" sz="2100" kern="1200"/>
            <a:t>сопровождении практики.</a:t>
          </a:r>
          <a:endParaRPr lang="ru-RU" sz="2100" kern="1200" dirty="0"/>
        </a:p>
      </dsp:txBody>
      <dsp:txXfrm>
        <a:off x="172715" y="426991"/>
        <a:ext cx="8439547" cy="3192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CC16F-CD6A-4F8B-A494-03CB54A23F21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C9EAB-9010-45EF-BC4C-2B5FBA1F89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1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C81F8-71C2-4FB2-AAC0-2F65769A732A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1" y="2742398"/>
            <a:ext cx="8784977" cy="186216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 организации и проведении учебных и производственных практик студентов </a:t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Института наук о Земле</a:t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2022 году</a:t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b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 апреля 2022 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2407" y="4437112"/>
            <a:ext cx="7488832" cy="12485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Зам. директора Института наук о Земле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Труфанов Алексей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Вячеславич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8654"/>
            <a:ext cx="1418807" cy="13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0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135" y="1700808"/>
            <a:ext cx="8732799" cy="41786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dirty="0"/>
              <a:t>График заездов на базу практики «Белая речка»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88914" y="2248356"/>
            <a:ext cx="777686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17.06. – 30.06.2022 Магистры 1к (15 чел.) В.Н. Волков;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22.06 – 05.07.2022 Биологи 2к (30 чел.);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 29.06 – 12.07.2022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гидромет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1к (14 чел.) Е.В. Беспалова;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 30.06 – 11.07.2022 экологи 1 к 5 гр.  (29 чел.)  Г. Ю. Скляренко;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 04.07 – 16.07.2022 географы 2 к 3 гр. (34 чел.) О.В. Назаренко;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 11.07 – 20.07.2022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прикл.геол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 к 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(30 чел.) Ю. В. Попов;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  20.07 – 16.08.2022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прикл.геол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 к 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(32 чел.) А. 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Наставкин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AutoNum type="arabicPeriod" startAt="8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21.07 – 17.08.2022 геологи 2 к 1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(32 чел.) А. Н. Леднев;</a:t>
            </a:r>
          </a:p>
          <a:p>
            <a:pPr marL="342900" indent="-342900">
              <a:buAutoNum type="arabicPeriod" startAt="8"/>
            </a:pP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03.08 – 13.08.2022 почвоведы 2 к (12 чел.)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BFD8105-A82B-4E09-8AD5-8BF27F0598D7}"/>
              </a:ext>
            </a:extLst>
          </p:cNvPr>
          <p:cNvSpPr txBox="1">
            <a:spLocks/>
          </p:cNvSpPr>
          <p:nvPr/>
        </p:nvSpPr>
        <p:spPr>
          <a:xfrm>
            <a:off x="179511" y="4772124"/>
            <a:ext cx="8732799" cy="417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800" b="1" dirty="0"/>
              <a:t>График заездов на базу практики «</a:t>
            </a:r>
            <a:r>
              <a:rPr lang="ru-RU" sz="2800" b="1" dirty="0" err="1"/>
              <a:t>Лиманчик</a:t>
            </a:r>
            <a:r>
              <a:rPr lang="ru-RU" sz="2800" b="1" dirty="0"/>
              <a:t>»</a:t>
            </a:r>
            <a:endParaRPr lang="ru-RU" sz="28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48706E-1B22-4601-90D5-7E7BFDF78D1D}"/>
              </a:ext>
            </a:extLst>
          </p:cNvPr>
          <p:cNvSpPr/>
          <p:nvPr/>
        </p:nvSpPr>
        <p:spPr>
          <a:xfrm>
            <a:off x="888914" y="518271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29.06 – 05.07.2022 экологи 2к (27 чел.) О.С.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Решетняк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29.06 – 05.07.2022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гидромет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2к (5 чел.) А.Е. Цыганкова.</a:t>
            </a:r>
          </a:p>
          <a:p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54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EAE16505-22C4-4FE9-9523-58ACBDAFA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>Заполняемость баз «Белая речка» и «</a:t>
            </a:r>
            <a:r>
              <a:rPr lang="ru-RU" sz="2000" dirty="0" err="1"/>
              <a:t>Лиманчик</a:t>
            </a:r>
            <a:r>
              <a:rPr lang="ru-RU" sz="2000" dirty="0"/>
              <a:t>» в 2022 году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5FCE4C8-640B-4261-A423-AF77CB272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265488"/>
              </p:ext>
            </p:extLst>
          </p:nvPr>
        </p:nvGraphicFramePr>
        <p:xfrm>
          <a:off x="457200" y="1993208"/>
          <a:ext cx="8311944" cy="4695810"/>
        </p:xfrm>
        <a:graphic>
          <a:graphicData uri="http://schemas.openxmlformats.org/drawingml/2006/table">
            <a:tbl>
              <a:tblPr firstRow="1" firstCol="1" bandRow="1"/>
              <a:tblGrid>
                <a:gridCol w="1309964">
                  <a:extLst>
                    <a:ext uri="{9D8B030D-6E8A-4147-A177-3AD203B41FA5}">
                      <a16:colId xmlns:a16="http://schemas.microsoft.com/office/drawing/2014/main" val="980684273"/>
                    </a:ext>
                  </a:extLst>
                </a:gridCol>
                <a:gridCol w="450508">
                  <a:extLst>
                    <a:ext uri="{9D8B030D-6E8A-4147-A177-3AD203B41FA5}">
                      <a16:colId xmlns:a16="http://schemas.microsoft.com/office/drawing/2014/main" val="1137940199"/>
                    </a:ext>
                  </a:extLst>
                </a:gridCol>
                <a:gridCol w="428896">
                  <a:extLst>
                    <a:ext uri="{9D8B030D-6E8A-4147-A177-3AD203B41FA5}">
                      <a16:colId xmlns:a16="http://schemas.microsoft.com/office/drawing/2014/main" val="3906417777"/>
                    </a:ext>
                  </a:extLst>
                </a:gridCol>
                <a:gridCol w="428896">
                  <a:extLst>
                    <a:ext uri="{9D8B030D-6E8A-4147-A177-3AD203B41FA5}">
                      <a16:colId xmlns:a16="http://schemas.microsoft.com/office/drawing/2014/main" val="2711216212"/>
                    </a:ext>
                  </a:extLst>
                </a:gridCol>
                <a:gridCol w="428896">
                  <a:extLst>
                    <a:ext uri="{9D8B030D-6E8A-4147-A177-3AD203B41FA5}">
                      <a16:colId xmlns:a16="http://schemas.microsoft.com/office/drawing/2014/main" val="1847170072"/>
                    </a:ext>
                  </a:extLst>
                </a:gridCol>
                <a:gridCol w="428896">
                  <a:extLst>
                    <a:ext uri="{9D8B030D-6E8A-4147-A177-3AD203B41FA5}">
                      <a16:colId xmlns:a16="http://schemas.microsoft.com/office/drawing/2014/main" val="3934473582"/>
                    </a:ext>
                  </a:extLst>
                </a:gridCol>
                <a:gridCol w="480431">
                  <a:extLst>
                    <a:ext uri="{9D8B030D-6E8A-4147-A177-3AD203B41FA5}">
                      <a16:colId xmlns:a16="http://schemas.microsoft.com/office/drawing/2014/main" val="3139836762"/>
                    </a:ext>
                  </a:extLst>
                </a:gridCol>
                <a:gridCol w="428896">
                  <a:extLst>
                    <a:ext uri="{9D8B030D-6E8A-4147-A177-3AD203B41FA5}">
                      <a16:colId xmlns:a16="http://schemas.microsoft.com/office/drawing/2014/main" val="4098114079"/>
                    </a:ext>
                  </a:extLst>
                </a:gridCol>
                <a:gridCol w="428896">
                  <a:extLst>
                    <a:ext uri="{9D8B030D-6E8A-4147-A177-3AD203B41FA5}">
                      <a16:colId xmlns:a16="http://schemas.microsoft.com/office/drawing/2014/main" val="1544004951"/>
                    </a:ext>
                  </a:extLst>
                </a:gridCol>
                <a:gridCol w="428896">
                  <a:extLst>
                    <a:ext uri="{9D8B030D-6E8A-4147-A177-3AD203B41FA5}">
                      <a16:colId xmlns:a16="http://schemas.microsoft.com/office/drawing/2014/main" val="2861340981"/>
                    </a:ext>
                  </a:extLst>
                </a:gridCol>
                <a:gridCol w="428896">
                  <a:extLst>
                    <a:ext uri="{9D8B030D-6E8A-4147-A177-3AD203B41FA5}">
                      <a16:colId xmlns:a16="http://schemas.microsoft.com/office/drawing/2014/main" val="880990983"/>
                    </a:ext>
                  </a:extLst>
                </a:gridCol>
                <a:gridCol w="497055">
                  <a:extLst>
                    <a:ext uri="{9D8B030D-6E8A-4147-A177-3AD203B41FA5}">
                      <a16:colId xmlns:a16="http://schemas.microsoft.com/office/drawing/2014/main" val="479611870"/>
                    </a:ext>
                  </a:extLst>
                </a:gridCol>
                <a:gridCol w="428896">
                  <a:extLst>
                    <a:ext uri="{9D8B030D-6E8A-4147-A177-3AD203B41FA5}">
                      <a16:colId xmlns:a16="http://schemas.microsoft.com/office/drawing/2014/main" val="3966062486"/>
                    </a:ext>
                  </a:extLst>
                </a:gridCol>
                <a:gridCol w="428896">
                  <a:extLst>
                    <a:ext uri="{9D8B030D-6E8A-4147-A177-3AD203B41FA5}">
                      <a16:colId xmlns:a16="http://schemas.microsoft.com/office/drawing/2014/main" val="985838000"/>
                    </a:ext>
                  </a:extLst>
                </a:gridCol>
                <a:gridCol w="428896">
                  <a:extLst>
                    <a:ext uri="{9D8B030D-6E8A-4147-A177-3AD203B41FA5}">
                      <a16:colId xmlns:a16="http://schemas.microsoft.com/office/drawing/2014/main" val="338385110"/>
                    </a:ext>
                  </a:extLst>
                </a:gridCol>
                <a:gridCol w="428896">
                  <a:extLst>
                    <a:ext uri="{9D8B030D-6E8A-4147-A177-3AD203B41FA5}">
                      <a16:colId xmlns:a16="http://schemas.microsoft.com/office/drawing/2014/main" val="725713973"/>
                    </a:ext>
                  </a:extLst>
                </a:gridCol>
                <a:gridCol w="427234">
                  <a:extLst>
                    <a:ext uri="{9D8B030D-6E8A-4147-A177-3AD203B41FA5}">
                      <a16:colId xmlns:a16="http://schemas.microsoft.com/office/drawing/2014/main" val="882828130"/>
                    </a:ext>
                  </a:extLst>
                </a:gridCol>
              </a:tblGrid>
              <a:tr h="307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01.06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17.06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22.06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29.06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30.06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04.07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05.07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11.07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12.07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16.07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20.07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21.07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03.08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13.08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16.08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17.08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233036"/>
                  </a:ext>
                </a:extLst>
              </a:tr>
              <a:tr h="150124">
                <a:tc gridSpan="1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«Белая речка»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872929"/>
                  </a:ext>
                </a:extLst>
              </a:tr>
              <a:tr h="464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Новочеркасский геологоразведочный колледж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533879"/>
                  </a:ext>
                </a:extLst>
              </a:tr>
              <a:tr h="307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Магистры 1к (Волков В.Н.)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171724"/>
                  </a:ext>
                </a:extLst>
              </a:tr>
              <a:tr h="1501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 2к (пед.)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596270"/>
                  </a:ext>
                </a:extLst>
              </a:tr>
              <a:tr h="307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Гидромет. 1к (Беспалова Е.В.)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628175"/>
                  </a:ext>
                </a:extLst>
              </a:tr>
              <a:tr h="307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Экологи 1к (Скляренко Г.Ю.)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554104"/>
                  </a:ext>
                </a:extLst>
              </a:tr>
              <a:tr h="307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Географы 2к (Назаренко О.В.)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061662"/>
                  </a:ext>
                </a:extLst>
              </a:tr>
              <a:tr h="307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Прикл.геол. 1к (Попов Ю.В.)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408259"/>
                  </a:ext>
                </a:extLst>
              </a:tr>
              <a:tr h="307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Прикл.геол. 2к (Наставкин А.В.)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9614"/>
                  </a:ext>
                </a:extLst>
              </a:tr>
              <a:tr h="396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Геологи 2к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(Леднев А.Н.)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417182"/>
                  </a:ext>
                </a:extLst>
              </a:tr>
              <a:tr h="1501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Почвоведы 2 к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163768"/>
                  </a:ext>
                </a:extLst>
              </a:tr>
              <a:tr h="1501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755011"/>
                  </a:ext>
                </a:extLst>
              </a:tr>
              <a:tr h="150124">
                <a:tc gridSpan="1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«Лиманчик»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05398"/>
                  </a:ext>
                </a:extLst>
              </a:tr>
              <a:tr h="307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Экологи 2к (Решетняк О.С.)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316300"/>
                  </a:ext>
                </a:extLst>
              </a:tr>
              <a:tr h="307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Гидромет. 2к (Цыганкова А.Е.)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53902"/>
                  </a:ext>
                </a:extLst>
              </a:tr>
              <a:tr h="1501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050" marR="60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610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449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484784"/>
            <a:ext cx="9143999" cy="77790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br>
              <a:rPr lang="ru-RU" sz="2400" b="1" dirty="0"/>
            </a:br>
            <a:r>
              <a:rPr lang="ru-RU" sz="2400" b="1" dirty="0"/>
              <a:t>Положительные моменты</a:t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76817411"/>
              </p:ext>
            </p:extLst>
          </p:nvPr>
        </p:nvGraphicFramePr>
        <p:xfrm>
          <a:off x="214046" y="2262688"/>
          <a:ext cx="8784977" cy="404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201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484784"/>
            <a:ext cx="9143999" cy="77790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br>
              <a:rPr lang="ru-RU" sz="2400" b="1" dirty="0"/>
            </a:br>
            <a:r>
              <a:rPr lang="ru-RU" sz="2400" b="1" dirty="0"/>
              <a:t>Проблемы</a:t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08204119"/>
              </p:ext>
            </p:extLst>
          </p:nvPr>
        </p:nvGraphicFramePr>
        <p:xfrm>
          <a:off x="214046" y="2262688"/>
          <a:ext cx="8784977" cy="404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100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484784"/>
            <a:ext cx="9143999" cy="302433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br>
              <a:rPr lang="ru-RU" sz="2400" b="1" dirty="0"/>
            </a:br>
            <a:r>
              <a:rPr lang="ru-RU" sz="4800" b="1" dirty="0"/>
              <a:t>Благодарю за внимание!</a:t>
            </a:r>
            <a:br>
              <a:rPr lang="ru-RU" sz="4800" b="1" dirty="0"/>
            </a:b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953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046" y="2815376"/>
            <a:ext cx="8784977" cy="186216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 взаимодействии с Ассоциацией выпускников ЮФУ и наполнении Фонда целевого капитала</a:t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b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 апреля 2022 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9424" y="3933056"/>
            <a:ext cx="7488832" cy="12485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Зам. директора Института наук о Земле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Труфанов Алексей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Вячеславич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8654"/>
            <a:ext cx="1418807" cy="131655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CD7649F-586E-473A-9F9D-FC2998F0098D}"/>
              </a:ext>
            </a:extLst>
          </p:cNvPr>
          <p:cNvSpPr/>
          <p:nvPr/>
        </p:nvSpPr>
        <p:spPr>
          <a:xfrm>
            <a:off x="827584" y="4436120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Президент Ассоциации выпускников ЮФУ</a:t>
            </a:r>
          </a:p>
          <a:p>
            <a:pPr algn="ctr"/>
            <a:r>
              <a:rPr lang="ru-RU" dirty="0"/>
              <a:t> </a:t>
            </a:r>
            <a:r>
              <a:rPr lang="ru-RU" b="1" dirty="0"/>
              <a:t>Роман Ахмедович Хади </a:t>
            </a:r>
            <a:endParaRPr lang="ru-RU" dirty="0"/>
          </a:p>
          <a:p>
            <a:pPr algn="ctr"/>
            <a:r>
              <a:rPr lang="ru-RU" dirty="0"/>
              <a:t>кандидат технических наук, доцент,</a:t>
            </a:r>
          </a:p>
          <a:p>
            <a:pPr algn="ctr"/>
            <a:r>
              <a:rPr lang="ru-RU" dirty="0"/>
              <a:t>Директор ФГАНУ «Научно-исследовательский институт «</a:t>
            </a:r>
            <a:r>
              <a:rPr lang="ru-RU" dirty="0" err="1"/>
              <a:t>Спецвузавтоматика</a:t>
            </a:r>
            <a:r>
              <a:rPr lang="ru-RU" dirty="0"/>
              <a:t>»»,</a:t>
            </a:r>
            <a:br>
              <a:rPr lang="ru-RU" dirty="0"/>
            </a:br>
            <a:r>
              <a:rPr lang="ru-RU" dirty="0"/>
              <a:t>Общественный представитель по направлению АНО «Агентство стратегических инициатив по продвижению новых проектов», </a:t>
            </a:r>
          </a:p>
          <a:p>
            <a:pPr algn="ctr"/>
            <a:r>
              <a:rPr lang="ru-RU" dirty="0"/>
              <a:t>выпускник мехмата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A1D93D-95D1-46B7-8A4B-BFA383112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7" y="1520315"/>
            <a:ext cx="4368781" cy="289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30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CD7649F-586E-473A-9F9D-FC2998F0098D}"/>
              </a:ext>
            </a:extLst>
          </p:cNvPr>
          <p:cNvSpPr/>
          <p:nvPr/>
        </p:nvSpPr>
        <p:spPr>
          <a:xfrm>
            <a:off x="647564" y="4681611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Технический директор </a:t>
            </a:r>
            <a:endParaRPr lang="ru-RU" b="1" dirty="0"/>
          </a:p>
          <a:p>
            <a:pPr algn="ctr"/>
            <a:r>
              <a:rPr lang="ru-RU" b="1" dirty="0"/>
              <a:t> Садко Дмитрий Олегович </a:t>
            </a:r>
          </a:p>
          <a:p>
            <a:pPr algn="ctr"/>
            <a:r>
              <a:rPr lang="ru-RU" dirty="0"/>
              <a:t>Генеральный директор Фонда региональных исследований «Страна»</a:t>
            </a:r>
          </a:p>
          <a:p>
            <a:pPr algn="ctr"/>
            <a:r>
              <a:rPr lang="ru-RU" dirty="0"/>
              <a:t>Выпускник исторического факультета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FF1FCC-F5D7-495E-B5AF-02ADDBF7C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1604797"/>
            <a:ext cx="2225402" cy="296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77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106834-5011-4FAB-BD0A-AB16CC49D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338" y="1623399"/>
            <a:ext cx="3459981" cy="2306654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8F9531F3-D96A-4EBD-8F8B-1747074A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693" y="1197259"/>
            <a:ext cx="3888431" cy="1517571"/>
          </a:xfrm>
        </p:spPr>
        <p:txBody>
          <a:bodyPr anchor="t">
            <a:normAutofit fontScale="90000"/>
          </a:bodyPr>
          <a:lstStyle/>
          <a:p>
            <a:pPr algn="just"/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 апреля 2022 г. – состоялось заседание Рабочей группы по взаимодействию с Ассоциацией выпускников ЮФУ, посвященное итогам деятельности Ассоциации выпускников, утверждению Публичного годового отчета за 2021 год и выработке концепции дальнейшего развития Ассоциации. Обсуждались вопросы, связанные с организацией и проведением Дня выпускника ЮФУ в мае 2022 года.</a:t>
            </a:r>
            <a:b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8">
            <a:extLst>
              <a:ext uri="{FF2B5EF4-FFF2-40B4-BE49-F238E27FC236}">
                <a16:creationId xmlns:a16="http://schemas.microsoft.com/office/drawing/2014/main" id="{4AF04401-129E-410E-9489-853FB13E5BAF}"/>
              </a:ext>
            </a:extLst>
          </p:cNvPr>
          <p:cNvSpPr txBox="1">
            <a:spLocks/>
          </p:cNvSpPr>
          <p:nvPr/>
        </p:nvSpPr>
        <p:spPr>
          <a:xfrm>
            <a:off x="1030078" y="4101965"/>
            <a:ext cx="7519304" cy="18207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решение о проведении Дня выпускника ЮФУ 21 мая 2022 года на площадках структурных подразделений. Утвержденную программу мероприятия необходимо предоставить в Оргкомитет до 29.04.2022 г.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19 апреля – запланировано очередное заседание Рабочей группы по взаимодействию с Ассоциацией выпускников ЮФУ, посвященное проведению Дня выпускника</a:t>
            </a:r>
          </a:p>
        </p:txBody>
      </p:sp>
    </p:spTree>
    <p:extLst>
      <p:ext uri="{BB962C8B-B14F-4D97-AF65-F5344CB8AC3E}">
        <p14:creationId xmlns:p14="http://schemas.microsoft.com/office/powerpoint/2010/main" val="3388321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CD7649F-586E-473A-9F9D-FC2998F0098D}"/>
              </a:ext>
            </a:extLst>
          </p:cNvPr>
          <p:cNvSpPr/>
          <p:nvPr/>
        </p:nvSpPr>
        <p:spPr>
          <a:xfrm>
            <a:off x="888914" y="5333372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Муратова Галина Викторовна</a:t>
            </a:r>
          </a:p>
          <a:p>
            <a:pPr algn="ctr"/>
            <a:r>
              <a:rPr lang="ru-RU" dirty="0"/>
              <a:t>Профессор Института математики, механики и компьютерных наук им. И.И. </a:t>
            </a:r>
            <a:r>
              <a:rPr lang="ru-RU" dirty="0" err="1"/>
              <a:t>Воровича</a:t>
            </a:r>
            <a:r>
              <a:rPr lang="ru-RU" dirty="0"/>
              <a:t>, доктор физико-математических наук, профессор</a:t>
            </a:r>
          </a:p>
          <a:p>
            <a:pPr algn="ctr"/>
            <a:r>
              <a:rPr lang="ru-RU" dirty="0"/>
              <a:t>Исполнительный директор Фонда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26942D-F0DB-4FE3-AE1B-3D19A2552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599" y="2186456"/>
            <a:ext cx="5173427" cy="319297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5B10AA4-E3E3-41E9-B839-ECDDC3E81817}"/>
              </a:ext>
            </a:extLst>
          </p:cNvPr>
          <p:cNvSpPr/>
          <p:nvPr/>
        </p:nvSpPr>
        <p:spPr>
          <a:xfrm>
            <a:off x="862705" y="1524628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Фонд целевого капитала ЮФУ</a:t>
            </a:r>
          </a:p>
          <a:p>
            <a:pPr algn="ctr"/>
            <a:r>
              <a:rPr lang="ru-RU" sz="2000" b="1" dirty="0"/>
              <a:t>составляет около 42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271797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689" y="2334681"/>
            <a:ext cx="8732799" cy="417864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ru-RU" sz="2400" b="1" dirty="0"/>
              <a:t>Приказ Минобрнауки РФ № 885 от 05 августа 2020 года</a:t>
            </a:r>
            <a:br>
              <a:rPr lang="ru-RU" sz="2400" b="1" dirty="0"/>
            </a:br>
            <a:r>
              <a:rPr lang="ru-RU" sz="2400" b="1" dirty="0"/>
              <a:t>«О практической подготовке обучающихся»</a:t>
            </a:r>
            <a:br>
              <a:rPr lang="ru-RU" sz="2400" b="1" dirty="0"/>
            </a:br>
            <a:br>
              <a:rPr lang="ru-RU" sz="2800" b="1" dirty="0"/>
            </a:br>
            <a:r>
              <a:rPr lang="ru-RU" sz="2400" b="1" dirty="0"/>
              <a:t>Разновидности учебных и производственных практик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0135" y="3229851"/>
            <a:ext cx="8732799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ru-RU" sz="1900" b="1" dirty="0"/>
              <a:t>Типы учебной практики:</a:t>
            </a: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практика по получению первичных профессиональных умений и навыков;</a:t>
            </a: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практика по получению первичных профессиональных умений и навыков, в </a:t>
            </a:r>
            <a:r>
              <a:rPr lang="ru-RU" sz="1900" dirty="0" err="1"/>
              <a:t>т.ч</a:t>
            </a:r>
            <a:r>
              <a:rPr lang="ru-RU" sz="1900" dirty="0"/>
              <a:t>. первичных умений и навыков научно-исследовательской деятельности.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ru-RU" sz="1900" b="1" dirty="0"/>
              <a:t>Типы производственной практики:</a:t>
            </a: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практика по получению профессиональных умений и опыта профессиональной деятельности;</a:t>
            </a: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преддипломная практика;</a:t>
            </a: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Научно-исследовательская работа.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ru-RU" sz="1900" b="1" dirty="0"/>
              <a:t>Способы проведения учебной и производственной практики:</a:t>
            </a: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стационарная;</a:t>
            </a: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выездная;</a:t>
            </a: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выездная (полевая).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922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CD7649F-586E-473A-9F9D-FC2998F0098D}"/>
              </a:ext>
            </a:extLst>
          </p:cNvPr>
          <p:cNvSpPr/>
          <p:nvPr/>
        </p:nvSpPr>
        <p:spPr>
          <a:xfrm>
            <a:off x="682099" y="478675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Кумов Антон Михайлович </a:t>
            </a:r>
          </a:p>
          <a:p>
            <a:pPr algn="ctr"/>
            <a:r>
              <a:rPr lang="ru-RU" dirty="0"/>
              <a:t>Заместитель директора Института компьютерных технологий и информационной безопасности по реализации молодежных и общественных программ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0F9859-6B81-4F81-A3CA-080FD2630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1604797"/>
            <a:ext cx="2304256" cy="307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71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DB5D44-99FF-4DBB-831E-C8792D165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797" y="1619217"/>
            <a:ext cx="3472405" cy="2242868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1194578E-F5E3-490D-A8D6-F64E2A965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735" y="4001162"/>
            <a:ext cx="8229600" cy="2247268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600" b="1" dirty="0">
                <a:latin typeface="+mj-lt"/>
              </a:rPr>
              <a:t>11 февраля 2022 года </a:t>
            </a:r>
            <a:r>
              <a:rPr lang="ru-RU" sz="1600" dirty="0">
                <a:latin typeface="+mj-lt"/>
              </a:rPr>
              <a:t>состоялось Заседание попечительского совета Фонда целевого капитала ЮФУ, на котором </a:t>
            </a:r>
            <a:r>
              <a:rPr lang="ru-RU" sz="1600" b="0" i="0" u="none" strike="noStrike" baseline="0" dirty="0">
                <a:solidFill>
                  <a:srgbClr val="333333"/>
                </a:solidFill>
                <a:latin typeface="+mj-lt"/>
              </a:rPr>
              <a:t>были рассмотрены отчет управляющей компании об управлении целевым капиталом ФЦК ЮФУ в 2021 году и отчет о работе Фонда целевого капитала ЮФУ, обсуждены финансовый план работы ФЦК ЮФУ и основные направления работы в 2022 году.</a:t>
            </a:r>
          </a:p>
          <a:p>
            <a:pPr algn="just"/>
            <a:r>
              <a:rPr lang="ru-RU" sz="1600" b="0" i="0" u="none" strike="noStrike" baseline="0" dirty="0">
                <a:solidFill>
                  <a:srgbClr val="333333"/>
                </a:solidFill>
                <a:latin typeface="+mj-lt"/>
              </a:rPr>
              <a:t>На пополнение целевого капитала в 2021 году поступили денежные средства жертвователей в размере </a:t>
            </a:r>
            <a:r>
              <a:rPr lang="ru-RU" sz="1600" b="1" i="0" u="none" strike="noStrike" baseline="0" dirty="0">
                <a:solidFill>
                  <a:srgbClr val="333333"/>
                </a:solidFill>
                <a:latin typeface="+mj-lt"/>
              </a:rPr>
              <a:t>2 602 904 </a:t>
            </a:r>
            <a:r>
              <a:rPr lang="ru-RU" sz="1600" b="0" i="0" u="none" strike="noStrike" baseline="0" dirty="0">
                <a:solidFill>
                  <a:srgbClr val="333333"/>
                </a:solidFill>
                <a:latin typeface="+mj-lt"/>
              </a:rPr>
              <a:t>рублей.</a:t>
            </a:r>
          </a:p>
          <a:p>
            <a:pPr algn="just"/>
            <a:r>
              <a:rPr lang="ru-RU" sz="1600" b="0" i="0" u="none" strike="noStrike" baseline="0" dirty="0">
                <a:solidFill>
                  <a:srgbClr val="333333"/>
                </a:solidFill>
                <a:latin typeface="+mj-lt"/>
              </a:rPr>
              <a:t>В завершении встречи </a:t>
            </a:r>
            <a:r>
              <a:rPr lang="ru-RU" sz="1600" b="1" i="0" u="none" strike="noStrike" baseline="0" dirty="0">
                <a:solidFill>
                  <a:srgbClr val="333333"/>
                </a:solidFill>
                <a:latin typeface="+mj-lt"/>
              </a:rPr>
              <a:t>Татьяна Высокова </a:t>
            </a:r>
            <a:r>
              <a:rPr lang="ru-RU" sz="1600" b="0" i="0" u="none" strike="noStrike" baseline="0" dirty="0">
                <a:solidFill>
                  <a:srgbClr val="333333"/>
                </a:solidFill>
                <a:latin typeface="+mj-lt"/>
              </a:rPr>
              <a:t>поблагодарила сотрудников университета, в течение многих лет поддерживающих развитие ФЦК – </a:t>
            </a:r>
            <a:r>
              <a:rPr lang="ru-RU" sz="1600" b="1" i="0" u="none" strike="noStrike" baseline="0" dirty="0">
                <a:solidFill>
                  <a:srgbClr val="333333"/>
                </a:solidFill>
                <a:latin typeface="+mj-lt"/>
              </a:rPr>
              <a:t>Лидию Пилипенко, Татьяну Степанову, Михаила Карякина, Сергея Горяйнова, Алексея Труфанова</a:t>
            </a:r>
            <a:r>
              <a:rPr lang="ru-RU" sz="1600" b="0" i="0" u="none" strike="noStrike" baseline="0" dirty="0">
                <a:solidFill>
                  <a:srgbClr val="333333"/>
                </a:solidFill>
                <a:latin typeface="+mj-lt"/>
              </a:rPr>
              <a:t>.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9431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CD7649F-586E-473A-9F9D-FC2998F0098D}"/>
              </a:ext>
            </a:extLst>
          </p:cNvPr>
          <p:cNvSpPr/>
          <p:nvPr/>
        </p:nvSpPr>
        <p:spPr>
          <a:xfrm>
            <a:off x="888914" y="1844824"/>
            <a:ext cx="784887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Дни карьеры ЮФУ</a:t>
            </a:r>
          </a:p>
          <a:p>
            <a:pPr indent="457200"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целях эффективного трудоустройства студентов и выпускников ЮФУ, их профессионального и карьерного развития, а также эффективного взаимодействия подразделений университета с рынком труда, Координационно-аналитическим центром карьеры ЮФУ в период с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апреля по 31 мая 2022 г.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будут проводиться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Дни карьеры ЮФУ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смешанном формате: очном и дистанционном на платформах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Leader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Teams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Факультетус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Среди важнейших мероприятий следует отметить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Цифровую Ярмарку вакансий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которая для естественно-научных направлений подготовки будет организована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 апреля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для инженерных направлений –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мая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для гуманитарных и педагогических направлений подготовки –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мая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Кроме того планируются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написанию резюме от ведущих онлайн-рекрутинговых компаний 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 Job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Head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Hanter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вебинары и онлайн встречи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ведущих международных и российских компаний, а также профориентационное тестирование и карьерные консультирования. </a:t>
            </a:r>
          </a:p>
        </p:txBody>
      </p:sp>
    </p:spTree>
    <p:extLst>
      <p:ext uri="{BB962C8B-B14F-4D97-AF65-F5344CB8AC3E}">
        <p14:creationId xmlns:p14="http://schemas.microsoft.com/office/powerpoint/2010/main" val="3672482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91735" y="1592508"/>
            <a:ext cx="8229600" cy="4428775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трудоустройства выпускников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№ 266-р от 17.03.2022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до 31 марта 2022 года – прогноз трудоустройства выпускников 2022 года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– до 30 июня 2022 года – фактическое трудоустройство выпускников 2022 года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– до 20 сентября 2022 года – обновление данных по выпускникам 2022, 2021 и 2020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 - до 30 ноября 2022 года – обновление данных о фактическом распределении выпускников 2022 года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24038" y="1600200"/>
            <a:ext cx="9842252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8240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522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91735" y="1592510"/>
            <a:ext cx="8229600" cy="46489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Планируемое количество выпускников 2022 года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24038" y="1600200"/>
            <a:ext cx="9842252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8240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8379D502-CE12-4C3A-BD3B-C72ACD4018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553565"/>
              </p:ext>
            </p:extLst>
          </p:nvPr>
        </p:nvGraphicFramePr>
        <p:xfrm>
          <a:off x="1403648" y="2057398"/>
          <a:ext cx="6408712" cy="4352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66449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0DFB22-86AF-45D9-AC1C-84BC76710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338" y="1859143"/>
            <a:ext cx="6677030" cy="4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29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E6520C-822A-4BE1-A442-4489441FC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1772816"/>
            <a:ext cx="7001899" cy="477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80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D2A998-934B-4EBE-8C95-5B5AD8B5F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456" y="1706262"/>
            <a:ext cx="7794740" cy="468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75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484784"/>
            <a:ext cx="9143999" cy="302433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br>
              <a:rPr lang="ru-RU" sz="2400" b="1" dirty="0"/>
            </a:br>
            <a:r>
              <a:rPr lang="ru-RU" sz="4800" b="1" dirty="0"/>
              <a:t>Благодарю за внимание!</a:t>
            </a:r>
            <a:br>
              <a:rPr lang="ru-RU" sz="4800" b="1" dirty="0"/>
            </a:b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404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6830" y="1653192"/>
            <a:ext cx="8732799" cy="129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на учебную и производственную практику планируется направить    </a:t>
            </a:r>
          </a:p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студентов бакалавриата, специалитета и магистратуры.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ru-RU" sz="1900" dirty="0"/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ru-RU" sz="1900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DBEDF7DD-3AD1-40F7-AE86-F7E5AE230C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782137"/>
              </p:ext>
            </p:extLst>
          </p:nvPr>
        </p:nvGraphicFramePr>
        <p:xfrm>
          <a:off x="1259632" y="2420888"/>
          <a:ext cx="669674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5928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71661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092FA696-1FA8-4BA4-B243-0614780355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004920"/>
              </p:ext>
            </p:extLst>
          </p:nvPr>
        </p:nvGraphicFramePr>
        <p:xfrm>
          <a:off x="295275" y="1556793"/>
          <a:ext cx="8553450" cy="5040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8553339" imgH="5962496" progId="Excel.Sheet.12">
                  <p:embed/>
                </p:oleObj>
              </mc:Choice>
              <mc:Fallback>
                <p:oleObj name="Worksheet" r:id="rId5" imgW="8553339" imgH="5962496" progId="Excel.Sheet.12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092FA696-1FA8-4BA4-B243-0614780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5275" y="1556793"/>
                        <a:ext cx="8553450" cy="5040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83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1628800"/>
            <a:ext cx="8732799" cy="5618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b="1" dirty="0"/>
              <a:t>Базы учебных практик студентов</a:t>
            </a:r>
            <a:br>
              <a:rPr lang="ru-RU" sz="2000" b="1" dirty="0"/>
            </a:br>
            <a:r>
              <a:rPr lang="ru-RU" sz="2000" b="1" dirty="0"/>
              <a:t>Института наук о Земле ЮФУ, задействованные в 2022 году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0948" y="2347118"/>
            <a:ext cx="6371880" cy="207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dirty="0"/>
              <a:t>База практики и учебного туризма «Белая Речка» (Республика Адыгея);</a:t>
            </a:r>
          </a:p>
          <a:p>
            <a:pPr marL="285750" indent="-285750" algn="just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dirty="0"/>
              <a:t>База практики и спортивно-оздоровительного туризма «</a:t>
            </a:r>
            <a:r>
              <a:rPr lang="ru-RU" dirty="0" err="1"/>
              <a:t>Лиманчик</a:t>
            </a:r>
            <a:r>
              <a:rPr lang="ru-RU" dirty="0"/>
              <a:t>» (Краснодарский край);</a:t>
            </a:r>
          </a:p>
          <a:p>
            <a:pPr marL="285750" indent="-285750" algn="just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dirty="0"/>
              <a:t>Буровой полигон Новочеркасского геолого-разведочного колледжа;</a:t>
            </a:r>
          </a:p>
          <a:p>
            <a:pPr algn="just">
              <a:lnSpc>
                <a:spcPct val="80000"/>
              </a:lnSpc>
              <a:spcAft>
                <a:spcPts val="400"/>
              </a:spcAft>
            </a:pPr>
            <a:endParaRPr lang="ru-RU" dirty="0"/>
          </a:p>
          <a:p>
            <a:pPr algn="just">
              <a:lnSpc>
                <a:spcPct val="80000"/>
              </a:lnSpc>
              <a:spcAft>
                <a:spcPts val="400"/>
              </a:spcAft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1" t="23431"/>
          <a:stretch/>
        </p:blipFill>
        <p:spPr>
          <a:xfrm>
            <a:off x="237151" y="4516486"/>
            <a:ext cx="1958585" cy="14413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21" y="4174629"/>
            <a:ext cx="2378319" cy="17831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46" y="4252639"/>
            <a:ext cx="2256369" cy="16917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3" t="3681"/>
          <a:stretch/>
        </p:blipFill>
        <p:spPr>
          <a:xfrm>
            <a:off x="6761746" y="2276872"/>
            <a:ext cx="2274750" cy="18719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/>
          <a:stretch/>
        </p:blipFill>
        <p:spPr>
          <a:xfrm>
            <a:off x="2293129" y="4516486"/>
            <a:ext cx="1990839" cy="144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8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06A10ACC-9EC5-46BC-80F2-E21AD3737C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376674"/>
              </p:ext>
            </p:extLst>
          </p:nvPr>
        </p:nvGraphicFramePr>
        <p:xfrm>
          <a:off x="172207" y="2333624"/>
          <a:ext cx="8720273" cy="2426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873901" imgH="2190596" progId="Excel.Sheet.12">
                  <p:embed/>
                </p:oleObj>
              </mc:Choice>
              <mc:Fallback>
                <p:oleObj name="Worksheet" r:id="rId5" imgW="7873901" imgH="2190596" progId="Excel.Sheet.12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06A10ACC-9EC5-46BC-80F2-E21AD3737C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207" y="2333624"/>
                        <a:ext cx="8720273" cy="2426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523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C157C1B6-2E91-49E1-8708-3B06FEE3C2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726388"/>
              </p:ext>
            </p:extLst>
          </p:nvPr>
        </p:nvGraphicFramePr>
        <p:xfrm>
          <a:off x="513809" y="2420888"/>
          <a:ext cx="8116381" cy="4026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232736" imgH="3587566" progId="Excel.Sheet.12">
                  <p:embed/>
                </p:oleObj>
              </mc:Choice>
              <mc:Fallback>
                <p:oleObj name="Worksheet" r:id="rId5" imgW="7232736" imgH="3587566" progId="Excel.Sheet.12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C157C1B6-2E91-49E1-8708-3B06FEE3C2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809" y="2420888"/>
                        <a:ext cx="8116381" cy="4026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Объект 7">
            <a:extLst>
              <a:ext uri="{FF2B5EF4-FFF2-40B4-BE49-F238E27FC236}">
                <a16:creationId xmlns:a16="http://schemas.microsoft.com/office/drawing/2014/main" id="{EAE16505-22C4-4FE9-9523-58ACBDAFA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>Обоснование материальных и трудовых затрат к расчету стоимости питания на базе «Белая речка» в 2022 году</a:t>
            </a:r>
          </a:p>
        </p:txBody>
      </p:sp>
    </p:spTree>
    <p:extLst>
      <p:ext uri="{BB962C8B-B14F-4D97-AF65-F5344CB8AC3E}">
        <p14:creationId xmlns:p14="http://schemas.microsoft.com/office/powerpoint/2010/main" val="1024328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AC547F64-C6C4-495E-A0A1-60E84D837B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868726"/>
              </p:ext>
            </p:extLst>
          </p:nvPr>
        </p:nvGraphicFramePr>
        <p:xfrm>
          <a:off x="955675" y="1556792"/>
          <a:ext cx="7232650" cy="504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232736" imgH="5048360" progId="Excel.Sheet.12">
                  <p:embed/>
                </p:oleObj>
              </mc:Choice>
              <mc:Fallback>
                <p:oleObj name="Worksheet" r:id="rId5" imgW="7232736" imgH="5048360" progId="Excel.Sheet.12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AC547F64-C6C4-495E-A0A1-60E84D837B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5675" y="1556792"/>
                        <a:ext cx="7232650" cy="504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11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FD17641A-BA66-41BA-BA4B-F727050B12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477383"/>
              </p:ext>
            </p:extLst>
          </p:nvPr>
        </p:nvGraphicFramePr>
        <p:xfrm>
          <a:off x="888914" y="1700808"/>
          <a:ext cx="7232650" cy="421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232736" imgH="4209940" progId="Excel.Sheet.12">
                  <p:embed/>
                </p:oleObj>
              </mc:Choice>
              <mc:Fallback>
                <p:oleObj name="Worksheet" r:id="rId5" imgW="7232736" imgH="4209940" progId="Excel.Sheet.12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FD17641A-BA66-41BA-BA4B-F727050B12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8914" y="1700808"/>
                        <a:ext cx="7232650" cy="421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1139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4970</TotalTime>
  <Words>1515</Words>
  <Application>Microsoft Office PowerPoint</Application>
  <PresentationFormat>Экран (4:3)</PresentationFormat>
  <Paragraphs>344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Тема Office</vt:lpstr>
      <vt:lpstr>Worksheet</vt:lpstr>
      <vt:lpstr>Об организации и проведении учебных и производственных практик студентов  Института наук о Земле в 2022 году   15 апреля 2022 г.</vt:lpstr>
      <vt:lpstr>Приказ Минобрнауки РФ № 885 от 05 августа 2020 года «О практической подготовке обучающихся»  Разновидности учебных и производственных практик</vt:lpstr>
      <vt:lpstr>Презентация PowerPoint</vt:lpstr>
      <vt:lpstr>Презентация PowerPoint</vt:lpstr>
      <vt:lpstr>Базы учебных практик студентов Института наук о Земле ЮФУ, задействованные в 2022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График заездов на базу практики «Белая речка»</vt:lpstr>
      <vt:lpstr>Презентация PowerPoint</vt:lpstr>
      <vt:lpstr> Положительные моменты </vt:lpstr>
      <vt:lpstr> Проблемы </vt:lpstr>
      <vt:lpstr> Благодарю за внимание! </vt:lpstr>
      <vt:lpstr>О взаимодействии с Ассоциацией выпускников ЮФУ и наполнении Фонда целевого капитала     15 апреля 2022 г.</vt:lpstr>
      <vt:lpstr>Презентация PowerPoint</vt:lpstr>
      <vt:lpstr>Презентация PowerPoint</vt:lpstr>
      <vt:lpstr>  05 апреля 2022 г. – состоялось заседание Рабочей группы по взаимодействию с Ассоциацией выпускников ЮФУ, посвященное итогам деятельности Ассоциации выпускников, утверждению Публичного годового отчета за 2021 год и выработке концепции дальнейшего развития Ассоциации. Обсуждались вопросы, связанные с организацией и проведением Дня выпускника ЮФУ в мае 2022 года.  </vt:lpstr>
      <vt:lpstr>Презентация PowerPoint</vt:lpstr>
      <vt:lpstr>Презентация PowerPoint</vt:lpstr>
      <vt:lpstr>Презентация PowerPoint</vt:lpstr>
      <vt:lpstr>Презентация PowerPoint</vt:lpstr>
      <vt:lpstr>Мониторинг трудоустройства выпускников  Распоряжение № 266-р от 17.03.2022  1 этап – до 31 марта 2022 года – прогноз трудоустройства выпускников 2022 года 2 этап – до 30 июня 2022 года – фактическое трудоустройство выпускников 2022 года 3 этап – до 20 сентября 2022 года – обновление данных по выпускникам 2022, 2021 и 2020 г.г. 4 этап - до 30 ноября 2022 года – обновление данных о фактическом распределении выпускников 2022 года </vt:lpstr>
      <vt:lpstr>Планируемое количество выпускников 2022 года</vt:lpstr>
      <vt:lpstr>Презентация PowerPoint</vt:lpstr>
      <vt:lpstr>Презентация PowerPoint</vt:lpstr>
      <vt:lpstr>Презентация PowerPoint</vt:lpstr>
      <vt:lpstr> Благодарю за внимание! 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Институт наук о Земле</dc:title>
  <dc:creator>KUZNETSOV</dc:creator>
  <cp:lastModifiedBy>Труфанов Алексей Вячеславич</cp:lastModifiedBy>
  <cp:revision>502</cp:revision>
  <cp:lastPrinted>2013-11-27T12:26:39Z</cp:lastPrinted>
  <dcterms:created xsi:type="dcterms:W3CDTF">2013-11-19T21:36:39Z</dcterms:created>
  <dcterms:modified xsi:type="dcterms:W3CDTF">2022-04-15T08:45:15Z</dcterms:modified>
</cp:coreProperties>
</file>