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3" r:id="rId6"/>
    <p:sldId id="274" r:id="rId7"/>
    <p:sldId id="270" r:id="rId8"/>
    <p:sldId id="271" r:id="rId9"/>
    <p:sldId id="272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37"/>
    <a:srgbClr val="6F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napToGrid="0">
      <p:cViewPr varScale="1">
        <p:scale>
          <a:sx n="77" d="100"/>
          <a:sy n="77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44;&#1080;&#1088;&#1077;&#1082;&#1090;&#1086;&#1088;/&#1042;&#1099;&#1073;&#1086;&#1088;&#1099;%20&#1076;&#1080;&#1088;&#1077;&#1082;&#1090;&#1086;&#1088;&#1072;%20&#1080;&#1085;&#1089;&#1090;&#1080;&#1090;&#1091;&#1090;&#1072;%202019/&#1042;&#1099;&#1087;&#1086;&#1083;&#1085;&#1077;&#1085;&#1080;&#1077;%20&#1087;&#1086;&#1082;&#1072;&#1079;&#1072;&#1090;&#1077;&#1083;&#1077;&#1081;%202015-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44;&#1080;&#1088;&#1077;&#1082;&#1090;&#1086;&#1088;/&#1042;&#1099;&#1073;&#1086;&#1088;&#1099;%20&#1076;&#1080;&#1088;&#1077;&#1082;&#1090;&#1086;&#1088;&#1072;%20&#1080;&#1085;&#1089;&#1090;&#1080;&#1090;&#1091;&#1090;&#1072;%202019/&#1042;&#1099;&#1087;&#1086;&#1083;&#1085;&#1077;&#1085;&#1080;&#1077;%20&#1087;&#1086;&#1082;&#1072;&#1079;&#1072;&#1090;&#1077;&#1083;&#1077;&#1081;%202015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55;&#1088;&#1086;&#1075;&#1088;&#1072;&#1084;&#1084;&#1072;%20&#1088;&#1072;&#1079;&#1074;&#1080;&#1090;&#1080;&#1103;/&#1054;&#1090;&#1095;&#1077;&#1090;%20&#1076;&#1077;&#1082;&#1072;&#1073;&#1088;&#1100;%202021/&#1057;&#1090;&#1088;&#1091;&#1082;&#1090;&#1091;&#1088;&#1072;%20&#1073;&#1102;&#1076;&#1078;&#1077;&#1090;&#1072;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fedu-my.sharepoint.com/personal/ankuznecov_sfedu_ru/Documents/Documents/&#1056;&#1072;&#1073;&#1086;&#1090;&#1072;/&#1048;&#1085;&#1089;&#1090;&#1080;&#1090;&#1091;&#1090;%20&#1085;&#1072;&#1091;&#1082;%20&#1086;%20&#1047;&#1077;&#1084;&#1083;&#1077;/&#1044;&#1080;&#1088;&#1077;&#1082;&#1094;&#1080;&#1103;%20&#1080;&#1085;&#1089;&#1090;&#1080;&#1090;&#1091;&#1090;&#1072;/&#1055;&#1088;&#1086;&#1075;&#1088;&#1072;&#1084;&#1084;&#1072;%20&#1088;&#1072;&#1079;&#1074;&#1080;&#1090;&#1080;&#1103;/&#1054;&#1090;&#1095;&#1077;&#1090;%20&#1076;&#1077;&#1082;&#1072;&#1073;&#1088;&#1100;%202021/&#1057;&#1090;&#1088;&#1091;&#1082;&#1090;&#1091;&#1088;&#1072;%20&#1073;&#1102;&#1076;&#1078;&#1077;&#1090;&#1072;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7508036552196"/>
          <c:y val="2.751719824890559E-2"/>
          <c:w val="0.86972491963447807"/>
          <c:h val="0.51791229112518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факт ИНЗ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29687516520343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C6-43CF-A27D-5C9B7F597833}"/>
                </c:ext>
              </c:extLst>
            </c:dLbl>
            <c:dLbl>
              <c:idx val="3"/>
              <c:layout>
                <c:manualLayout>
                  <c:x val="-4.296875165203471E-3"/>
                  <c:y val="-3.89012972165624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C6-43CF-A27D-5C9B7F597833}"/>
                </c:ext>
              </c:extLst>
            </c:dLbl>
            <c:dLbl>
              <c:idx val="4"/>
              <c:layout>
                <c:manualLayout>
                  <c:x val="-7.0010306579505516E-4"/>
                  <c:y val="1.1825072796668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C6-43CF-A27D-5C9B7F59783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C6-43CF-A27D-5C9B7F597833}"/>
                </c:ext>
              </c:extLst>
            </c:dLbl>
            <c:dLbl>
              <c:idx val="6"/>
              <c:layout>
                <c:manualLayout>
                  <c:x val="-4.1472265422498704E-3"/>
                  <c:y val="2.78939966628238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C6-43CF-A27D-5C9B7F597833}"/>
                </c:ext>
              </c:extLst>
            </c:dLbl>
            <c:dLbl>
              <c:idx val="7"/>
              <c:layout>
                <c:manualLayout>
                  <c:x val="-9.6679691217077986E-3"/>
                  <c:y val="8.4876538053092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C6-43CF-A27D-5C9B7F59783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C6-43CF-A27D-5C9B7F597833}"/>
                </c:ext>
              </c:extLst>
            </c:dLbl>
            <c:dLbl>
              <c:idx val="9"/>
              <c:layout>
                <c:manualLayout>
                  <c:x val="-2.148437582601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C6-43CF-A27D-5C9B7F59783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6C6-43CF-A27D-5C9B7F597833}"/>
                </c:ext>
              </c:extLst>
            </c:dLbl>
            <c:dLbl>
              <c:idx val="11"/>
              <c:layout>
                <c:manualLayout>
                  <c:x val="-4.29687516520343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C6-43CF-A27D-5C9B7F597833}"/>
                </c:ext>
              </c:extLst>
            </c:dLbl>
            <c:dLbl>
              <c:idx val="12"/>
              <c:layout>
                <c:manualLayout>
                  <c:x val="-2.1484375826017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C6-43CF-A27D-5C9B7F597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Лист2!$H$3:$H$15</c:f>
              <c:numCache>
                <c:formatCode>0</c:formatCode>
                <c:ptCount val="13"/>
                <c:pt idx="0">
                  <c:v>20</c:v>
                </c:pt>
                <c:pt idx="1">
                  <c:v>71</c:v>
                </c:pt>
                <c:pt idx="2">
                  <c:v>23</c:v>
                </c:pt>
                <c:pt idx="3">
                  <c:v>50</c:v>
                </c:pt>
                <c:pt idx="4">
                  <c:v>114</c:v>
                </c:pt>
                <c:pt idx="5">
                  <c:v>448</c:v>
                </c:pt>
                <c:pt idx="6">
                  <c:v>1137</c:v>
                </c:pt>
                <c:pt idx="7">
                  <c:v>152</c:v>
                </c:pt>
                <c:pt idx="8">
                  <c:v>19</c:v>
                </c:pt>
                <c:pt idx="9">
                  <c:v>25</c:v>
                </c:pt>
                <c:pt idx="10">
                  <c:v>1910</c:v>
                </c:pt>
                <c:pt idx="11">
                  <c:v>45</c:v>
                </c:pt>
                <c:pt idx="1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6-43CF-A27D-5C9B7F597833}"/>
            </c:ext>
          </c:extLst>
        </c:ser>
        <c:ser>
          <c:idx val="1"/>
          <c:order val="1"/>
          <c:tx>
            <c:strRef>
              <c:f>Лист2!$N$2</c:f>
              <c:strCache>
                <c:ptCount val="1"/>
                <c:pt idx="0">
                  <c:v>план ИНЗ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Лист2!$N$3:$N$15</c:f>
              <c:numCache>
                <c:formatCode>0</c:formatCode>
                <c:ptCount val="13"/>
                <c:pt idx="0">
                  <c:v>32</c:v>
                </c:pt>
                <c:pt idx="1">
                  <c:v>73</c:v>
                </c:pt>
                <c:pt idx="2">
                  <c:v>26</c:v>
                </c:pt>
                <c:pt idx="3">
                  <c:v>78</c:v>
                </c:pt>
                <c:pt idx="4">
                  <c:v>80</c:v>
                </c:pt>
                <c:pt idx="5">
                  <c:v>220</c:v>
                </c:pt>
                <c:pt idx="6">
                  <c:v>450</c:v>
                </c:pt>
                <c:pt idx="7">
                  <c:v>455</c:v>
                </c:pt>
                <c:pt idx="8" formatCode="0.0">
                  <c:v>16</c:v>
                </c:pt>
                <c:pt idx="9">
                  <c:v>34</c:v>
                </c:pt>
                <c:pt idx="10">
                  <c:v>1635</c:v>
                </c:pt>
                <c:pt idx="11">
                  <c:v>74</c:v>
                </c:pt>
                <c:pt idx="1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C6-43CF-A27D-5C9B7F597833}"/>
            </c:ext>
          </c:extLst>
        </c:ser>
        <c:ser>
          <c:idx val="2"/>
          <c:order val="2"/>
          <c:tx>
            <c:strRef>
              <c:f>Лист2!$V$2</c:f>
              <c:strCache>
                <c:ptCount val="1"/>
                <c:pt idx="0">
                  <c:v>план ЮФУ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Лист2!$V$3:$V$15</c:f>
              <c:numCache>
                <c:formatCode>0.0</c:formatCode>
                <c:ptCount val="13"/>
                <c:pt idx="0" formatCode="0">
                  <c:v>28</c:v>
                </c:pt>
                <c:pt idx="1">
                  <c:v>79.5</c:v>
                </c:pt>
                <c:pt idx="2" formatCode="0">
                  <c:v>40</c:v>
                </c:pt>
                <c:pt idx="3" formatCode="0">
                  <c:v>22</c:v>
                </c:pt>
                <c:pt idx="4" formatCode="0">
                  <c:v>47</c:v>
                </c:pt>
                <c:pt idx="5" formatCode="0">
                  <c:v>170</c:v>
                </c:pt>
                <c:pt idx="6" formatCode="0">
                  <c:v>183</c:v>
                </c:pt>
                <c:pt idx="7" formatCode="0">
                  <c:v>410</c:v>
                </c:pt>
                <c:pt idx="8">
                  <c:v>5.2</c:v>
                </c:pt>
                <c:pt idx="9" formatCode="0">
                  <c:v>53</c:v>
                </c:pt>
                <c:pt idx="10" formatCode="0">
                  <c:v>1800</c:v>
                </c:pt>
                <c:pt idx="11" formatCode="0">
                  <c:v>33</c:v>
                </c:pt>
                <c:pt idx="12" formatCode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C6-43CF-A27D-5C9B7F597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749824"/>
        <c:axId val="97903744"/>
      </c:barChart>
      <c:catAx>
        <c:axId val="9874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7903744"/>
        <c:crosses val="autoZero"/>
        <c:auto val="1"/>
        <c:lblAlgn val="ctr"/>
        <c:lblOffset val="100"/>
        <c:noMultiLvlLbl val="0"/>
      </c:catAx>
      <c:valAx>
        <c:axId val="979037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874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42377423811877"/>
          <c:y val="4.2797323515278776E-2"/>
          <c:w val="0.19889355464496009"/>
          <c:h val="0.182037785430775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8170370290438"/>
          <c:y val="4.5123568947426335E-2"/>
          <c:w val="0.86221829629709568"/>
          <c:h val="0.49133730687884325"/>
        </c:manualLayout>
      </c:layout>
      <c:barChart>
        <c:barDir val="col"/>
        <c:grouping val="clustered"/>
        <c:varyColors val="0"/>
        <c:ser>
          <c:idx val="0"/>
          <c:order val="0"/>
          <c:tx>
            <c:v>Факт ИНЗ 2015</c:v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4.4015724357590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D0-4BC6-B62A-5599925EC1AC}"/>
                </c:ext>
              </c:extLst>
            </c:dLbl>
            <c:dLbl>
              <c:idx val="4"/>
              <c:layout>
                <c:manualLayout>
                  <c:x val="-2.8964478907063467E-3"/>
                  <c:y val="1.174613324460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D0-4BC6-B62A-5599925EC1AC}"/>
                </c:ext>
              </c:extLst>
            </c:dLbl>
            <c:dLbl>
              <c:idx val="6"/>
              <c:layout>
                <c:manualLayout>
                  <c:x val="-4.1472265422498704E-3"/>
                  <c:y val="2.789399666282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D0-4BC6-B62A-5599925EC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Лист2!$B$3:$B$15</c:f>
              <c:numCache>
                <c:formatCode>0</c:formatCode>
                <c:ptCount val="13"/>
                <c:pt idx="0">
                  <c:v>17.506791427709025</c:v>
                </c:pt>
                <c:pt idx="1">
                  <c:v>65.53</c:v>
                </c:pt>
                <c:pt idx="2">
                  <c:v>16.666666666666668</c:v>
                </c:pt>
                <c:pt idx="3">
                  <c:v>19.784172661870503</c:v>
                </c:pt>
                <c:pt idx="4">
                  <c:v>35.97122302158273</c:v>
                </c:pt>
                <c:pt idx="5">
                  <c:v>21.582733812949641</c:v>
                </c:pt>
                <c:pt idx="6">
                  <c:v>82.733812949640281</c:v>
                </c:pt>
                <c:pt idx="7">
                  <c:v>310.75539568345323</c:v>
                </c:pt>
                <c:pt idx="8">
                  <c:v>8.7010565568676181</c:v>
                </c:pt>
                <c:pt idx="9">
                  <c:v>19.770844764965638</c:v>
                </c:pt>
                <c:pt idx="10">
                  <c:v>1376.6546762589928</c:v>
                </c:pt>
                <c:pt idx="11">
                  <c:v>59.259259259259252</c:v>
                </c:pt>
                <c:pt idx="1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0-4BC6-B62A-5599925EC1AC}"/>
            </c:ext>
          </c:extLst>
        </c:ser>
        <c:ser>
          <c:idx val="1"/>
          <c:order val="1"/>
          <c:tx>
            <c:v>Факт ИНЗ 2016</c:v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Лист2!$C$3:$C$15</c:f>
              <c:numCache>
                <c:formatCode>0</c:formatCode>
                <c:ptCount val="13"/>
                <c:pt idx="0">
                  <c:v>27.873989774039256</c:v>
                </c:pt>
                <c:pt idx="1">
                  <c:v>68.98</c:v>
                </c:pt>
                <c:pt idx="2">
                  <c:v>18.420000000000002</c:v>
                </c:pt>
                <c:pt idx="3">
                  <c:v>75.581395348837205</c:v>
                </c:pt>
                <c:pt idx="4">
                  <c:v>69.767441860465112</c:v>
                </c:pt>
                <c:pt idx="5">
                  <c:v>75.581395348837205</c:v>
                </c:pt>
                <c:pt idx="6">
                  <c:v>110.46511627906976</c:v>
                </c:pt>
                <c:pt idx="7">
                  <c:v>337.55813953488371</c:v>
                </c:pt>
                <c:pt idx="8">
                  <c:v>10.258947715652319</c:v>
                </c:pt>
                <c:pt idx="9">
                  <c:v>24.558020882771714</c:v>
                </c:pt>
                <c:pt idx="10">
                  <c:v>1306.6666666666667</c:v>
                </c:pt>
                <c:pt idx="11">
                  <c:v>69.565217391304344</c:v>
                </c:pt>
                <c:pt idx="1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0-4BC6-B62A-5599925EC1AC}"/>
            </c:ext>
          </c:extLst>
        </c:ser>
        <c:ser>
          <c:idx val="2"/>
          <c:order val="2"/>
          <c:tx>
            <c:v>Факт ИНЗ 2017</c:v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Лист2!$D$3:$D$15</c:f>
              <c:numCache>
                <c:formatCode>0</c:formatCode>
                <c:ptCount val="13"/>
                <c:pt idx="0">
                  <c:v>28.554342951113771</c:v>
                </c:pt>
                <c:pt idx="1">
                  <c:v>66.44</c:v>
                </c:pt>
                <c:pt idx="2">
                  <c:v>19.3717277486911</c:v>
                </c:pt>
                <c:pt idx="3">
                  <c:v>62.374245472837018</c:v>
                </c:pt>
                <c:pt idx="4">
                  <c:v>82.494969818913475</c:v>
                </c:pt>
                <c:pt idx="5">
                  <c:v>156.94164989939637</c:v>
                </c:pt>
                <c:pt idx="6">
                  <c:v>197.18309859154928</c:v>
                </c:pt>
                <c:pt idx="7">
                  <c:v>318.41046277665993</c:v>
                </c:pt>
                <c:pt idx="8">
                  <c:v>13.335326655703394</c:v>
                </c:pt>
                <c:pt idx="9">
                  <c:v>28.434758340718265</c:v>
                </c:pt>
                <c:pt idx="10">
                  <c:v>1364.7804828973842</c:v>
                </c:pt>
                <c:pt idx="11">
                  <c:v>74.264705882352942</c:v>
                </c:pt>
                <c:pt idx="12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D0-4BC6-B62A-5599925EC1AC}"/>
            </c:ext>
          </c:extLst>
        </c:ser>
        <c:ser>
          <c:idx val="3"/>
          <c:order val="3"/>
          <c:tx>
            <c:v>Факт ИНЗ 2018</c:v>
          </c:tx>
          <c:spPr>
            <a:solidFill>
              <a:srgbClr val="6FAC46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Лист2!$A$3:$A$15</c:f>
              <c:strCache>
                <c:ptCount val="13"/>
                <c:pt idx="0">
                  <c:v>Магистранты и аспиранты, %</c:v>
                </c:pt>
                <c:pt idx="1">
                  <c:v>Средний балл ЕГЭ</c:v>
                </c:pt>
                <c:pt idx="2">
                  <c:v>Бакалавры и магистры других вузов, %</c:v>
                </c:pt>
                <c:pt idx="3">
                  <c:v>Статьи WoS/100 НПР, ед.</c:v>
                </c:pt>
                <c:pt idx="4">
                  <c:v>Статьи Scopus/100 НПР, ед.</c:v>
                </c:pt>
                <c:pt idx="5">
                  <c:v>Цитирования WoS/100 НПР, ед.</c:v>
                </c:pt>
                <c:pt idx="6">
                  <c:v>Цитирования Scopus/100 НПР, ед.</c:v>
                </c:pt>
                <c:pt idx="7">
                  <c:v>Объём НИР/1 НПР, тыс. руб.</c:v>
                </c:pt>
                <c:pt idx="8">
                  <c:v>Доля иностранных студентов, %</c:v>
                </c:pt>
                <c:pt idx="9">
                  <c:v>Доля ПДД в общих доходах, %</c:v>
                </c:pt>
                <c:pt idx="10">
                  <c:v>Общие доходы/1 НПР, тыс. руб.</c:v>
                </c:pt>
                <c:pt idx="11">
                  <c:v>Доля к.н. и д.н./НПР до 39 лет, %</c:v>
                </c:pt>
                <c:pt idx="12">
                  <c:v>Зарплата НПР, тыс. руб.</c:v>
                </c:pt>
              </c:strCache>
            </c:strRef>
          </c:cat>
          <c:val>
            <c:numRef>
              <c:f>Лист2!$E$3:$E$15</c:f>
              <c:numCache>
                <c:formatCode>0</c:formatCode>
                <c:ptCount val="13"/>
                <c:pt idx="0">
                  <c:v>31.235988641458675</c:v>
                </c:pt>
                <c:pt idx="1">
                  <c:v>68.16</c:v>
                </c:pt>
                <c:pt idx="2">
                  <c:v>24.4</c:v>
                </c:pt>
                <c:pt idx="3">
                  <c:v>78</c:v>
                </c:pt>
                <c:pt idx="4">
                  <c:v>64</c:v>
                </c:pt>
                <c:pt idx="5">
                  <c:v>216</c:v>
                </c:pt>
                <c:pt idx="6">
                  <c:v>359</c:v>
                </c:pt>
                <c:pt idx="7">
                  <c:v>451</c:v>
                </c:pt>
                <c:pt idx="8">
                  <c:v>14.243013002540726</c:v>
                </c:pt>
                <c:pt idx="9">
                  <c:v>32</c:v>
                </c:pt>
                <c:pt idx="10">
                  <c:v>1615</c:v>
                </c:pt>
                <c:pt idx="11">
                  <c:v>73.68421052631578</c:v>
                </c:pt>
                <c:pt idx="1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D0-4BC6-B62A-5599925EC1AC}"/>
            </c:ext>
          </c:extLst>
        </c:ser>
        <c:ser>
          <c:idx val="6"/>
          <c:order val="4"/>
          <c:tx>
            <c:v>Факт ИНЗ 2019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Лист2!$F$3:$F$15</c:f>
              <c:numCache>
                <c:formatCode>0</c:formatCode>
                <c:ptCount val="13"/>
                <c:pt idx="0">
                  <c:v>25</c:v>
                </c:pt>
                <c:pt idx="1">
                  <c:v>70.400000000000006</c:v>
                </c:pt>
                <c:pt idx="2">
                  <c:v>25.7</c:v>
                </c:pt>
                <c:pt idx="3">
                  <c:v>68</c:v>
                </c:pt>
                <c:pt idx="4">
                  <c:v>85</c:v>
                </c:pt>
                <c:pt idx="5">
                  <c:v>333</c:v>
                </c:pt>
                <c:pt idx="6">
                  <c:v>585</c:v>
                </c:pt>
                <c:pt idx="7">
                  <c:v>519</c:v>
                </c:pt>
                <c:pt idx="8">
                  <c:v>20.9</c:v>
                </c:pt>
                <c:pt idx="9">
                  <c:v>34</c:v>
                </c:pt>
                <c:pt idx="10">
                  <c:v>2150</c:v>
                </c:pt>
                <c:pt idx="11">
                  <c:v>63.2</c:v>
                </c:pt>
                <c:pt idx="12">
                  <c:v>69.875159999999994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D0-4BC6-B62A-5599925EC1AC}"/>
            </c:ext>
          </c:extLst>
        </c:ser>
        <c:ser>
          <c:idx val="7"/>
          <c:order val="5"/>
          <c:tx>
            <c:v>Факт ИНЗ 2020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Лист2!$G$3:$G$15</c:f>
              <c:numCache>
                <c:formatCode>0</c:formatCode>
                <c:ptCount val="13"/>
                <c:pt idx="0">
                  <c:v>21</c:v>
                </c:pt>
                <c:pt idx="1">
                  <c:v>70</c:v>
                </c:pt>
                <c:pt idx="2">
                  <c:v>25</c:v>
                </c:pt>
                <c:pt idx="3">
                  <c:v>53</c:v>
                </c:pt>
                <c:pt idx="4">
                  <c:v>88</c:v>
                </c:pt>
                <c:pt idx="5">
                  <c:v>302</c:v>
                </c:pt>
                <c:pt idx="6">
                  <c:v>550</c:v>
                </c:pt>
                <c:pt idx="7">
                  <c:v>352</c:v>
                </c:pt>
                <c:pt idx="8">
                  <c:v>22</c:v>
                </c:pt>
                <c:pt idx="9">
                  <c:v>28</c:v>
                </c:pt>
                <c:pt idx="10">
                  <c:v>2167</c:v>
                </c:pt>
                <c:pt idx="11">
                  <c:v>52</c:v>
                </c:pt>
                <c:pt idx="1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D0-4BC6-B62A-5599925EC1AC}"/>
            </c:ext>
          </c:extLst>
        </c:ser>
        <c:ser>
          <c:idx val="4"/>
          <c:order val="6"/>
          <c:tx>
            <c:v>Факт ИНЗ 2021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673733630841946E-2"/>
                  <c:y val="8.8031448715182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D0-4BC6-B62A-5599925EC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Лист2!$H$3:$H$15</c:f>
              <c:numCache>
                <c:formatCode>0</c:formatCode>
                <c:ptCount val="13"/>
                <c:pt idx="0">
                  <c:v>20</c:v>
                </c:pt>
                <c:pt idx="1">
                  <c:v>71</c:v>
                </c:pt>
                <c:pt idx="2">
                  <c:v>23</c:v>
                </c:pt>
                <c:pt idx="3">
                  <c:v>50</c:v>
                </c:pt>
                <c:pt idx="4">
                  <c:v>114</c:v>
                </c:pt>
                <c:pt idx="5">
                  <c:v>448</c:v>
                </c:pt>
                <c:pt idx="6">
                  <c:v>1137</c:v>
                </c:pt>
                <c:pt idx="7">
                  <c:v>152</c:v>
                </c:pt>
                <c:pt idx="8">
                  <c:v>19</c:v>
                </c:pt>
                <c:pt idx="9">
                  <c:v>25</c:v>
                </c:pt>
                <c:pt idx="10">
                  <c:v>1910</c:v>
                </c:pt>
                <c:pt idx="11">
                  <c:v>45</c:v>
                </c:pt>
                <c:pt idx="1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D0-4BC6-B62A-5599925EC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17472"/>
        <c:axId val="69819008"/>
        <c:extLst/>
      </c:barChart>
      <c:catAx>
        <c:axId val="698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19008"/>
        <c:crosses val="autoZero"/>
        <c:auto val="1"/>
        <c:lblAlgn val="ctr"/>
        <c:lblOffset val="100"/>
        <c:noMultiLvlLbl val="0"/>
      </c:catAx>
      <c:valAx>
        <c:axId val="698190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1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12940607732138"/>
          <c:y val="5.1474136862909216E-3"/>
          <c:w val="0.34709418527769398"/>
          <c:h val="0.205735560806250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8003705424651"/>
          <c:y val="0"/>
          <c:w val="0.753057634064909"/>
          <c:h val="0.797912432539136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C5D-4AD8-B247-324CB35C4BD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6C5D-4AD8-B247-324CB35C4BD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C5D-4AD8-B247-324CB35C4BDC}"/>
              </c:ext>
            </c:extLst>
          </c:dPt>
          <c:dPt>
            <c:idx val="3"/>
            <c:bubble3D val="0"/>
            <c:explosion val="31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C5D-4AD8-B247-324CB35C4BDC}"/>
              </c:ext>
            </c:extLst>
          </c:dPt>
          <c:dPt>
            <c:idx val="4"/>
            <c:bubble3D val="0"/>
            <c:explosion val="3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6C5D-4AD8-B247-324CB35C4BD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6C5D-4AD8-B247-324CB35C4BDC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C5D-4AD8-B247-324CB35C4BDC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F-6C5D-4AD8-B247-324CB35C4BDC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1-6C5D-4AD8-B247-324CB35C4BDC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6C5D-4AD8-B247-324CB35C4BDC}"/>
              </c:ext>
            </c:extLst>
          </c:dPt>
          <c:dLbls>
            <c:dLbl>
              <c:idx val="0"/>
              <c:layout>
                <c:manualLayout>
                  <c:x val="-0.11471615024991939"/>
                  <c:y val="2.407949895763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5D-4AD8-B247-324CB35C4BDC}"/>
                </c:ext>
              </c:extLst>
            </c:dLbl>
            <c:dLbl>
              <c:idx val="4"/>
              <c:layout>
                <c:manualLayout>
                  <c:x val="-4.8505120083425262E-4"/>
                  <c:y val="-3.633795915696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5D-4AD8-B247-324CB35C4BDC}"/>
                </c:ext>
              </c:extLst>
            </c:dLbl>
            <c:dLbl>
              <c:idx val="6"/>
              <c:layout>
                <c:manualLayout>
                  <c:x val="5.4568365659101233E-2"/>
                  <c:y val="3.1991497115315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04618977861533E-2"/>
                      <c:h val="6.1656390019660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C5D-4AD8-B247-324CB35C4BDC}"/>
                </c:ext>
              </c:extLst>
            </c:dLbl>
            <c:dLbl>
              <c:idx val="7"/>
              <c:layout>
                <c:manualLayout>
                  <c:x val="5.8956924142839354E-3"/>
                  <c:y val="-8.4775215921699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C5D-4AD8-B247-324CB35C4BDC}"/>
                </c:ext>
              </c:extLst>
            </c:dLbl>
            <c:dLbl>
              <c:idx val="8"/>
              <c:layout>
                <c:manualLayout>
                  <c:x val="1.14490376202974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C5D-4AD8-B247-324CB35C4BDC}"/>
                </c:ext>
              </c:extLst>
            </c:dLbl>
            <c:dLbl>
              <c:idx val="9"/>
              <c:layout>
                <c:manualLayout>
                  <c:x val="2.9565363383452337E-2"/>
                  <c:y val="8.579341541050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C5D-4AD8-B247-324CB35C4B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n w="9525">
                      <a:solidFill>
                        <a:sysClr val="window" lastClr="FFFFFF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59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Лист1!$A$5:$A$14</c:f>
              <c:strCache>
                <c:ptCount val="10"/>
                <c:pt idx="0">
                  <c:v>Базовый фонд оплаты труда с начислениями</c:v>
                </c:pt>
                <c:pt idx="1">
                  <c:v>Фонд стимулирующих выплат с начислениями</c:v>
                </c:pt>
                <c:pt idx="2">
                  <c:v>Отчисления программа развития ЮФУ</c:v>
                </c:pt>
                <c:pt idx="3">
                  <c:v>Программа развития - учебные средства</c:v>
                </c:pt>
                <c:pt idx="4">
                  <c:v>Программа развития - зачисления от НИР и ДПО</c:v>
                </c:pt>
                <c:pt idx="5">
                  <c:v>Средства НИР и ДПО</c:v>
                </c:pt>
                <c:pt idx="6">
                  <c:v>Содержание и развитие имущества</c:v>
                </c:pt>
                <c:pt idx="7">
                  <c:v>Доходы Базы "Белая Речка"</c:v>
                </c:pt>
                <c:pt idx="8">
                  <c:v>Перерасход базы "Белая Речка"</c:v>
                </c:pt>
                <c:pt idx="9">
                  <c:v>Положительный остаток в резервном фонде</c:v>
                </c:pt>
              </c:strCache>
            </c:strRef>
          </c:cat>
          <c:val>
            <c:numRef>
              <c:f>Лист1!$G$5:$G$14</c:f>
              <c:numCache>
                <c:formatCode>0.00</c:formatCode>
                <c:ptCount val="10"/>
                <c:pt idx="0">
                  <c:v>45.497087999999998</c:v>
                </c:pt>
                <c:pt idx="1">
                  <c:v>7.5672240000000004</c:v>
                </c:pt>
                <c:pt idx="2">
                  <c:v>9.1460000000000008</c:v>
                </c:pt>
                <c:pt idx="3">
                  <c:v>9.1460000000000008</c:v>
                </c:pt>
                <c:pt idx="4">
                  <c:v>0.71299999999999997</c:v>
                </c:pt>
                <c:pt idx="5">
                  <c:v>9.0210000000000008</c:v>
                </c:pt>
                <c:pt idx="6">
                  <c:v>9.3746880000000008</c:v>
                </c:pt>
                <c:pt idx="7">
                  <c:v>6.0510000000000002</c:v>
                </c:pt>
                <c:pt idx="8">
                  <c:v>2.92</c:v>
                </c:pt>
                <c:pt idx="9">
                  <c:v>7.8050000000000006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C5D-4AD8-B247-324CB35C4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366998624666524"/>
          <c:w val="0.98449868766404203"/>
          <c:h val="0.2553201414669887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03008705717144"/>
          <c:y val="1.9963559600921455E-3"/>
          <c:w val="0.69443372473623299"/>
          <c:h val="0.72282019706707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44C-4713-BA0F-F282962CA2D0}"/>
              </c:ext>
            </c:extLst>
          </c:dPt>
          <c:dPt>
            <c:idx val="1"/>
            <c:bubble3D val="0"/>
            <c:spPr>
              <a:solidFill>
                <a:srgbClr val="83C937"/>
              </a:solidFill>
            </c:spPr>
            <c:extLst>
              <c:ext xmlns:c16="http://schemas.microsoft.com/office/drawing/2014/chart" uri="{C3380CC4-5D6E-409C-BE32-E72D297353CC}">
                <c16:uniqueId val="{00000003-F44C-4713-BA0F-F282962CA2D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44C-4713-BA0F-F282962CA2D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F44C-4713-BA0F-F282962CA2D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44C-4713-BA0F-F282962CA2D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44C-4713-BA0F-F282962CA2D0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F44C-4713-BA0F-F282962CA2D0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F44C-4713-BA0F-F282962CA2D0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F44C-4713-BA0F-F282962CA2D0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F44C-4713-BA0F-F282962CA2D0}"/>
              </c:ext>
            </c:extLst>
          </c:dPt>
          <c:dLbls>
            <c:dLbl>
              <c:idx val="0"/>
              <c:layout>
                <c:manualLayout>
                  <c:x val="-6.4509447155295108E-2"/>
                  <c:y val="3.39984085458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C-4713-BA0F-F282962CA2D0}"/>
                </c:ext>
              </c:extLst>
            </c:dLbl>
            <c:dLbl>
              <c:idx val="1"/>
              <c:layout>
                <c:manualLayout>
                  <c:x val="-6.0916709452657272E-2"/>
                  <c:y val="1.635597616880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4C-4713-BA0F-F282962CA2D0}"/>
                </c:ext>
              </c:extLst>
            </c:dLbl>
            <c:dLbl>
              <c:idx val="2"/>
              <c:layout>
                <c:manualLayout>
                  <c:x val="-9.6268864508230204E-2"/>
                  <c:y val="-0.1446009641036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4C-4713-BA0F-F282962CA2D0}"/>
                </c:ext>
              </c:extLst>
            </c:dLbl>
            <c:dLbl>
              <c:idx val="3"/>
              <c:layout>
                <c:manualLayout>
                  <c:x val="-3.8200155135103109E-2"/>
                  <c:y val="-0.2034236572797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4C-4713-BA0F-F282962CA2D0}"/>
                </c:ext>
              </c:extLst>
            </c:dLbl>
            <c:dLbl>
              <c:idx val="5"/>
              <c:layout>
                <c:manualLayout>
                  <c:x val="6.2726447586968687E-2"/>
                  <c:y val="-0.24625223625155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4C-4713-BA0F-F282962CA2D0}"/>
                </c:ext>
              </c:extLst>
            </c:dLbl>
            <c:dLbl>
              <c:idx val="6"/>
              <c:layout>
                <c:manualLayout>
                  <c:x val="6.7216812661807956E-2"/>
                  <c:y val="-0.15453758287285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44C-4713-BA0F-F282962CA2D0}"/>
                </c:ext>
              </c:extLst>
            </c:dLbl>
            <c:dLbl>
              <c:idx val="7"/>
              <c:layout>
                <c:manualLayout>
                  <c:x val="8.3969981160452054E-2"/>
                  <c:y val="1.2144345999117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44C-4713-BA0F-F282962CA2D0}"/>
                </c:ext>
              </c:extLst>
            </c:dLbl>
            <c:dLbl>
              <c:idx val="8"/>
              <c:layout>
                <c:manualLayout>
                  <c:x val="5.0361232027420058E-2"/>
                  <c:y val="4.1149244059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44C-4713-BA0F-F282962CA2D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n w="9525">
                      <a:solidFill>
                        <a:sysClr val="window" lastClr="FFFFFF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59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Лист1!$A$19:$A$28</c:f>
              <c:strCache>
                <c:ptCount val="10"/>
                <c:pt idx="0">
                  <c:v>Практика</c:v>
                </c:pt>
                <c:pt idx="1">
                  <c:v>Студенческие мероприятия ИНЗ</c:v>
                </c:pt>
                <c:pt idx="2">
                  <c:v>Студенческие мероприятия централизованные</c:v>
                </c:pt>
                <c:pt idx="3">
                  <c:v>Привлечение абитуриентов</c:v>
                </c:pt>
                <c:pt idx="4">
                  <c:v>Литература и электронные базы</c:v>
                </c:pt>
                <c:pt idx="5">
                  <c:v>Компьютерная техника, расходники</c:v>
                </c:pt>
                <c:pt idx="6">
                  <c:v>Командировки, ДПО, конференции, оргвзносы</c:v>
                </c:pt>
                <c:pt idx="7">
                  <c:v>ДГПХ с начислениями</c:v>
                </c:pt>
                <c:pt idx="8">
                  <c:v>Корпоративные расходы</c:v>
                </c:pt>
                <c:pt idx="9">
                  <c:v>Положительный остаток на конец года</c:v>
                </c:pt>
              </c:strCache>
            </c:strRef>
          </c:cat>
          <c:val>
            <c:numRef>
              <c:f>Лист1!$G$19:$G$28</c:f>
              <c:numCache>
                <c:formatCode>General</c:formatCode>
                <c:ptCount val="10"/>
                <c:pt idx="0">
                  <c:v>1.633</c:v>
                </c:pt>
                <c:pt idx="1">
                  <c:v>0.20100000000000001</c:v>
                </c:pt>
                <c:pt idx="2">
                  <c:v>2.13</c:v>
                </c:pt>
                <c:pt idx="3">
                  <c:v>0.20599999999999999</c:v>
                </c:pt>
                <c:pt idx="4">
                  <c:v>0.36</c:v>
                </c:pt>
                <c:pt idx="5">
                  <c:v>2.0129999999999999</c:v>
                </c:pt>
                <c:pt idx="6">
                  <c:v>0.38900000000000001</c:v>
                </c:pt>
                <c:pt idx="7">
                  <c:v>1.58</c:v>
                </c:pt>
                <c:pt idx="8">
                  <c:v>0.29899999999999999</c:v>
                </c:pt>
                <c:pt idx="9" formatCode="0.00">
                  <c:v>1.0489999999999999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44C-4713-BA0F-F282962CA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4009873662172321"/>
          <c:w val="0.99755942024961319"/>
          <c:h val="0.2395121879171336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73A3-A5DC-4E50-9846-835D26E197D9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F9943-C816-48D5-A171-3569EFE3E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F9943-C816-48D5-A171-3569EFE3E5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4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F9943-C816-48D5-A171-3569EFE3E5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8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7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8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1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0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8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D5F6-10DA-47DC-BB7C-F7B0DE6D0F6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A51A-3DE6-490E-AC52-C27762341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Мои документы\Документы\Институт наук о Земле\Профориентация\Логотип\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3757" y="229125"/>
            <a:ext cx="1620873" cy="1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7994" y="1524599"/>
            <a:ext cx="989854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Отчет о реализации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Программы развития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Института наук о Земле ЮФУ</a:t>
            </a: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году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5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17" y="78799"/>
            <a:ext cx="10515600" cy="48462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Исполнение целевых показателей программы развития в </a:t>
            </a:r>
            <a:r>
              <a:rPr lang="ru-RU" sz="2500" b="1" dirty="0" smtClean="0"/>
              <a:t>2021 </a:t>
            </a:r>
            <a:r>
              <a:rPr lang="ru-RU" sz="2500" b="1" dirty="0"/>
              <a:t>г.</a:t>
            </a:r>
            <a:endParaRPr lang="ru-RU" sz="25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442576"/>
              </p:ext>
            </p:extLst>
          </p:nvPr>
        </p:nvGraphicFramePr>
        <p:xfrm>
          <a:off x="138545" y="637310"/>
          <a:ext cx="11822545" cy="598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78" y="145515"/>
            <a:ext cx="11982734" cy="521566"/>
          </a:xfrm>
        </p:spPr>
        <p:txBody>
          <a:bodyPr>
            <a:noAutofit/>
          </a:bodyPr>
          <a:lstStyle/>
          <a:p>
            <a:pPr algn="ctr">
              <a:defRPr sz="216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/>
              <a:t>Исполнение целевых показателей программы развития в динамике 2015 - </a:t>
            </a:r>
            <a:r>
              <a:rPr lang="ru-RU" sz="2500" b="1" dirty="0" smtClean="0"/>
              <a:t>2021 </a:t>
            </a:r>
            <a:r>
              <a:rPr lang="ru-RU" sz="2500" b="1" dirty="0"/>
              <a:t>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82667"/>
              </p:ext>
            </p:extLst>
          </p:nvPr>
        </p:nvGraphicFramePr>
        <p:xfrm>
          <a:off x="127378" y="833335"/>
          <a:ext cx="11898367" cy="577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0682512" y="833335"/>
            <a:ext cx="463138" cy="71252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32912" y="833335"/>
            <a:ext cx="463138" cy="71252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6" y="-10487"/>
            <a:ext cx="11090564" cy="41563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Выполнение кафедрами программы развития института, % к плану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87444"/>
              </p:ext>
            </p:extLst>
          </p:nvPr>
        </p:nvGraphicFramePr>
        <p:xfrm>
          <a:off x="87923" y="348932"/>
          <a:ext cx="12024002" cy="6443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454">
                  <a:extLst>
                    <a:ext uri="{9D8B030D-6E8A-4147-A177-3AD203B41FA5}">
                      <a16:colId xmlns:a16="http://schemas.microsoft.com/office/drawing/2014/main" val="814260169"/>
                    </a:ext>
                  </a:extLst>
                </a:gridCol>
                <a:gridCol w="676684">
                  <a:extLst>
                    <a:ext uri="{9D8B030D-6E8A-4147-A177-3AD203B41FA5}">
                      <a16:colId xmlns:a16="http://schemas.microsoft.com/office/drawing/2014/main" val="3020048964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2442872703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3623311027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1089750120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365696146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1859371330"/>
                    </a:ext>
                  </a:extLst>
                </a:gridCol>
                <a:gridCol w="898380">
                  <a:extLst>
                    <a:ext uri="{9D8B030D-6E8A-4147-A177-3AD203B41FA5}">
                      <a16:colId xmlns:a16="http://schemas.microsoft.com/office/drawing/2014/main" val="4190067307"/>
                    </a:ext>
                  </a:extLst>
                </a:gridCol>
                <a:gridCol w="974212">
                  <a:extLst>
                    <a:ext uri="{9D8B030D-6E8A-4147-A177-3AD203B41FA5}">
                      <a16:colId xmlns:a16="http://schemas.microsoft.com/office/drawing/2014/main" val="2227381518"/>
                    </a:ext>
                  </a:extLst>
                </a:gridCol>
              </a:tblGrid>
              <a:tr h="91823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Показатели 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\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Кафедры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План ИНЗ </a:t>
                      </a:r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2021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физгео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-графии, экологии и охраны природы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геоэко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-логии и </a:t>
                      </a: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прикл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. геохимии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океано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-логии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месторож-дений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 полезных </a:t>
                      </a: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ископа-емых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соц.-</a:t>
                      </a: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экон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. географии и </a:t>
                      </a: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приро-дополь-зования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общей и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инже-нерной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геологии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Факт ИНЗ </a:t>
                      </a:r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2021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Выпол-нение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23120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маг.,</a:t>
                      </a:r>
                      <a:r>
                        <a:rPr lang="ru-RU" sz="17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аспир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.,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603576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Средний балл ЕГЭ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29555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маг./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аспир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из др. вузов,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11779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«целевых»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обучающихся,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81887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Статьи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100 НПР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59543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Статьи </a:t>
                      </a:r>
                      <a:r>
                        <a:rPr lang="fr-FR" sz="1700" u="none" strike="noStrike" dirty="0">
                          <a:effectLst/>
                          <a:latin typeface="+mn-lt"/>
                        </a:rPr>
                        <a:t>Scopus/100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92675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Статьи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Scopus,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WoS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междунар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соавт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1667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44799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Цитаты в 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/100 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07880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Цитаты в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Scopu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s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/100 НПР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12647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Объём НИОКР/НПР, тыс. руб.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77160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Все доходы/НПР, тыс. руб.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93368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студ.,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07601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студ., </a:t>
                      </a:r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по олимп.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94606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Кол-во курсов на </a:t>
                      </a:r>
                      <a:r>
                        <a:rPr lang="ru-RU" sz="1700" u="none" strike="noStrike" dirty="0" err="1" smtClean="0"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яз.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31792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ОП с </a:t>
                      </a:r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партнерами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41291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Сертификаты </a:t>
                      </a:r>
                      <a:r>
                        <a:rPr lang="fr-FR" sz="1700" u="none" strike="noStrike" dirty="0">
                          <a:effectLst/>
                          <a:latin typeface="+mn-lt"/>
                        </a:rPr>
                        <a:t>Eng. B2+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80496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Вход.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междунар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мобильность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73262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Исх.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междунар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мобильность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67788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визит-профессоров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адаптир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направлений, %</a:t>
                      </a: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Наукоемкие работы,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услуги, тыс. руб.</a:t>
                      </a: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18617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РИД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en-US" sz="1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1413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7207"/>
                  </a:ext>
                </a:extLst>
              </a:tr>
              <a:tr h="19054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60000"/>
                        </a:lnSpc>
                      </a:pP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Доля к.н. и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д.н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. в НПР до 39 лет,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60000"/>
                        </a:lnSpc>
                      </a:pP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08700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Итоговый </a:t>
                      </a:r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рейтинг</a:t>
                      </a:r>
                      <a:r>
                        <a:rPr lang="ru-RU" sz="17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52" marR="5152" marT="515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36020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Итоговый рейтинг</a:t>
                      </a:r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без перевыполнений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>
                        <a:lnSpc>
                          <a:spcPct val="75000"/>
                        </a:lnSpc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algn="l" rtl="0" fontAlgn="t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«нулевых» показателей в 2018 г.</a:t>
                      </a: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>
                        <a:lnSpc>
                          <a:spcPct val="75000"/>
                        </a:lnSpc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«нулевых» показателей в 2019 г.</a:t>
                      </a: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>
                        <a:lnSpc>
                          <a:spcPct val="75000"/>
                        </a:lnSpc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5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80712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«нулевых» показателей в 2020 г.</a:t>
                      </a: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69266"/>
                  </a:ext>
                </a:extLst>
              </a:tr>
              <a:tr h="1905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«нулевых» показателей в 202</a:t>
                      </a: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</a:t>
                      </a:r>
                    </a:p>
                  </a:txBody>
                  <a:tcPr marL="4500" marR="4500" marT="450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60000"/>
                        </a:lnSpc>
                      </a:pP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1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299" y="163304"/>
            <a:ext cx="11313994" cy="54649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+mn-lt"/>
              </a:rPr>
              <a:t>Проблемные показатели Программы </a:t>
            </a:r>
            <a:r>
              <a:rPr lang="ru-RU" sz="4000" b="1" dirty="0" smtClean="0">
                <a:latin typeface="+mn-lt"/>
              </a:rPr>
              <a:t>развития</a:t>
            </a:r>
            <a:r>
              <a:rPr lang="en-US" sz="4000" b="1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ИНЗ</a:t>
            </a:r>
            <a:endParaRPr lang="ru-RU" sz="4000" b="1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1354" y="747898"/>
            <a:ext cx="1156188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32000" lvl="0" indent="-432000" algn="just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C000"/>
                </a:solidFill>
              </a:rPr>
              <a:t>Удельный вес численности обучающихся </a:t>
            </a:r>
            <a:r>
              <a:rPr lang="ru-RU" sz="2000" dirty="0">
                <a:solidFill>
                  <a:srgbClr val="FFC000"/>
                </a:solidFill>
              </a:rPr>
              <a:t>(приведенного контингента) по программам </a:t>
            </a:r>
            <a:r>
              <a:rPr lang="ru-RU" sz="2000" b="1" dirty="0">
                <a:solidFill>
                  <a:srgbClr val="FFC000"/>
                </a:solidFill>
              </a:rPr>
              <a:t>магистратуры и</a:t>
            </a:r>
            <a:r>
              <a:rPr lang="ru-RU" sz="2000" dirty="0">
                <a:solidFill>
                  <a:srgbClr val="FFC000"/>
                </a:solidFill>
              </a:rPr>
              <a:t> подготовки научно-педагогических кадров </a:t>
            </a:r>
            <a:r>
              <a:rPr lang="ru-RU" sz="2000" b="1" dirty="0">
                <a:solidFill>
                  <a:srgbClr val="FFC000"/>
                </a:solidFill>
              </a:rPr>
              <a:t>в аспирантуре</a:t>
            </a:r>
            <a:r>
              <a:rPr lang="ru-RU" sz="2000" dirty="0">
                <a:solidFill>
                  <a:srgbClr val="FFC000"/>
                </a:solidFill>
              </a:rPr>
              <a:t>, в общей численности приведенного контингента обучающихся по основным программам высшего образования</a:t>
            </a:r>
            <a:r>
              <a:rPr lang="ru-RU" sz="2000" dirty="0" smtClean="0">
                <a:solidFill>
                  <a:srgbClr val="FFC000"/>
                </a:solidFill>
              </a:rPr>
              <a:t>;</a:t>
            </a:r>
            <a:endParaRPr lang="ru-RU" sz="2000" b="1" dirty="0">
              <a:solidFill>
                <a:srgbClr val="FFC000"/>
              </a:solidFill>
            </a:endParaRPr>
          </a:p>
          <a:p>
            <a:pPr marL="432000" lvl="0" indent="-432000" algn="just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Удельный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вес численности студентов,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обучающихся по направлениям подготовки бакалавриата, специалитета и магистратуры,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с которыми заключены договоры о целевом обучении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, в общей численности студентов (для инженерных и педагогических направлений);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</a:rPr>
              <a:t>Число публикаций института, индексируемых в </a:t>
            </a:r>
            <a:r>
              <a:rPr lang="ru-RU" sz="2000" dirty="0">
                <a:solidFill>
                  <a:srgbClr val="FF0000"/>
                </a:solidFill>
              </a:rPr>
              <a:t>информационно-аналитической системе научного цитирования: </a:t>
            </a:r>
            <a:r>
              <a:rPr lang="ru-RU" sz="2000" b="1" dirty="0" err="1">
                <a:solidFill>
                  <a:srgbClr val="FF0000"/>
                </a:solidFill>
              </a:rPr>
              <a:t>Web</a:t>
            </a:r>
            <a:r>
              <a:rPr lang="ru-RU" sz="2000" b="1" dirty="0">
                <a:solidFill>
                  <a:srgbClr val="FF0000"/>
                </a:solidFill>
              </a:rPr>
              <a:t> of Science </a:t>
            </a:r>
            <a:r>
              <a:rPr lang="ru-RU" sz="2000" dirty="0">
                <a:solidFill>
                  <a:srgbClr val="FF0000"/>
                </a:solidFill>
              </a:rPr>
              <a:t>– в расчете на 100 научно-педагогических </a:t>
            </a:r>
            <a:r>
              <a:rPr lang="ru-RU" sz="2000" dirty="0" smtClean="0">
                <a:solidFill>
                  <a:srgbClr val="FF0000"/>
                </a:solidFill>
              </a:rPr>
              <a:t>работников;</a:t>
            </a:r>
            <a:endParaRPr lang="ru-RU" sz="2000" dirty="0">
              <a:solidFill>
                <a:srgbClr val="FF0000"/>
              </a:solidFill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Количество </a:t>
            </a:r>
            <a:r>
              <a:rPr lang="ru-RU" sz="2000" b="1" dirty="0">
                <a:solidFill>
                  <a:srgbClr val="00B050"/>
                </a:solidFill>
              </a:rPr>
              <a:t>публикаций</a:t>
            </a:r>
            <a:r>
              <a:rPr lang="ru-RU" sz="2000" dirty="0">
                <a:solidFill>
                  <a:srgbClr val="00B050"/>
                </a:solidFill>
              </a:rPr>
              <a:t>, индексируемых </a:t>
            </a:r>
            <a:r>
              <a:rPr lang="ru-RU" sz="2000" dirty="0" err="1">
                <a:solidFill>
                  <a:srgbClr val="00B050"/>
                </a:solidFill>
              </a:rPr>
              <a:t>Scopus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Web of Science </a:t>
            </a:r>
            <a:r>
              <a:rPr lang="ru-RU" sz="2000" b="1" dirty="0" smtClean="0">
                <a:solidFill>
                  <a:srgbClr val="00B050"/>
                </a:solidFill>
              </a:rPr>
              <a:t>в </a:t>
            </a:r>
            <a:r>
              <a:rPr lang="ru-RU" sz="2000" b="1" dirty="0">
                <a:solidFill>
                  <a:srgbClr val="00B050"/>
                </a:solidFill>
              </a:rPr>
              <a:t>соавторстве с лицами, аффилированными с зарубежными организациями</a:t>
            </a:r>
            <a:r>
              <a:rPr lang="ru-RU" sz="2000" dirty="0">
                <a:solidFill>
                  <a:srgbClr val="00B050"/>
                </a:solidFill>
              </a:rPr>
              <a:t>, в том числе зарубежными </a:t>
            </a:r>
            <a:r>
              <a:rPr lang="ru-RU" sz="2000" dirty="0" smtClean="0">
                <a:solidFill>
                  <a:srgbClr val="00B050"/>
                </a:solidFill>
              </a:rPr>
              <a:t>университетами </a:t>
            </a:r>
            <a:r>
              <a:rPr lang="en-US" sz="2000" dirty="0" smtClean="0">
                <a:solidFill>
                  <a:srgbClr val="00B050"/>
                </a:solidFill>
              </a:rPr>
              <a:t>– </a:t>
            </a:r>
            <a:r>
              <a:rPr lang="ru-RU" sz="2000" dirty="0" smtClean="0">
                <a:solidFill>
                  <a:srgbClr val="00B050"/>
                </a:solidFill>
              </a:rPr>
              <a:t>в </a:t>
            </a:r>
            <a:r>
              <a:rPr lang="ru-RU" sz="2000" dirty="0">
                <a:solidFill>
                  <a:srgbClr val="00B050"/>
                </a:solidFill>
              </a:rPr>
              <a:t>расчете на 100 </a:t>
            </a:r>
            <a:r>
              <a:rPr lang="ru-RU" sz="2000" dirty="0" smtClean="0">
                <a:solidFill>
                  <a:srgbClr val="00B050"/>
                </a:solidFill>
              </a:rPr>
              <a:t>НПР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  <a:endParaRPr lang="ru-RU" sz="2000" dirty="0" smtClean="0">
              <a:solidFill>
                <a:srgbClr val="00B050"/>
              </a:solidFill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Объём НИОКР на 1 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НПР;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</a:rPr>
              <a:t>Количество курсов на иностранном языке</a:t>
            </a:r>
            <a:r>
              <a:rPr lang="ru-RU" sz="2000" b="1" dirty="0" smtClean="0">
                <a:solidFill>
                  <a:srgbClr val="00B050"/>
                </a:solidFill>
              </a:rPr>
              <a:t>;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</a:rPr>
              <a:t>Количество совместных образовательных программ с зарубежными партнерами (магистратуры, аспирантуры, "2+2" и др</a:t>
            </a:r>
            <a:r>
              <a:rPr lang="ru-RU" sz="2000" b="1" dirty="0" smtClean="0">
                <a:solidFill>
                  <a:srgbClr val="FF0000"/>
                </a:solidFill>
              </a:rPr>
              <a:t>.)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32000" marR="0" lvl="0" indent="-43200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Численность студентов (входящая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международная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мобильность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Численность студентов (исходящая международная мобильность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Численность зарубежных ведущих профессоров, преподавателей и исследователей, работающих в институте не менее 1 </a:t>
            </a:r>
            <a:r>
              <a:rPr lang="ru-RU" sz="20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семестра;</a:t>
            </a:r>
            <a:endParaRPr lang="en-US" sz="2000" b="1" dirty="0" smtClean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pPr marL="432000" lvl="0" indent="-4320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C000"/>
                </a:solidFill>
              </a:rPr>
              <a:t>Доля </a:t>
            </a:r>
            <a:r>
              <a:rPr lang="ru-RU" sz="2000" b="1" dirty="0">
                <a:solidFill>
                  <a:srgbClr val="FFC000"/>
                </a:solidFill>
              </a:rPr>
              <a:t>НПР высшей научной квалификации </a:t>
            </a:r>
            <a:r>
              <a:rPr lang="ru-RU" sz="2000" dirty="0">
                <a:solidFill>
                  <a:srgbClr val="FFC000"/>
                </a:solidFill>
              </a:rPr>
              <a:t>(кандидаты и доктора наук) в общей численности </a:t>
            </a:r>
            <a:r>
              <a:rPr lang="ru-RU" sz="2000" b="1" dirty="0">
                <a:solidFill>
                  <a:srgbClr val="FFC000"/>
                </a:solidFill>
              </a:rPr>
              <a:t>НПР в возрасте до 39 </a:t>
            </a:r>
            <a:r>
              <a:rPr lang="ru-RU" sz="2000" b="1" dirty="0" smtClean="0">
                <a:solidFill>
                  <a:srgbClr val="FFC000"/>
                </a:solidFill>
              </a:rPr>
              <a:t>лет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9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6" y="216574"/>
            <a:ext cx="11839574" cy="612101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/>
              <a:t>Целевые показатели программы развития ЮФУ до 2030 г.</a:t>
            </a:r>
            <a:endParaRPr lang="ru-RU" sz="3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563" y="1046837"/>
            <a:ext cx="11545455" cy="5708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>
                <a:solidFill>
                  <a:srgbClr val="FFC000"/>
                </a:solidFill>
                <a:latin typeface="TimesNewRomanPSMT"/>
              </a:rPr>
              <a:t>Р1(с1</a:t>
            </a:r>
            <a:r>
              <a:rPr lang="ru-RU" b="1" dirty="0" smtClean="0">
                <a:solidFill>
                  <a:srgbClr val="FFC000"/>
                </a:solidFill>
                <a:latin typeface="TimesNewRomanPSMT"/>
              </a:rPr>
              <a:t>)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Количество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публикаций в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научных изданиях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I и II квартилей, а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также научных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изданиях, включенных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в индексы </a:t>
            </a:r>
            <a:r>
              <a:rPr lang="fr-FR" dirty="0">
                <a:solidFill>
                  <a:srgbClr val="FFC000"/>
                </a:solidFill>
                <a:latin typeface="TimesNewRomanPSMT"/>
              </a:rPr>
              <a:t>Arts and </a:t>
            </a:r>
            <a:r>
              <a:rPr lang="fr-FR" dirty="0" smtClean="0">
                <a:solidFill>
                  <a:srgbClr val="FFC000"/>
                </a:solidFill>
                <a:latin typeface="TimesNewRomanPSMT"/>
              </a:rPr>
              <a:t>Humanities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TimesNewRomanPSMT"/>
              </a:rPr>
              <a:t>Citation </a:t>
            </a:r>
            <a:r>
              <a:rPr lang="en-US" dirty="0">
                <a:solidFill>
                  <a:srgbClr val="FFC000"/>
                </a:solidFill>
                <a:latin typeface="TimesNewRomanPSMT"/>
              </a:rPr>
              <a:t>Index (A&amp;HCI) и </a:t>
            </a:r>
            <a:r>
              <a:rPr lang="en-US" dirty="0" smtClean="0">
                <a:solidFill>
                  <a:srgbClr val="FFC000"/>
                </a:solidFill>
                <a:latin typeface="TimesNewRomanPSMT"/>
              </a:rPr>
              <a:t>Book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TimesNewRomanPSMT"/>
              </a:rPr>
              <a:t>Citation </a:t>
            </a:r>
            <a:r>
              <a:rPr lang="fr-FR" dirty="0">
                <a:solidFill>
                  <a:srgbClr val="FFC000"/>
                </a:solidFill>
                <a:latin typeface="TimesNewRomanPSMT"/>
              </a:rPr>
              <a:t>Index – Social Sciences </a:t>
            </a:r>
            <a:r>
              <a:rPr lang="fr-FR" dirty="0" smtClean="0">
                <a:solidFill>
                  <a:srgbClr val="FFC000"/>
                </a:solidFill>
                <a:latin typeface="TimesNewRomanPSMT"/>
              </a:rPr>
              <a:t>&amp;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TimesNewRomanPSMT"/>
              </a:rPr>
              <a:t>Humanities </a:t>
            </a:r>
            <a:r>
              <a:rPr lang="fr-FR" dirty="0">
                <a:solidFill>
                  <a:srgbClr val="FFC000"/>
                </a:solidFill>
                <a:latin typeface="TimesNewRomanPSMT"/>
              </a:rPr>
              <a:t>(BKCI-SSH</a:t>
            </a:r>
            <a:r>
              <a:rPr lang="fr-FR" dirty="0" smtClean="0">
                <a:solidFill>
                  <a:srgbClr val="FFC000"/>
                </a:solidFill>
                <a:latin typeface="TimesNewRomanPSMT"/>
              </a:rPr>
              <a:t>),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индексируемых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в базе данных </a:t>
            </a:r>
            <a:r>
              <a:rPr lang="ru-RU" b="1" u="sng" dirty="0" err="1" smtClean="0">
                <a:solidFill>
                  <a:srgbClr val="FFC000"/>
                </a:solidFill>
                <a:latin typeface="TimesNewRomanPSMT"/>
              </a:rPr>
              <a:t>Web</a:t>
            </a:r>
            <a:r>
              <a:rPr lang="ru-RU" b="1" u="sng" dirty="0" smtClean="0">
                <a:solidFill>
                  <a:srgbClr val="FFC000"/>
                </a:solidFill>
                <a:latin typeface="TimesNewRomanPSMT"/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  <a:latin typeface="TimesNewRomanPSMT"/>
              </a:rPr>
              <a:t>of </a:t>
            </a:r>
            <a:r>
              <a:rPr lang="en-US" b="1" u="sng" dirty="0">
                <a:solidFill>
                  <a:srgbClr val="FFC000"/>
                </a:solidFill>
                <a:latin typeface="TimesNewRomanPSMT"/>
              </a:rPr>
              <a:t>Science Core Collection</a:t>
            </a:r>
            <a:r>
              <a:rPr lang="en-US" dirty="0">
                <a:solidFill>
                  <a:srgbClr val="FFC000"/>
                </a:solidFill>
                <a:latin typeface="TimesNewRomanPSMT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TimesNewRomanPSMT"/>
              </a:rPr>
              <a:t>в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расчете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на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одного НПР, ед.;</a:t>
            </a:r>
            <a:endParaRPr lang="ru-RU" dirty="0">
              <a:solidFill>
                <a:srgbClr val="FFC000"/>
              </a:solidFill>
              <a:latin typeface="TimesNewRomanPSMT"/>
            </a:endParaRP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C000"/>
                </a:solidFill>
                <a:latin typeface="TimesNewRomanPSMT"/>
              </a:rPr>
              <a:t>Р2(с1)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Количество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публикаций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, индексируемых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в базе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данных </a:t>
            </a:r>
            <a:r>
              <a:rPr lang="ru-RU" b="1" u="sng" dirty="0" err="1" smtClean="0">
                <a:solidFill>
                  <a:srgbClr val="FFC000"/>
                </a:solidFill>
                <a:latin typeface="TimesNewRomanPSMT"/>
              </a:rPr>
              <a:t>Scopus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 и отнесенных к I и II квартилям SNIP, в расчете на одного НПР, ед.;</a:t>
            </a:r>
            <a:endParaRPr lang="ru-RU" dirty="0">
              <a:solidFill>
                <a:srgbClr val="FFC000"/>
              </a:solidFill>
              <a:latin typeface="TimesNewRomanPSMT"/>
            </a:endParaRP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NewRomanPSMT"/>
              </a:rPr>
              <a:t>Р3(с1)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Количество </a:t>
            </a:r>
            <a:r>
              <a:rPr lang="ru-RU" b="1" u="sng" dirty="0" err="1" smtClean="0">
                <a:solidFill>
                  <a:srgbClr val="FF0000"/>
                </a:solidFill>
                <a:latin typeface="TimesNewRomanPSMT"/>
              </a:rPr>
              <a:t>высокоцитируемых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 публикаций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типов «</a:t>
            </a:r>
            <a:r>
              <a:rPr lang="fr-FR" dirty="0">
                <a:solidFill>
                  <a:srgbClr val="FF0000"/>
                </a:solidFill>
                <a:latin typeface="TimesNewRomanPSMT"/>
              </a:rPr>
              <a:t>Article»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и </a:t>
            </a:r>
            <a:r>
              <a:rPr lang="fr-FR" dirty="0" smtClean="0">
                <a:solidFill>
                  <a:srgbClr val="FF0000"/>
                </a:solidFill>
                <a:latin typeface="TimesNewRomanPSMT"/>
              </a:rPr>
              <a:t>«Review</a:t>
            </a:r>
            <a:r>
              <a:rPr lang="fr-FR" dirty="0">
                <a:solidFill>
                  <a:srgbClr val="FF0000"/>
                </a:solidFill>
                <a:latin typeface="TimesNewRomanPSMT"/>
              </a:rPr>
              <a:t>»,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индексируемых в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базе </a:t>
            </a:r>
            <a:r>
              <a:rPr lang="en-US" dirty="0" err="1" smtClean="0">
                <a:solidFill>
                  <a:srgbClr val="FF0000"/>
                </a:solidFill>
                <a:latin typeface="TimesNewRomanPSMT"/>
              </a:rPr>
              <a:t>данных</a:t>
            </a:r>
            <a:r>
              <a:rPr lang="en-US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NewRomanPSMT"/>
              </a:rPr>
              <a:t>Web of Science </a:t>
            </a:r>
            <a:r>
              <a:rPr lang="en-US" dirty="0" smtClean="0">
                <a:solidFill>
                  <a:srgbClr val="FF0000"/>
                </a:solidFill>
                <a:latin typeface="TimesNewRomanPSMT"/>
              </a:rPr>
              <a:t>Core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TimesNewRomanPSMT"/>
              </a:rPr>
              <a:t>Collection</a:t>
            </a:r>
            <a:r>
              <a:rPr lang="fr-FR" dirty="0">
                <a:solidFill>
                  <a:srgbClr val="FF0000"/>
                </a:solidFill>
                <a:latin typeface="TimesNewRomanPSMT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за последние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пять полных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лет, в расчете на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одного НПР, ед.</a:t>
            </a: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NewRomanPSMT"/>
              </a:rPr>
              <a:t>Р4(с1)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Доля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исследователей в возрасте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до 39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лет в общей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численности исследователей, %</a:t>
            </a: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C000"/>
                </a:solidFill>
                <a:latin typeface="TimesNewRomanPSMT"/>
              </a:rPr>
              <a:t>Р5(с1)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Объем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средств, поступивших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от выполнения научно-исследовательских и опытно-конструкторских работ (без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учета средств, выделенных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в рамках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государственного задания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), в 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расчете на одного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НПР, тыс</a:t>
            </a:r>
            <a:r>
              <a:rPr lang="ru-RU" dirty="0">
                <a:solidFill>
                  <a:srgbClr val="FFC000"/>
                </a:solidFill>
                <a:latin typeface="TimesNewRomanPSMT"/>
              </a:rPr>
              <a:t>. </a:t>
            </a:r>
            <a:r>
              <a:rPr lang="ru-RU" dirty="0" smtClean="0">
                <a:solidFill>
                  <a:srgbClr val="FFC000"/>
                </a:solidFill>
                <a:latin typeface="TimesNewRomanPSMT"/>
              </a:rPr>
              <a:t>руб.;</a:t>
            </a: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NewRomanPSMT"/>
              </a:rPr>
              <a:t>Р6(с1)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Объем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доходов от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результатов интеллектуальной деятельности, права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на использование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которых были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переданы по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лицензионному договору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(соглашению),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договору об 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отчуждении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исключительного права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, в расчете на одного 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НПР, тыс</a:t>
            </a:r>
            <a:r>
              <a:rPr lang="ru-RU" dirty="0">
                <a:solidFill>
                  <a:srgbClr val="FF0000"/>
                </a:solidFill>
                <a:latin typeface="TimesNewRomanPSMT"/>
              </a:rPr>
              <a:t>. руб</a:t>
            </a:r>
            <a:r>
              <a:rPr lang="ru-RU" dirty="0" smtClean="0">
                <a:solidFill>
                  <a:srgbClr val="FF0000"/>
                </a:solidFill>
                <a:latin typeface="TimesNewRomanPSMT"/>
              </a:rPr>
              <a:t>.;</a:t>
            </a:r>
            <a:endParaRPr lang="ru-RU" dirty="0">
              <a:solidFill>
                <a:srgbClr val="FF0000"/>
              </a:solidFill>
              <a:latin typeface="TimesNewRomanPSMT"/>
            </a:endParaRP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>
                <a:latin typeface="TimesNewRomanPSMT"/>
              </a:rPr>
              <a:t>Р7(с1</a:t>
            </a:r>
            <a:r>
              <a:rPr lang="ru-RU" b="1" dirty="0" smtClean="0">
                <a:latin typeface="TimesNewRomanPSMT"/>
              </a:rPr>
              <a:t>) </a:t>
            </a:r>
            <a:r>
              <a:rPr lang="ru-RU" dirty="0" smtClean="0">
                <a:latin typeface="TimesNewRomanPSMT"/>
              </a:rPr>
              <a:t>Доля </a:t>
            </a:r>
            <a:r>
              <a:rPr lang="ru-RU" dirty="0">
                <a:latin typeface="TimesNewRomanPSMT"/>
              </a:rPr>
              <a:t>обучающихся по </a:t>
            </a:r>
            <a:r>
              <a:rPr lang="ru-RU" dirty="0" smtClean="0">
                <a:latin typeface="TimesNewRomanPSMT"/>
              </a:rPr>
              <a:t>программам магистратуры</a:t>
            </a:r>
            <a:r>
              <a:rPr lang="ru-RU" dirty="0">
                <a:latin typeface="TimesNewRomanPSMT"/>
              </a:rPr>
              <a:t>, </a:t>
            </a:r>
            <a:r>
              <a:rPr lang="ru-RU" dirty="0" smtClean="0">
                <a:latin typeface="TimesNewRomanPSMT"/>
              </a:rPr>
              <a:t>программам подготовки научно-педагогических кадров </a:t>
            </a:r>
            <a:r>
              <a:rPr lang="ru-RU" dirty="0">
                <a:latin typeface="TimesNewRomanPSMT"/>
              </a:rPr>
              <a:t>в аспирантуре, </a:t>
            </a:r>
            <a:r>
              <a:rPr lang="ru-RU" dirty="0" smtClean="0">
                <a:latin typeface="TimesNewRomanPSMT"/>
              </a:rPr>
              <a:t>программам ординатуры</a:t>
            </a:r>
            <a:r>
              <a:rPr lang="ru-RU" dirty="0">
                <a:latin typeface="TimesNewRomanPSMT"/>
              </a:rPr>
              <a:t>, </a:t>
            </a:r>
            <a:r>
              <a:rPr lang="ru-RU" dirty="0" smtClean="0">
                <a:latin typeface="TimesNewRomanPSMT"/>
              </a:rPr>
              <a:t>программам </a:t>
            </a:r>
            <a:r>
              <a:rPr lang="ru-RU" dirty="0" err="1" smtClean="0">
                <a:latin typeface="TimesNewRomanPSMT"/>
              </a:rPr>
              <a:t>ассистентуры</a:t>
            </a:r>
            <a:r>
              <a:rPr lang="ru-RU" dirty="0" smtClean="0">
                <a:latin typeface="TimesNewRomanPSMT"/>
              </a:rPr>
              <a:t>-стажировки </a:t>
            </a:r>
            <a:r>
              <a:rPr lang="ru-RU" dirty="0">
                <a:latin typeface="TimesNewRomanPSMT"/>
              </a:rPr>
              <a:t>в </a:t>
            </a:r>
            <a:r>
              <a:rPr lang="ru-RU" dirty="0" smtClean="0">
                <a:latin typeface="TimesNewRomanPSMT"/>
              </a:rPr>
              <a:t>общей численности </a:t>
            </a:r>
            <a:r>
              <a:rPr lang="ru-RU" dirty="0">
                <a:latin typeface="TimesNewRomanPSMT"/>
              </a:rPr>
              <a:t>обучающихся </a:t>
            </a:r>
            <a:r>
              <a:rPr lang="ru-RU" dirty="0" smtClean="0">
                <a:latin typeface="TimesNewRomanPSMT"/>
              </a:rPr>
              <a:t>по образовательным программам высшего </a:t>
            </a:r>
            <a:r>
              <a:rPr lang="ru-RU" dirty="0">
                <a:latin typeface="TimesNewRomanPSMT"/>
              </a:rPr>
              <a:t>образования по </a:t>
            </a:r>
            <a:r>
              <a:rPr lang="ru-RU" dirty="0" smtClean="0">
                <a:latin typeface="TimesNewRomanPSMT"/>
              </a:rPr>
              <a:t>очной форме обучения, %;</a:t>
            </a:r>
            <a:endParaRPr lang="ru-RU" dirty="0">
              <a:latin typeface="TimesNewRomanPSMT"/>
            </a:endParaRP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ru-RU" b="1" dirty="0" smtClean="0">
                <a:latin typeface="TimesNewRomanPSMT"/>
              </a:rPr>
              <a:t>Р8(с1)</a:t>
            </a:r>
            <a:r>
              <a:rPr lang="ru-RU" dirty="0" smtClean="0">
                <a:latin typeface="TimesNewRomanPSMT"/>
              </a:rPr>
              <a:t> Доля </a:t>
            </a:r>
            <a:r>
              <a:rPr lang="ru-RU" dirty="0">
                <a:latin typeface="TimesNewRomanPSMT"/>
              </a:rPr>
              <a:t>иностранных граждан и </a:t>
            </a:r>
            <a:r>
              <a:rPr lang="ru-RU" dirty="0" smtClean="0">
                <a:latin typeface="TimesNewRomanPSMT"/>
              </a:rPr>
              <a:t>лиц без </a:t>
            </a:r>
            <a:r>
              <a:rPr lang="ru-RU" dirty="0">
                <a:latin typeface="TimesNewRomanPSMT"/>
              </a:rPr>
              <a:t>гражданства, обучающихся </a:t>
            </a:r>
            <a:r>
              <a:rPr lang="ru-RU" dirty="0" smtClean="0">
                <a:latin typeface="TimesNewRomanPSMT"/>
              </a:rPr>
              <a:t>по программам магистратуры, программам подготовки научно-педагогических </a:t>
            </a:r>
            <a:r>
              <a:rPr lang="ru-RU" dirty="0">
                <a:latin typeface="TimesNewRomanPSMT"/>
              </a:rPr>
              <a:t>кадров </a:t>
            </a:r>
            <a:r>
              <a:rPr lang="ru-RU" dirty="0" smtClean="0">
                <a:latin typeface="TimesNewRomanPSMT"/>
              </a:rPr>
              <a:t>в аспирантуре</a:t>
            </a:r>
            <a:r>
              <a:rPr lang="ru-RU" dirty="0">
                <a:latin typeface="TimesNewRomanPSMT"/>
              </a:rPr>
              <a:t>, </a:t>
            </a:r>
            <a:r>
              <a:rPr lang="ru-RU" dirty="0" smtClean="0">
                <a:latin typeface="TimesNewRomanPSMT"/>
              </a:rPr>
              <a:t>программам ординатуры</a:t>
            </a:r>
            <a:r>
              <a:rPr lang="ru-RU" dirty="0">
                <a:latin typeface="TimesNewRomanPSMT"/>
              </a:rPr>
              <a:t>, </a:t>
            </a:r>
            <a:r>
              <a:rPr lang="ru-RU" dirty="0" smtClean="0">
                <a:latin typeface="TimesNewRomanPSMT"/>
              </a:rPr>
              <a:t>программам </a:t>
            </a:r>
            <a:r>
              <a:rPr lang="ru-RU" dirty="0" err="1" smtClean="0">
                <a:latin typeface="TimesNewRomanPSMT"/>
              </a:rPr>
              <a:t>ассистентуры</a:t>
            </a:r>
            <a:r>
              <a:rPr lang="ru-RU" dirty="0" smtClean="0">
                <a:latin typeface="TimesNewRomanPSMT"/>
              </a:rPr>
              <a:t>-стажировки по очной </a:t>
            </a:r>
            <a:r>
              <a:rPr lang="ru-RU" dirty="0">
                <a:latin typeface="TimesNewRomanPSMT"/>
              </a:rPr>
              <a:t>форме </a:t>
            </a:r>
            <a:r>
              <a:rPr lang="ru-RU" dirty="0" smtClean="0">
                <a:latin typeface="TimesNewRomanPSMT"/>
              </a:rPr>
              <a:t>обучения, %.</a:t>
            </a:r>
            <a:endParaRPr lang="ru-RU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30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87489" y="195297"/>
            <a:ext cx="921702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Структура расходов средств бюджета</a:t>
            </a:r>
          </a:p>
          <a:p>
            <a:pPr algn="ctr">
              <a:lnSpc>
                <a:spcPct val="70000"/>
              </a:lnSpc>
            </a:pPr>
            <a:r>
              <a:rPr lang="ru-RU" sz="36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36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2021 </a:t>
            </a:r>
            <a:r>
              <a:rPr lang="ru-RU" sz="36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г., млн. руб.</a:t>
            </a:r>
            <a:endParaRPr lang="ru-RU" sz="3600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133463"/>
              </p:ext>
            </p:extLst>
          </p:nvPr>
        </p:nvGraphicFramePr>
        <p:xfrm>
          <a:off x="240146" y="1208910"/>
          <a:ext cx="11841018" cy="555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5060621" y="2252927"/>
            <a:ext cx="2018771" cy="10569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107,2</a:t>
            </a:r>
            <a:endParaRPr lang="ru-RU" sz="2000" b="1" dirty="0"/>
          </a:p>
          <a:p>
            <a:pPr algn="ctr"/>
            <a:r>
              <a:rPr lang="ru-RU" sz="2000" b="1" dirty="0" smtClean="0"/>
              <a:t>млн.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01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BCFA6-3870-41FB-B2D3-94A91FB56D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531" y="-3114"/>
            <a:ext cx="8396952" cy="1127858"/>
          </a:xfrm>
          <a:prstGeom prst="rect">
            <a:avLst/>
          </a:prstGeom>
        </p:spPr>
      </p:pic>
      <p:pic>
        <p:nvPicPr>
          <p:cNvPr id="10" name="Picture 4" descr="C:\Users\1\Desktop\музей\гг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9151" y="84165"/>
            <a:ext cx="1054883" cy="968571"/>
          </a:xfrm>
          <a:prstGeom prst="rect">
            <a:avLst/>
          </a:prstGeom>
          <a:noFill/>
        </p:spPr>
      </p:pic>
      <p:pic>
        <p:nvPicPr>
          <p:cNvPr id="11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9" y="0"/>
            <a:ext cx="1143661" cy="112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26700" y="258669"/>
            <a:ext cx="965463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4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Структура расходов средств программы развития</a:t>
            </a:r>
          </a:p>
          <a:p>
            <a:pPr algn="ctr">
              <a:lnSpc>
                <a:spcPct val="70000"/>
              </a:lnSpc>
            </a:pPr>
            <a:r>
              <a:rPr lang="ru-RU" sz="34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34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2021 </a:t>
            </a:r>
            <a:r>
              <a:rPr lang="ru-RU" sz="34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г., млн. руб.</a:t>
            </a:r>
            <a:endParaRPr lang="ru-RU" sz="34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83715"/>
              </p:ext>
            </p:extLst>
          </p:nvPr>
        </p:nvGraphicFramePr>
        <p:xfrm>
          <a:off x="268357" y="1342179"/>
          <a:ext cx="11668539" cy="54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Овал 12"/>
          <p:cNvSpPr/>
          <p:nvPr/>
        </p:nvSpPr>
        <p:spPr>
          <a:xfrm>
            <a:off x="5084390" y="2227554"/>
            <a:ext cx="2018771" cy="10569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/>
              <a:t>9,86</a:t>
            </a:r>
            <a:endParaRPr lang="ru-RU" sz="2200" b="1" dirty="0"/>
          </a:p>
          <a:p>
            <a:pPr algn="ctr"/>
            <a:r>
              <a:rPr lang="ru-RU" sz="2200" b="1" dirty="0" smtClean="0"/>
              <a:t>млн. руб.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088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8FD647FA25D3489179AF084D4D4143" ma:contentTypeVersion="14" ma:contentTypeDescription="Создание документа." ma:contentTypeScope="" ma:versionID="133e27a769e05f9255f8da5a9c8dd4de">
  <xsd:schema xmlns:xsd="http://www.w3.org/2001/XMLSchema" xmlns:xs="http://www.w3.org/2001/XMLSchema" xmlns:p="http://schemas.microsoft.com/office/2006/metadata/properties" xmlns:ns3="e5245aaa-1a74-4a8f-946a-315792d8c027" xmlns:ns4="989a5ce6-c6b7-4c34-90f1-aedc5196679c" targetNamespace="http://schemas.microsoft.com/office/2006/metadata/properties" ma:root="true" ma:fieldsID="cb5cccee58101d5ba8de17effab23648" ns3:_="" ns4:_="">
    <xsd:import namespace="e5245aaa-1a74-4a8f-946a-315792d8c027"/>
    <xsd:import namespace="989a5ce6-c6b7-4c34-90f1-aedc51966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5aaa-1a74-4a8f-946a-315792d8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a5ce6-c6b7-4c34-90f1-aedc51966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EB73C2-345F-448C-A996-70C7DCDE0C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F5CC2-86A0-4543-A559-97B77807E46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9a5ce6-c6b7-4c34-90f1-aedc5196679c"/>
    <ds:schemaRef ds:uri="e5245aaa-1a74-4a8f-946a-315792d8c0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BB5553-8E01-4853-B747-22E1883D0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45aaa-1a74-4a8f-946a-315792d8c027"/>
    <ds:schemaRef ds:uri="989a5ce6-c6b7-4c34-90f1-aedc51966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1079</Words>
  <Application>Microsoft Office PowerPoint</Application>
  <PresentationFormat>Широкоэкранный</PresentationFormat>
  <Paragraphs>358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TimesNewRomanPSMT</vt:lpstr>
      <vt:lpstr>Wingdings</vt:lpstr>
      <vt:lpstr>Тема Office</vt:lpstr>
      <vt:lpstr>Презентация PowerPoint</vt:lpstr>
      <vt:lpstr>Исполнение целевых показателей программы развития в 2021 г.</vt:lpstr>
      <vt:lpstr>Исполнение целевых показателей программы развития в динамике 2015 - 2021 гг.</vt:lpstr>
      <vt:lpstr>Выполнение кафедрами программы развития института, % к плану</vt:lpstr>
      <vt:lpstr>Проблемные показатели Программы развития ИНЗ</vt:lpstr>
      <vt:lpstr>Целевые показатели программы развития ЮФУ до 2030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Кузнецов</dc:creator>
  <cp:lastModifiedBy>Кузнецов Андрей Николаевич</cp:lastModifiedBy>
  <cp:revision>214</cp:revision>
  <dcterms:created xsi:type="dcterms:W3CDTF">2015-12-24T15:37:05Z</dcterms:created>
  <dcterms:modified xsi:type="dcterms:W3CDTF">2022-02-14T01:36:07Z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0x010100D58FD647FA25D3489179AF084D4D4143</vt:lpwstr>
  </property>
</Properties>
</file>