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98" r:id="rId2"/>
    <p:sldId id="302" r:id="rId3"/>
    <p:sldId id="299" r:id="rId4"/>
    <p:sldId id="300" r:id="rId5"/>
    <p:sldId id="301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869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6" indent="0" algn="ctr">
              <a:buNone/>
              <a:defRPr sz="2000"/>
            </a:lvl2pPr>
            <a:lvl3pPr marL="914350" indent="0" algn="ctr">
              <a:buNone/>
              <a:defRPr sz="1801"/>
            </a:lvl3pPr>
            <a:lvl4pPr marL="1371525" indent="0" algn="ctr">
              <a:buNone/>
              <a:defRPr sz="1600"/>
            </a:lvl4pPr>
            <a:lvl5pPr marL="1828700" indent="0" algn="ctr">
              <a:buNone/>
              <a:defRPr sz="1600"/>
            </a:lvl5pPr>
            <a:lvl6pPr marL="2285876" indent="0" algn="ctr">
              <a:buNone/>
              <a:defRPr sz="1600"/>
            </a:lvl6pPr>
            <a:lvl7pPr marL="2743051" indent="0" algn="ctr">
              <a:buNone/>
              <a:defRPr sz="1600"/>
            </a:lvl7pPr>
            <a:lvl8pPr marL="3200226" indent="0" algn="ctr">
              <a:buNone/>
              <a:defRPr sz="1600"/>
            </a:lvl8pPr>
            <a:lvl9pPr marL="3657402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844A-CA2B-42A8-8067-03809273EE62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30AB-EB3F-472B-BA7A-5438D8AFE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699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844A-CA2B-42A8-8067-03809273EE62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30AB-EB3F-472B-BA7A-5438D8AFE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155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844A-CA2B-42A8-8067-03809273EE62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30AB-EB3F-472B-BA7A-5438D8AFE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369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844A-CA2B-42A8-8067-03809273EE62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30AB-EB3F-472B-BA7A-5438D8AFE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068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3" y="1709740"/>
            <a:ext cx="10515600" cy="2852737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3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0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844A-CA2B-42A8-8067-03809273EE62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30AB-EB3F-472B-BA7A-5438D8AFE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098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844A-CA2B-42A8-8067-03809273EE62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30AB-EB3F-472B-BA7A-5438D8AFE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370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9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91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6" indent="0">
              <a:buNone/>
              <a:defRPr sz="2000" b="1"/>
            </a:lvl2pPr>
            <a:lvl3pPr marL="914350" indent="0">
              <a:buNone/>
              <a:defRPr sz="1801" b="1"/>
            </a:lvl3pPr>
            <a:lvl4pPr marL="1371525" indent="0">
              <a:buNone/>
              <a:defRPr sz="1600" b="1"/>
            </a:lvl4pPr>
            <a:lvl5pPr marL="1828700" indent="0">
              <a:buNone/>
              <a:defRPr sz="1600" b="1"/>
            </a:lvl5pPr>
            <a:lvl6pPr marL="2285876" indent="0">
              <a:buNone/>
              <a:defRPr sz="1600" b="1"/>
            </a:lvl6pPr>
            <a:lvl7pPr marL="2743051" indent="0">
              <a:buNone/>
              <a:defRPr sz="1600" b="1"/>
            </a:lvl7pPr>
            <a:lvl8pPr marL="3200226" indent="0">
              <a:buNone/>
              <a:defRPr sz="1600" b="1"/>
            </a:lvl8pPr>
            <a:lvl9pPr marL="3657402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6" indent="0">
              <a:buNone/>
              <a:defRPr sz="2000" b="1"/>
            </a:lvl2pPr>
            <a:lvl3pPr marL="914350" indent="0">
              <a:buNone/>
              <a:defRPr sz="1801" b="1"/>
            </a:lvl3pPr>
            <a:lvl4pPr marL="1371525" indent="0">
              <a:buNone/>
              <a:defRPr sz="1600" b="1"/>
            </a:lvl4pPr>
            <a:lvl5pPr marL="1828700" indent="0">
              <a:buNone/>
              <a:defRPr sz="1600" b="1"/>
            </a:lvl5pPr>
            <a:lvl6pPr marL="2285876" indent="0">
              <a:buNone/>
              <a:defRPr sz="1600" b="1"/>
            </a:lvl6pPr>
            <a:lvl7pPr marL="2743051" indent="0">
              <a:buNone/>
              <a:defRPr sz="1600" b="1"/>
            </a:lvl7pPr>
            <a:lvl8pPr marL="3200226" indent="0">
              <a:buNone/>
              <a:defRPr sz="1600" b="1"/>
            </a:lvl8pPr>
            <a:lvl9pPr marL="3657402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844A-CA2B-42A8-8067-03809273EE62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30AB-EB3F-472B-BA7A-5438D8AFE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094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844A-CA2B-42A8-8067-03809273EE62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30AB-EB3F-472B-BA7A-5438D8AFE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02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844A-CA2B-42A8-8067-03809273EE62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30AB-EB3F-472B-BA7A-5438D8AFE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049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90" y="987428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6" indent="0">
              <a:buNone/>
              <a:defRPr sz="1401"/>
            </a:lvl2pPr>
            <a:lvl3pPr marL="914350" indent="0">
              <a:buNone/>
              <a:defRPr sz="1200"/>
            </a:lvl3pPr>
            <a:lvl4pPr marL="1371525" indent="0">
              <a:buNone/>
              <a:defRPr sz="1001"/>
            </a:lvl4pPr>
            <a:lvl5pPr marL="1828700" indent="0">
              <a:buNone/>
              <a:defRPr sz="1001"/>
            </a:lvl5pPr>
            <a:lvl6pPr marL="2285876" indent="0">
              <a:buNone/>
              <a:defRPr sz="1001"/>
            </a:lvl6pPr>
            <a:lvl7pPr marL="2743051" indent="0">
              <a:buNone/>
              <a:defRPr sz="1001"/>
            </a:lvl7pPr>
            <a:lvl8pPr marL="3200226" indent="0">
              <a:buNone/>
              <a:defRPr sz="1001"/>
            </a:lvl8pPr>
            <a:lvl9pPr marL="3657402" indent="0">
              <a:buNone/>
              <a:defRPr sz="100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844A-CA2B-42A8-8067-03809273EE62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30AB-EB3F-472B-BA7A-5438D8AFE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502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90" y="987428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6" indent="0">
              <a:buNone/>
              <a:defRPr sz="2800"/>
            </a:lvl2pPr>
            <a:lvl3pPr marL="914350" indent="0">
              <a:buNone/>
              <a:defRPr sz="2400"/>
            </a:lvl3pPr>
            <a:lvl4pPr marL="1371525" indent="0">
              <a:buNone/>
              <a:defRPr sz="2000"/>
            </a:lvl4pPr>
            <a:lvl5pPr marL="1828700" indent="0">
              <a:buNone/>
              <a:defRPr sz="2000"/>
            </a:lvl5pPr>
            <a:lvl6pPr marL="2285876" indent="0">
              <a:buNone/>
              <a:defRPr sz="2000"/>
            </a:lvl6pPr>
            <a:lvl7pPr marL="2743051" indent="0">
              <a:buNone/>
              <a:defRPr sz="2000"/>
            </a:lvl7pPr>
            <a:lvl8pPr marL="3200226" indent="0">
              <a:buNone/>
              <a:defRPr sz="2000"/>
            </a:lvl8pPr>
            <a:lvl9pPr marL="3657402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6" indent="0">
              <a:buNone/>
              <a:defRPr sz="1401"/>
            </a:lvl2pPr>
            <a:lvl3pPr marL="914350" indent="0">
              <a:buNone/>
              <a:defRPr sz="1200"/>
            </a:lvl3pPr>
            <a:lvl4pPr marL="1371525" indent="0">
              <a:buNone/>
              <a:defRPr sz="1001"/>
            </a:lvl4pPr>
            <a:lvl5pPr marL="1828700" indent="0">
              <a:buNone/>
              <a:defRPr sz="1001"/>
            </a:lvl5pPr>
            <a:lvl6pPr marL="2285876" indent="0">
              <a:buNone/>
              <a:defRPr sz="1001"/>
            </a:lvl6pPr>
            <a:lvl7pPr marL="2743051" indent="0">
              <a:buNone/>
              <a:defRPr sz="1001"/>
            </a:lvl7pPr>
            <a:lvl8pPr marL="3200226" indent="0">
              <a:buNone/>
              <a:defRPr sz="1001"/>
            </a:lvl8pPr>
            <a:lvl9pPr marL="3657402" indent="0">
              <a:buNone/>
              <a:defRPr sz="100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844A-CA2B-42A8-8067-03809273EE62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30AB-EB3F-472B-BA7A-5438D8AFE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764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4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4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F844A-CA2B-42A8-8067-03809273EE62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4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930AB-EB3F-472B-BA7A-5438D8AFE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770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35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8" indent="-228588" algn="l" defTabSz="914350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3" indent="-228588" algn="l" defTabSz="91435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38" indent="-228588" algn="l" defTabSz="91435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14" indent="-228588" algn="l" defTabSz="91435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289" indent="-228588" algn="l" defTabSz="91435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463" indent="-228588" algn="l" defTabSz="91435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0" indent="-228588" algn="l" defTabSz="91435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814" indent="-228588" algn="l" defTabSz="91435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5989" indent="-228588" algn="l" defTabSz="91435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5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6" algn="l" defTabSz="91435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0" algn="l" defTabSz="91435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25" algn="l" defTabSz="91435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0" algn="l" defTabSz="91435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76" algn="l" defTabSz="91435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51" algn="l" defTabSz="91435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26" algn="l" defTabSz="91435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02" algn="l" defTabSz="91435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2635" y="121026"/>
            <a:ext cx="9144000" cy="1021977"/>
          </a:xfrm>
        </p:spPr>
        <p:txBody>
          <a:bodyPr>
            <a:noAutofit/>
          </a:bodyPr>
          <a:lstStyle/>
          <a:p>
            <a:r>
              <a:rPr lang="ru-RU" sz="30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Южный федеральный университет</a:t>
            </a:r>
            <a:br>
              <a:rPr lang="ru-RU" sz="3001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наук о Земле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2635" y="2712757"/>
            <a:ext cx="9144000" cy="1655763"/>
          </a:xfrm>
        </p:spPr>
        <p:txBody>
          <a:bodyPr>
            <a:normAutofit/>
          </a:bodyPr>
          <a:lstStyle/>
          <a:p>
            <a:r>
              <a:rPr lang="ru-RU" sz="300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КОНКУРСНЫЙ ОТБОР НА ЗАМЕЩЕНИЕ ДОЛЖНОСТЕЙ ПРОФЕССОРСКО-ПРЕПОДАВАТЕЛЬСКОГО СОСТАВА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99771" y="6279780"/>
            <a:ext cx="2237920" cy="4310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Ростов-на-Дону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631210" y="5108707"/>
            <a:ext cx="1960280" cy="4310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 июня2021 </a:t>
            </a:r>
            <a:r>
              <a:rPr lang="ru-RU" sz="220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94924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01953" cy="60306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Шарова Татьяна Викторовна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0" y="536394"/>
          <a:ext cx="12192000" cy="65455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53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8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549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Дата рождения</a:t>
                      </a: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декабря 1980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74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предыдущем месте работы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marL="0" marR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Доцент  (1,0 доля ставки, вид занятости – основное</a:t>
                      </a:r>
                      <a:r>
                        <a:rPr lang="ru-RU" sz="1700" b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</a:t>
                      </a:r>
                    </a:p>
                    <a:p>
                      <a:pPr marL="0" marR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Кафедра месторождений полезных ископаемых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73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 работы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 лет 10 месяцев</a:t>
                      </a:r>
                      <a:endParaRPr lang="ru-RU" sz="1700" b="0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871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Искомые должность и доля ставки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1" marR="42661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Доцент (1,0</a:t>
                      </a:r>
                      <a:r>
                        <a:rPr lang="ru-RU" sz="1700" b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871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Ученая степень 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1" marR="4266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кандидат геолого-минералогических наук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5321">
                <a:tc>
                  <a:txBody>
                    <a:bodyPr/>
                    <a:lstStyle/>
                    <a:p>
                      <a:r>
                        <a:rPr lang="ru-RU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Ученое звание </a:t>
                      </a: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45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 2019 г.</a:t>
                      </a:r>
                    </a:p>
                    <a:p>
                      <a:pPr marL="0" indent="71437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2020 г.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69,72</a:t>
                      </a:r>
                    </a:p>
                    <a:p>
                      <a:pPr algn="ctr"/>
                      <a:r>
                        <a:rPr lang="ru-RU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65,12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064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Публикаций</a:t>
                      </a:r>
                      <a:r>
                        <a:rPr lang="ru-RU" sz="17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всего, за последние 4 года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(в</a:t>
                      </a:r>
                      <a:r>
                        <a:rPr lang="ru-RU" sz="17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7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количество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ВАК,</a:t>
                      </a:r>
                      <a:r>
                        <a:rPr lang="ru-RU" sz="17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Scopus, </a:t>
                      </a:r>
                      <a:r>
                        <a:rPr lang="en-US" sz="17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WoS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31 публикация, 20 учебно-методических работ. </a:t>
                      </a:r>
                    </a:p>
                    <a:p>
                      <a:pPr algn="ctr"/>
                      <a:r>
                        <a:rPr lang="ru-RU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последние 4 года  8 публикаций: 1 – </a:t>
                      </a:r>
                      <a:r>
                        <a:rPr lang="en-US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Scopus</a:t>
                      </a:r>
                      <a:r>
                        <a:rPr lang="ru-RU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2 – </a:t>
                      </a:r>
                      <a:r>
                        <a:rPr lang="en-US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GeoRef</a:t>
                      </a:r>
                      <a:r>
                        <a:rPr lang="ru-RU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4 – учебно-методических работы  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5965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Цитирование     РИНЦ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Scopus</a:t>
                      </a:r>
                      <a:endParaRPr lang="en-US" sz="17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</a:t>
                      </a:r>
                      <a:r>
                        <a:rPr lang="en-US" sz="17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WoS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последние 5 лет </a:t>
                      </a:r>
                      <a:r>
                        <a:rPr lang="ru-RU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05965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</a:t>
                      </a:r>
                      <a:r>
                        <a:rPr lang="ru-RU" sz="17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Хирша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РИНЦ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</a:t>
                      </a:r>
                      <a:r>
                        <a:rPr lang="en-US" sz="17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Scopu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</a:t>
                      </a:r>
                      <a:r>
                        <a:rPr lang="en-US" sz="17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WoS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69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Руководство ОПОП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ОПОП 21.05.02 «Прикладная геология» специализация «Геологическая съемка, поиски и разведка месторождений твердых полезных ископаемых», 2019 год набора </a:t>
                      </a:r>
                    </a:p>
                  </a:txBody>
                  <a:tcPr marL="42662" marR="42662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019799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 участии в рабочих группах и комиссиях, ученых и диссертационных советах</a:t>
                      </a: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Член учебно-методического совета Института наук </a:t>
                      </a:r>
                      <a:r>
                        <a:rPr lang="ru-RU" sz="1700" kern="120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Земле</a:t>
                      </a:r>
                      <a:endParaRPr lang="ru-RU" sz="17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787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01953" cy="60306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Баранникова </a:t>
            </a:r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Наталья Николаевна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0" y="605235"/>
          <a:ext cx="12192000" cy="6071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53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8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549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Дата рождения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ноября 1976 года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74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предыдущем месте работы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marL="0" marR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Старший преподаватель кафедры физической географии, экологии и охраны природы (1,0</a:t>
                      </a:r>
                      <a:r>
                        <a:rPr lang="ru-RU" sz="17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ставка</a:t>
                      </a:r>
                      <a:r>
                        <a:rPr lang="ru-RU" sz="17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основное</a:t>
                      </a:r>
                      <a:r>
                        <a:rPr lang="ru-RU" sz="17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место работы)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73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 работы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ru-RU" sz="17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года 9 месяцев</a:t>
                      </a:r>
                      <a:endParaRPr lang="ru-RU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871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Искомые должность и доля ставки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1" marR="42661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Старший преподаватель </a:t>
                      </a:r>
                      <a:r>
                        <a:rPr lang="ru-RU" sz="17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(1,0</a:t>
                      </a:r>
                      <a:r>
                        <a:rPr lang="ru-RU" sz="17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871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Ученая степень 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1" marR="42661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5321">
                <a:tc>
                  <a:txBody>
                    <a:bodyPr/>
                    <a:lstStyle/>
                    <a:p>
                      <a:r>
                        <a:rPr lang="ru-RU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Ученое звание </a:t>
                      </a: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110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 2019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  <a:p>
                      <a:pPr marL="0" indent="71437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2020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2019г. - 81,5</a:t>
                      </a:r>
                    </a:p>
                    <a:p>
                      <a:pPr algn="ctr"/>
                      <a:r>
                        <a:rPr lang="ru-RU" sz="1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2020г. – 72,5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064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Публикаций</a:t>
                      </a:r>
                      <a:r>
                        <a:rPr lang="ru-RU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всего, за последние 4 года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167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Цитирование     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РИНЦ</a:t>
                      </a: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739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</a:t>
                      </a:r>
                      <a:r>
                        <a:rPr lang="ru-RU" sz="17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Хирша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РИНЦ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</a:t>
                      </a: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69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Руководство ОПОП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019799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 участии в рабочих группах и комиссиях, ученых и диссертационных советах</a:t>
                      </a: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Заместитель директора по популяризации </a:t>
                      </a:r>
                    </a:p>
                    <a:p>
                      <a:pPr algn="ctr"/>
                      <a:r>
                        <a:rPr lang="ru-RU" sz="1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 о Земле и работе с абитуриентами Института наук о Земле ЮФУ; </a:t>
                      </a:r>
                    </a:p>
                    <a:p>
                      <a:pPr algn="ctr"/>
                      <a:r>
                        <a:rPr lang="ru-RU" sz="1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 Ученого совета Института наук о Земле; </a:t>
                      </a:r>
                    </a:p>
                    <a:p>
                      <a:pPr algn="ctr"/>
                      <a:r>
                        <a:rPr lang="ru-RU" sz="1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 Всероссийской общественной организации "Русское Географическое Общество";</a:t>
                      </a:r>
                    </a:p>
                    <a:p>
                      <a:pPr algn="ctr"/>
                      <a:r>
                        <a:rPr lang="ru-RU" sz="1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Председатель участковой избирательной комиссии №2033 </a:t>
                      </a:r>
                    </a:p>
                    <a:p>
                      <a:pPr algn="ctr"/>
                      <a:r>
                        <a:rPr lang="ru-RU" sz="1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города Ростова-на-Дону.</a:t>
                      </a:r>
                      <a:endParaRPr lang="ru-RU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9580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0" y="-63360"/>
            <a:ext cx="8901360" cy="60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87000" lnSpcReduction="10000"/>
          </a:bodyPr>
          <a:lstStyle/>
          <a:p>
            <a:pPr>
              <a:lnSpc>
                <a:spcPct val="90000"/>
              </a:lnSpc>
            </a:pPr>
            <a:r>
              <a:rPr lang="ru-RU" sz="4400" b="1" strike="noStrike" spc="-1">
                <a:solidFill>
                  <a:srgbClr val="000000"/>
                </a:solidFill>
                <a:latin typeface="Times New Roman"/>
              </a:rPr>
              <a:t>Скляров Денис Сергеевич</a:t>
            </a:r>
            <a:endParaRPr lang="ru-RU" sz="4400" b="0" strike="noStrike" spc="-1">
              <a:latin typeface="Arial"/>
            </a:endParaRPr>
          </a:p>
        </p:txBody>
      </p:sp>
      <p:graphicFrame>
        <p:nvGraphicFramePr>
          <p:cNvPr id="39" name="Table 2"/>
          <p:cNvGraphicFramePr/>
          <p:nvPr/>
        </p:nvGraphicFramePr>
        <p:xfrm>
          <a:off x="0" y="418680"/>
          <a:ext cx="12191760" cy="6606444"/>
        </p:xfrm>
        <a:graphic>
          <a:graphicData uri="http://schemas.openxmlformats.org/drawingml/2006/table">
            <a:tbl>
              <a:tblPr/>
              <a:tblGrid>
                <a:gridCol w="4453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473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50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Дата рождения</a:t>
                      </a:r>
                      <a:endParaRPr lang="ru-RU" sz="1500" b="0" strike="noStrike" spc="-1">
                        <a:latin typeface="Arial"/>
                      </a:endParaRPr>
                    </a:p>
                  </a:txBody>
                  <a:tcPr marL="42480" marR="42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7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12.07.1982</a:t>
                      </a:r>
                    </a:p>
                  </a:txBody>
                  <a:tcPr marL="42480" marR="42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29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50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Сведения о предыдущем месте работы</a:t>
                      </a:r>
                      <a:endParaRPr lang="ru-RU" sz="1500" b="0" strike="noStrike" spc="-1">
                        <a:latin typeface="Arial"/>
                      </a:endParaRPr>
                    </a:p>
                  </a:txBody>
                  <a:tcPr marL="42480" marR="42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7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Институт наук о Земле, кафедра Общей и инженерной геологии, преподаватель</a:t>
                      </a:r>
                    </a:p>
                  </a:txBody>
                  <a:tcPr marL="42480" marR="42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73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50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Стаж работы</a:t>
                      </a:r>
                      <a:endParaRPr lang="ru-RU" sz="1500" b="0" strike="noStrike" spc="-1">
                        <a:latin typeface="Arial"/>
                      </a:endParaRPr>
                    </a:p>
                  </a:txBody>
                  <a:tcPr marL="42480" marR="42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7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около 16 лет, на последнем месте работы — 0,5 года.</a:t>
                      </a:r>
                    </a:p>
                  </a:txBody>
                  <a:tcPr marL="42480" marR="42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73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50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Искомые должность и доля ставки</a:t>
                      </a:r>
                      <a:endParaRPr lang="ru-RU" sz="1500" b="0" strike="noStrike" spc="-1">
                        <a:latin typeface="Arial"/>
                      </a:endParaRPr>
                    </a:p>
                  </a:txBody>
                  <a:tcPr marL="42480" marR="42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7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Ассистент, 1 ставка</a:t>
                      </a:r>
                    </a:p>
                  </a:txBody>
                  <a:tcPr marL="42480" marR="42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73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50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Ученая степень </a:t>
                      </a:r>
                      <a:endParaRPr lang="ru-RU" sz="1500" b="0" strike="noStrike" spc="-1">
                        <a:latin typeface="Arial"/>
                      </a:endParaRPr>
                    </a:p>
                  </a:txBody>
                  <a:tcPr marL="42480" marR="42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7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42480" marR="42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47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50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Ученое звание </a:t>
                      </a:r>
                      <a:endParaRPr lang="ru-RU" sz="1500" b="0" strike="noStrike" spc="-1">
                        <a:latin typeface="Arial"/>
                      </a:endParaRPr>
                    </a:p>
                  </a:txBody>
                  <a:tcPr marL="42480" marR="42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7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42480" marR="42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09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50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Рейтинг </a:t>
                      </a:r>
                      <a:endParaRPr lang="ru-RU" sz="15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50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2020 г.</a:t>
                      </a:r>
                      <a:endParaRPr lang="ru-RU" sz="1500" b="0" strike="noStrike" spc="-1">
                        <a:latin typeface="Arial"/>
                      </a:endParaRPr>
                    </a:p>
                  </a:txBody>
                  <a:tcPr marL="42480" marR="42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7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7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43,6</a:t>
                      </a:r>
                    </a:p>
                  </a:txBody>
                  <a:tcPr marL="42480" marR="42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473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500" b="1" strike="noStrike" spc="-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</a:rPr>
                        <a:t>Публикации</a:t>
                      </a:r>
                      <a:endParaRPr lang="ru-RU" sz="1500" b="0" strike="noStrike" spc="-1" dirty="0">
                        <a:latin typeface="Arial"/>
                      </a:endParaRPr>
                    </a:p>
                  </a:txBody>
                  <a:tcPr marL="42480" marR="42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7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ВАК — 5, из них в 2020 — 3, из них в </a:t>
                      </a:r>
                      <a:r>
                        <a:rPr lang="ru-RU" sz="1700" b="0" strike="noStrike" spc="-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Chemical</a:t>
                      </a:r>
                      <a:r>
                        <a:rPr lang="ru-RU" sz="17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b="0" strike="noStrike" spc="-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abstracts</a:t>
                      </a:r>
                      <a:r>
                        <a:rPr lang="ru-RU" sz="17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- 1</a:t>
                      </a:r>
                    </a:p>
                  </a:txBody>
                  <a:tcPr marL="42480" marR="42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3257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50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Цитирование     РИНЦ</a:t>
                      </a:r>
                      <a:endParaRPr lang="ru-RU" sz="15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50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  </a:t>
                      </a:r>
                      <a:r>
                        <a:rPr lang="en-US" sz="150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                         </a:t>
                      </a:r>
                      <a:r>
                        <a:rPr lang="ru-RU" sz="150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50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50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Scopus</a:t>
                      </a:r>
                      <a:endParaRPr lang="ru-RU" sz="15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n-US" sz="1500" b="1" strike="noStrike" spc="-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</a:rPr>
                        <a:t>                             WoS</a:t>
                      </a:r>
                      <a:endParaRPr lang="ru-RU" sz="1500" b="0" strike="noStrike" spc="-1">
                        <a:latin typeface="Arial"/>
                      </a:endParaRPr>
                    </a:p>
                  </a:txBody>
                  <a:tcPr marL="42480" marR="42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7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42480" marR="42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3257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50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Индекс Хирша  РИНЦ</a:t>
                      </a:r>
                      <a:endParaRPr lang="ru-RU" sz="15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50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50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                            </a:t>
                      </a:r>
                      <a:r>
                        <a:rPr lang="ru-RU" sz="150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Scopu</a:t>
                      </a:r>
                      <a:r>
                        <a:rPr lang="en-US" sz="150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s</a:t>
                      </a:r>
                      <a:endParaRPr lang="ru-RU" sz="15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n-US" sz="1500" b="1" strike="noStrike" spc="-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</a:rPr>
                        <a:t>                             WoS</a:t>
                      </a:r>
                      <a:endParaRPr lang="ru-RU" sz="1500" b="0" strike="noStrike" spc="-1">
                        <a:latin typeface="Arial"/>
                      </a:endParaRPr>
                    </a:p>
                  </a:txBody>
                  <a:tcPr marL="42480" marR="42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7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42480" marR="42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473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50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Руководство ОПОП</a:t>
                      </a:r>
                      <a:endParaRPr lang="ru-RU" sz="1500" b="0" strike="noStrike" spc="-1">
                        <a:latin typeface="Arial"/>
                      </a:endParaRPr>
                    </a:p>
                  </a:txBody>
                  <a:tcPr marL="42480" marR="42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7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42480" marR="42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710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500" b="1" strike="noStrike" spc="-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</a:rPr>
                        <a:t>Об участии в рабочих группах и комиссиях, ученых и диссертационных советах</a:t>
                      </a:r>
                      <a:endParaRPr lang="ru-RU" sz="1500" b="0" strike="noStrike" spc="-1">
                        <a:latin typeface="Arial"/>
                      </a:endParaRPr>
                    </a:p>
                  </a:txBody>
                  <a:tcPr marL="42480" marR="42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7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42480" marR="42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487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500" b="1" strike="noStrike" spc="-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</a:rPr>
                        <a:t>Окончил аспирантуру / докторантуру без защиты</a:t>
                      </a:r>
                      <a:endParaRPr lang="ru-RU" sz="1500" b="0" strike="noStrike" spc="-1">
                        <a:latin typeface="Arial"/>
                      </a:endParaRPr>
                    </a:p>
                  </a:txBody>
                  <a:tcPr marL="42480" marR="42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7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Окончил аспирантуру </a:t>
                      </a:r>
                      <a:r>
                        <a:rPr lang="ru-RU" sz="1700" b="0" strike="noStrike" spc="-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ИФиСПН</a:t>
                      </a:r>
                      <a:r>
                        <a:rPr lang="ru-RU" sz="17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2019</a:t>
                      </a:r>
                    </a:p>
                  </a:txBody>
                  <a:tcPr marL="42480" marR="42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473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500" b="1" strike="noStrike" spc="-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</a:rPr>
                        <a:t>Рук-во аспирантами (всего/не защитились в срок)</a:t>
                      </a:r>
                      <a:endParaRPr lang="ru-RU" sz="1500" b="0" strike="noStrike" spc="-1">
                        <a:latin typeface="Arial"/>
                      </a:endParaRPr>
                    </a:p>
                  </a:txBody>
                  <a:tcPr marL="42480" marR="42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7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42480" marR="42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48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" y="2769489"/>
            <a:ext cx="1169125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cap="al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Постановили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основании результатов открытого голосования единогласно («За» – 11, «Против» – 0, «Воздержались» – 0) допустить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Беспалову Людмилу Александровну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участию в конкурсе на замещение по трудовому договору должности профессора Института наук о Земле (1,0 ставки);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Гарькушу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Дмитрия Николаевича, Грановскую Наталью Васильевну, Коваленко Андрея Сергеевича, Левченко Сергея Васильевича,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Меринову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Юлию Юрьевну, Михайленко Анну Владимировну, Попова Юрия Витальевича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Шарову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Татьяну Викторовну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участию в конкурсе на замещение по трудовому договору должности доцента Института наук о Земле (1,0 ставки);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Левченко Сергея Васильевича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участию в конкурсе на замещение по трудовому договору должности доцента Института наук о Земле (0,5 ставки);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Баранникову Наталью Николаевну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участию в конкурсе на замещение по трудовому договору должности старшего преподавателя Института наук о Земле (1,0 ставки);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Склярова Дениса Сергеевича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участию в конкурсе на замещение по трудовому договору должности ассистента Института наук о Земле (1,0 ставки).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" y="876431"/>
            <a:ext cx="116037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cap="al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Слушали: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директора Института наук о Земле Кузнецова А.Н. о составе документов, поступивших от претендентов на должности педагогических работников, относящихся к ППС ЮФУ, и об их соответствии требованиям Положения о порядке замещения должностей научно-педагогических работников, утвержденного Приказом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Минобрнауки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России от 23.07.2015 г. № 749, Регламента по организации и проведению конкурса на замещение должностей педагогических работников, относящихся к ППС ЮФУ, утвержденного Приказом ЮФУ от 24.11.2020 г. № 203-ОД.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37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872" y="74224"/>
            <a:ext cx="1179576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СЛУШАЛИ: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Кузнецова А.Н., директора Института наук о Земле о рекомендации претендентов на должности педагогических работников, относящихся к ППС ЮФУ, на объявленные должности и доли ставки.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cap="al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cap="al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Постановили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Учитывая уровень квалификации, возраст, достижения претендентов в 2018, 2019 и 2020 гг., нашедшие отражение в их индивидуальном рейтинге, ходатайства и рекомендации заведующих кафедрами, а также расчетное штатное расписание Института наук о Земле на 2021 г., утвержденное Приказом ЮФУ от 25.12.2020 г. № 239-ОД, и количество ставок, признанное Распоряжением ЮФУ от 21.01.2021 г. № 20-р вакантным в Институте наук о Земле в июне 2021 г., после обмена мнениями на основании результатов открытого голосования («За» – 11, «Против» – 0, «Воздержались» – 0):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Рекомендовать Ученому совету Института наук о Земле избрать по конкурсу нижеперечисленных претендентов на следующие должности и доли ставок: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Беспалову Л.А. – 1,0 ставки профессора;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Гарькушу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Д.Н. – 1,0 ставки доцента;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Грановскую Н.В. – 1,0 ставки доцента;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Коваленко А.С. – 1,0 ставки доцента;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Левченко С.В. – 1,0 ставки доцента;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Меринову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Ю.Ю. – 1,0 ставки доцента;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Михайленко А.В. – 1,0 ставки доцента;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Попова Ю.В. – 1,0 ставки доцента;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Шарову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Т.В. – 1,0 ставки доцента;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Баранникову Н.Н. – 1,0 ставки старшего преподавателя;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Склярова Д.С. – 1,0 ставки ассистента.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821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01953" cy="60306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Беспалова Людмила Александровна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0" y="536394"/>
          <a:ext cx="12192000" cy="59298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53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8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5498">
                <a:tc>
                  <a:txBody>
                    <a:bodyPr/>
                    <a:lstStyle/>
                    <a:p>
                      <a:pPr marL="0" marR="0" lvl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Дата рождения</a:t>
                      </a:r>
                      <a:endParaRPr lang="ru-RU" sz="17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01.03.1954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74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предыдущем месте 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работы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marL="0" marR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профессор (1,0 ст. , основное</a:t>
                      </a:r>
                      <a:r>
                        <a:rPr lang="ru-RU" sz="17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</a:t>
                      </a:r>
                    </a:p>
                    <a:p>
                      <a:pPr marL="0" marR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кафедра океанологии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73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 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работы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года</a:t>
                      </a:r>
                      <a:endParaRPr lang="ru-RU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871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Искомые должность и доля ставки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1" marR="42661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профессор (1,0 ставки</a:t>
                      </a:r>
                      <a:r>
                        <a:rPr lang="ru-RU" sz="17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871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Ученая степень 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1" marR="4266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д.г.н</a:t>
                      </a:r>
                      <a:endParaRPr lang="ru-RU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5321">
                <a:tc>
                  <a:txBody>
                    <a:bodyPr/>
                    <a:lstStyle/>
                    <a:p>
                      <a:r>
                        <a:rPr lang="ru-RU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Ученое звание </a:t>
                      </a:r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доцент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доцент</a:t>
                      </a:r>
                      <a:endParaRPr lang="ru-RU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110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 2019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  <a:p>
                      <a:pPr marL="0" indent="71437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2020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120.48</a:t>
                      </a:r>
                      <a:endParaRPr lang="ru-RU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064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Публикаций</a:t>
                      </a:r>
                      <a:r>
                        <a:rPr lang="ru-RU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всего, за последние 4 года 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(в</a:t>
                      </a:r>
                      <a:r>
                        <a:rPr lang="ru-RU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количество 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ВАК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7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Scopus, </a:t>
                      </a:r>
                      <a:r>
                        <a:rPr lang="en-US" sz="17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WoS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Опубликовано 36 научных и учебно-методических работы за последние 4 года. Из них статьи 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Web of Science</a:t>
                      </a: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Scopus</a:t>
                      </a: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- 8, </a:t>
                      </a:r>
                      <a:r>
                        <a:rPr lang="ru-RU" sz="17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ВАК - 8. 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5965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Цитирование     РИНЦ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Scopus</a:t>
                      </a:r>
                      <a:endParaRPr lang="en-US" sz="17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</a:t>
                      </a:r>
                      <a:r>
                        <a:rPr lang="en-US" sz="17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WoS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270</a:t>
                      </a:r>
                    </a:p>
                    <a:p>
                      <a:pPr algn="ctr"/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05965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</a:t>
                      </a:r>
                      <a:r>
                        <a:rPr lang="ru-RU" sz="17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Хирша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РИНЦ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</a:t>
                      </a:r>
                      <a:r>
                        <a:rPr lang="en-US" sz="17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Scopu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</a:t>
                      </a:r>
                      <a:r>
                        <a:rPr lang="en-US" sz="17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WoS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  <a:p>
                      <a:pPr algn="ctr"/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69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Руководство ОПОП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Бакалавриат</a:t>
                      </a:r>
                      <a:r>
                        <a:rPr lang="ru-RU" sz="17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гидрометеорология 0.5.03.04. , 2018 г. набора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019799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 участии в рабочих группах и комиссиях, ученых и диссертационных советах</a:t>
                      </a: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</a:t>
                      </a:r>
                      <a:r>
                        <a:rPr lang="ru-RU" sz="17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ученого совета при</a:t>
                      </a:r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Федеральном государственном бюджетном учреждение «Российский информационно-аналитический и научно-исследовательский водохозяйственный центр» (ФГБУ РОСИНИВХЦ)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0459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01953" cy="60306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Гарькуша Дмитрий Николаевич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0" y="536395"/>
          <a:ext cx="12192000" cy="60369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43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48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020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Дата рождения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05.01.1975 г.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21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предыдущем месте работы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marL="0" marR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доцент (0.75, вид занятости – основное</a:t>
                      </a:r>
                      <a:r>
                        <a:rPr lang="ru-RU" sz="17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</a:t>
                      </a:r>
                    </a:p>
                    <a:p>
                      <a:pPr marL="0" marR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кафедра физической географии, экологии и охраны природы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21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 работы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общий стаж научной работы составляет 20 лет, стаж педагогической деятельности в ЮФУ– 17 лет</a:t>
                      </a:r>
                      <a:endParaRPr lang="ru-RU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109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Искомые должность и доля ставки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1" marR="42661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доцент (1.0 ставка</a:t>
                      </a:r>
                      <a:r>
                        <a:rPr lang="ru-RU" sz="17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109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Ученая степень 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1" marR="4266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кандидат</a:t>
                      </a:r>
                      <a:r>
                        <a:rPr lang="ru-RU" sz="17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географических наук</a:t>
                      </a:r>
                      <a:endParaRPr lang="ru-RU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109">
                <a:tc>
                  <a:txBody>
                    <a:bodyPr/>
                    <a:lstStyle/>
                    <a:p>
                      <a:r>
                        <a:rPr lang="ru-RU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Ученое звание </a:t>
                      </a: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800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 2019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  <a:p>
                      <a:pPr marL="0" indent="71437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2020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marL="0" marR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1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227.8</a:t>
                      </a:r>
                    </a:p>
                    <a:p>
                      <a:pPr algn="ctr"/>
                      <a:r>
                        <a:rPr lang="ru-RU" sz="1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105.9</a:t>
                      </a:r>
                      <a:endParaRPr lang="ru-RU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221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Публикаций</a:t>
                      </a:r>
                      <a:r>
                        <a:rPr lang="ru-RU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всего, за последние 4 года 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(в</a:t>
                      </a:r>
                      <a:r>
                        <a:rPr lang="ru-RU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количество 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ВАК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7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Scopus, </a:t>
                      </a:r>
                      <a:r>
                        <a:rPr lang="en-US" sz="17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WoS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43 публикации, в том числе, 19 – ВАК, 14 – </a:t>
                      </a:r>
                      <a:r>
                        <a:rPr lang="en-US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Scopus, </a:t>
                      </a:r>
                      <a:r>
                        <a:rPr lang="ru-RU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– </a:t>
                      </a:r>
                      <a:r>
                        <a:rPr lang="en-US" sz="1700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WoS</a:t>
                      </a:r>
                      <a:endParaRPr lang="ru-RU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38327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Цитирование     РИНЦ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Scopus</a:t>
                      </a:r>
                      <a:endParaRPr lang="en-US" sz="17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</a:t>
                      </a:r>
                      <a:r>
                        <a:rPr lang="en-US" sz="17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WoS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757</a:t>
                      </a:r>
                    </a:p>
                    <a:p>
                      <a:pPr algn="ctr"/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  <a:p>
                      <a:pPr algn="ctr"/>
                      <a:r>
                        <a:rPr lang="en-US" sz="170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170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38327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</a:t>
                      </a:r>
                      <a:r>
                        <a:rPr lang="ru-RU" sz="17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Хирша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РИНЦ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</a:t>
                      </a:r>
                      <a:r>
                        <a:rPr lang="en-US" sz="17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Scopu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</a:t>
                      </a:r>
                      <a:r>
                        <a:rPr lang="en-US" sz="17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WoS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  <a:p>
                      <a:pPr algn="ctr"/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algn="ctr"/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3791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Руководство ОПОП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ОПОП по направлению 05.03.02 – География,</a:t>
                      </a:r>
                      <a:r>
                        <a:rPr lang="ru-RU" sz="17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2017 год набора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96874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 участии в рабочих группах и комиссиях, ученых и диссертационных советах</a:t>
                      </a: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экзаменационная комиссия по направлению подготовки 05.03.02 – География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9013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01953" cy="60306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Грановская Наталья Васильевна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0" y="536394"/>
          <a:ext cx="12192000" cy="6464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53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8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549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Дата рождения</a:t>
                      </a: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23.07.1949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74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предыдущем месте работы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marL="0" marR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Должность - доцент </a:t>
                      </a: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Института наук о Земле ЮФУ(доли ставки - 0,75), </a:t>
                      </a:r>
                    </a:p>
                    <a:p>
                      <a:pPr marL="0" marR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 занятости – основное</a:t>
                      </a:r>
                      <a:r>
                        <a:rPr lang="ru-RU" sz="1700" b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0" marR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Кафедра месторождений полезных ископаемых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73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 работы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трудовой стаж - 49 лет. Научно-педагогический стаж – 46 лет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871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Искомые должность и доля ставки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1" marR="42661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Должность доцент (1,0</a:t>
                      </a:r>
                      <a:r>
                        <a:rPr lang="ru-RU" sz="1700" b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871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Ученая степень 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1" marR="4266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Кандидат геолого-минералогических наук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5321">
                <a:tc>
                  <a:txBody>
                    <a:bodyPr/>
                    <a:lstStyle/>
                    <a:p>
                      <a:r>
                        <a:rPr lang="ru-RU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Ученое звание </a:t>
                      </a: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доцент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110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 2019 г.</a:t>
                      </a:r>
                    </a:p>
                    <a:p>
                      <a:pPr marL="0" indent="71437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2020 г.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 2019 г. (0,75 ставки) – 61,36 баллов</a:t>
                      </a:r>
                    </a:p>
                    <a:p>
                      <a:pPr algn="ctr"/>
                      <a:r>
                        <a:rPr lang="ru-RU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 2020 г. (0,75 ставки) – 135 баллов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064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Публикаций</a:t>
                      </a:r>
                      <a:r>
                        <a:rPr lang="ru-RU" sz="17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всего, за последние 4 года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(в</a:t>
                      </a:r>
                      <a:r>
                        <a:rPr lang="ru-RU" sz="17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7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количество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ВАК,</a:t>
                      </a:r>
                      <a:r>
                        <a:rPr lang="ru-RU" sz="17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Scopus, </a:t>
                      </a:r>
                      <a:r>
                        <a:rPr lang="en-US" sz="17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WoS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Публикаций всего - 146</a:t>
                      </a:r>
                    </a:p>
                    <a:p>
                      <a:pPr algn="ctr"/>
                      <a:r>
                        <a:rPr lang="ru-RU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последние 4 года - 11 публикаций, в т.ч. в журналах ВАК – 3 публикации, в журналах </a:t>
                      </a:r>
                      <a:r>
                        <a:rPr lang="en-US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Scopus – 1 </a:t>
                      </a:r>
                      <a:r>
                        <a:rPr lang="ru-RU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публикация,  монография - 1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5965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Цитирование     РИНЦ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Scopus</a:t>
                      </a:r>
                      <a:endParaRPr lang="en-US" sz="17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</a:t>
                      </a:r>
                      <a:r>
                        <a:rPr lang="en-US" sz="17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WoS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Цитирование из публикаций, входящих в РИНЦ: всего 162 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05965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</a:t>
                      </a:r>
                      <a:r>
                        <a:rPr lang="ru-RU" sz="17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Хирша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РИНЦ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</a:t>
                      </a:r>
                      <a:r>
                        <a:rPr lang="en-US" sz="17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Scopu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</a:t>
                      </a:r>
                      <a:r>
                        <a:rPr lang="en-US" sz="17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WoS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</a:t>
                      </a:r>
                      <a:r>
                        <a:rPr lang="ru-RU" sz="17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Хирша</a:t>
                      </a:r>
                      <a:r>
                        <a:rPr lang="ru-RU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РИНЦ - 4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69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Руководство ОПОП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2662" marR="42662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019799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 участии в рабочих группах и комиссиях, ученых и диссертационных советах</a:t>
                      </a: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Аккредитованный эксперт </a:t>
                      </a:r>
                      <a:r>
                        <a:rPr lang="ru-RU" sz="17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Росаккредагентства</a:t>
                      </a:r>
                      <a:r>
                        <a:rPr lang="ru-RU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области проведения государственной аккредитации образовательного учреждения и научной организации </a:t>
                      </a:r>
                    </a:p>
                    <a:p>
                      <a:pPr algn="ctr"/>
                      <a:r>
                        <a:rPr lang="ru-RU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401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01953" cy="60306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Коваленко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Андрей Сергеевич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0" y="536394"/>
          <a:ext cx="12192000" cy="59298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53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8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549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Дата рождения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 мая 1977г.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74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предыдущем месте работы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marL="0" marR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Доцент Института наук о Земле (0,5</a:t>
                      </a:r>
                      <a:r>
                        <a:rPr lang="ru-RU" sz="17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ст., </a:t>
                      </a:r>
                      <a:r>
                        <a:rPr lang="ru-RU" sz="17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совместительство</a:t>
                      </a:r>
                      <a:r>
                        <a:rPr lang="ru-RU" sz="17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</a:t>
                      </a:r>
                    </a:p>
                    <a:p>
                      <a:pPr marL="0" marR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Кафедра геоэкологии и прикладной геохимии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73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 работы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года</a:t>
                      </a:r>
                      <a:endParaRPr lang="ru-RU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871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Искомые должность и доля ставки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1" marR="42661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Доцент</a:t>
                      </a:r>
                      <a:r>
                        <a:rPr lang="ru-RU" sz="17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(1,0 ставки)</a:t>
                      </a:r>
                      <a:endParaRPr lang="ru-RU" sz="1700" b="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871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Ученая степень 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1" marR="42661" marT="0" marB="0"/>
                </a:tc>
                <a:tc>
                  <a:txBody>
                    <a:bodyPr/>
                    <a:lstStyle/>
                    <a:p>
                      <a:pPr marL="0" marR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Кандидат технических</a:t>
                      </a:r>
                      <a:r>
                        <a:rPr lang="ru-RU" sz="17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наук</a:t>
                      </a:r>
                      <a:endParaRPr lang="ru-RU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5321">
                <a:tc>
                  <a:txBody>
                    <a:bodyPr/>
                    <a:lstStyle/>
                    <a:p>
                      <a:r>
                        <a:rPr lang="ru-RU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Ученое звание </a:t>
                      </a: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110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 2019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  <a:p>
                      <a:pPr marL="0" indent="71437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2020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49,20</a:t>
                      </a:r>
                      <a:endParaRPr lang="ru-RU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064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Публикаций</a:t>
                      </a:r>
                      <a:r>
                        <a:rPr lang="ru-RU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всего, за последние 4 года 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(в</a:t>
                      </a:r>
                      <a:r>
                        <a:rPr lang="ru-RU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количество 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ВАК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7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Scopus, </a:t>
                      </a:r>
                      <a:r>
                        <a:rPr lang="en-US" sz="17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WoS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 </a:t>
                      </a:r>
                    </a:p>
                    <a:p>
                      <a:pPr algn="ctr"/>
                      <a:r>
                        <a:rPr lang="ru-RU" sz="1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(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ВАК-1,</a:t>
                      </a:r>
                      <a:r>
                        <a:rPr lang="ru-RU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Scopus</a:t>
                      </a:r>
                      <a:r>
                        <a:rPr lang="ru-RU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700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WoS</a:t>
                      </a:r>
                      <a:r>
                        <a:rPr lang="ru-RU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-1)</a:t>
                      </a:r>
                      <a:r>
                        <a:rPr lang="en-US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5965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Цитирование     РИНЦ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Scopus</a:t>
                      </a:r>
                      <a:endParaRPr lang="en-US" sz="17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</a:t>
                      </a:r>
                      <a:r>
                        <a:rPr lang="en-US" sz="17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WoS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7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05965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</a:t>
                      </a:r>
                      <a:r>
                        <a:rPr lang="ru-RU" sz="17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Хирша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РИНЦ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</a:t>
                      </a:r>
                      <a:r>
                        <a:rPr lang="en-US" sz="17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Scopu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</a:t>
                      </a:r>
                      <a:r>
                        <a:rPr lang="en-US" sz="17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WoS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69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Руководство ОПОП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019799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 участии в рабочих группах и комиссиях, ученых и диссертационных советах</a:t>
                      </a: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133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01953" cy="60306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Левченко Сергей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Васильевич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0" y="536394"/>
          <a:ext cx="12192000" cy="61889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53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8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549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Дата рождения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февраля 1962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74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предыдущем месте работы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marL="0" marR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Ведущий программист,</a:t>
                      </a:r>
                      <a:r>
                        <a:rPr lang="ru-RU" sz="17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0.5 ст. основное. Доцент 0.5 ст. внутренне совместительство</a:t>
                      </a:r>
                    </a:p>
                    <a:p>
                      <a:pPr marL="0" marR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Кафедра физической географии экологии и охраны природы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73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 работы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871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Искомые должность и доля ставки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1" marR="42661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Доцент 1. 0 ст. Доцент 0.5 ст.</a:t>
                      </a:r>
                      <a:endParaRPr lang="ru-RU" sz="1700" b="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871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Ученая степень 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1" marR="4266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К.г-м.н</a:t>
                      </a:r>
                      <a:r>
                        <a:rPr lang="ru-RU" sz="1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5321">
                <a:tc>
                  <a:txBody>
                    <a:bodyPr/>
                    <a:lstStyle/>
                    <a:p>
                      <a:r>
                        <a:rPr lang="ru-RU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Ученое звание </a:t>
                      </a: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110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 2019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  <a:p>
                      <a:pPr marL="0" indent="71437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2020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97.16</a:t>
                      </a:r>
                    </a:p>
                    <a:p>
                      <a:pPr algn="ctr"/>
                      <a:r>
                        <a:rPr lang="ru-RU" sz="1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35.84</a:t>
                      </a:r>
                      <a:endParaRPr lang="ru-RU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064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Публикаций</a:t>
                      </a:r>
                      <a:r>
                        <a:rPr lang="ru-RU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всего, за последние 4 года 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(в</a:t>
                      </a:r>
                      <a:r>
                        <a:rPr lang="ru-RU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количество 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ВАК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7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Scopus, </a:t>
                      </a:r>
                      <a:r>
                        <a:rPr lang="en-US" sz="17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WoS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ВАК -12, </a:t>
                      </a:r>
                      <a:r>
                        <a:rPr lang="en-US" sz="1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Scopus – 5, </a:t>
                      </a:r>
                      <a:r>
                        <a:rPr lang="en-US" sz="17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WoS</a:t>
                      </a:r>
                      <a:r>
                        <a:rPr lang="en-US" sz="1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- 3</a:t>
                      </a:r>
                      <a:endParaRPr lang="ru-RU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5965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Цитирование     РИНЦ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Scopus</a:t>
                      </a:r>
                      <a:endParaRPr lang="en-US" sz="17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</a:t>
                      </a:r>
                      <a:r>
                        <a:rPr lang="en-US" sz="17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WoS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</a:t>
                      </a:r>
                    </a:p>
                    <a:p>
                      <a:pPr algn="ctr"/>
                      <a:r>
                        <a:rPr lang="en-US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algn="ctr"/>
                      <a:r>
                        <a:rPr lang="en-US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05965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</a:t>
                      </a:r>
                      <a:r>
                        <a:rPr lang="ru-RU" sz="17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Хирша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РИНЦ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</a:t>
                      </a:r>
                      <a:r>
                        <a:rPr lang="en-US" sz="17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Scopu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</a:t>
                      </a:r>
                      <a:r>
                        <a:rPr lang="en-US" sz="17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WoS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algn="ctr"/>
                      <a:r>
                        <a:rPr lang="en-US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en-US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69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Руководство ОПОП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019799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 участии в рабочих группах и комиссиях, ученых и диссертационных советах</a:t>
                      </a: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 учёного совета Института наук о Земле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2245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01953" cy="60306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Меринова Юлия Юрьевна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0" y="536394"/>
          <a:ext cx="12192000" cy="62073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18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73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665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Дата рождения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14.07.1987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74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предыдущем месте работы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marL="0" marR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Доцент, 1,0, основное</a:t>
                      </a:r>
                      <a:r>
                        <a:rPr lang="ru-RU" sz="17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0" marR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Кафедра социально-экономической географии и природопользования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309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 работы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лет 9 месяцев</a:t>
                      </a:r>
                      <a:endParaRPr lang="ru-RU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871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Искомые должность и доля ставки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1" marR="42661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Доцент, 1,0</a:t>
                      </a:r>
                      <a:endParaRPr lang="ru-RU" sz="1700" b="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871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Ученая степень 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1" marR="4266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Кандидат</a:t>
                      </a:r>
                      <a:r>
                        <a:rPr lang="ru-RU" sz="17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географических наук</a:t>
                      </a:r>
                      <a:endParaRPr lang="ru-RU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5321">
                <a:tc>
                  <a:txBody>
                    <a:bodyPr/>
                    <a:lstStyle/>
                    <a:p>
                      <a:r>
                        <a:rPr lang="ru-RU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Ученое звание </a:t>
                      </a: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09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 2019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  <a:p>
                      <a:pPr marL="0" indent="71437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2020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 – 93,96</a:t>
                      </a:r>
                    </a:p>
                    <a:p>
                      <a:pPr algn="ctr"/>
                      <a:r>
                        <a:rPr lang="ru-RU" sz="1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г. – 134,54</a:t>
                      </a:r>
                      <a:endParaRPr lang="ru-RU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064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Публикаций</a:t>
                      </a:r>
                      <a:r>
                        <a:rPr lang="ru-RU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всего, за последние 4 года 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(в</a:t>
                      </a:r>
                      <a:r>
                        <a:rPr lang="ru-RU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количество 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ВАК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7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Scopus, </a:t>
                      </a:r>
                      <a:r>
                        <a:rPr lang="en-US" sz="17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WoS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– 131, в том числе 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ВАК – 18,</a:t>
                      </a:r>
                      <a:r>
                        <a:rPr lang="ru-RU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Scopus</a:t>
                      </a:r>
                      <a:r>
                        <a:rPr lang="ru-RU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6</a:t>
                      </a:r>
                      <a:r>
                        <a:rPr lang="en-US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700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WoS</a:t>
                      </a:r>
                      <a:r>
                        <a:rPr lang="ru-RU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1 </a:t>
                      </a:r>
                      <a:endParaRPr lang="ru-RU" sz="17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последние 4 года – 37, в том числе 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ВАК – 9,</a:t>
                      </a:r>
                      <a:r>
                        <a:rPr lang="ru-RU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Scopus</a:t>
                      </a:r>
                      <a:r>
                        <a:rPr lang="ru-RU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5</a:t>
                      </a:r>
                      <a:r>
                        <a:rPr lang="en-US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700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WoS</a:t>
                      </a:r>
                      <a:r>
                        <a:rPr lang="ru-RU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1</a:t>
                      </a:r>
                      <a:endParaRPr lang="ru-RU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3866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Цитирование     РИНЦ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Scopus</a:t>
                      </a:r>
                      <a:endParaRPr lang="en-US" sz="17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95463" algn="l"/>
                        </a:tabLs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Цитирование    РИНЦ – 163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95463" algn="l"/>
                        </a:tabLs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Scopus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4</a:t>
                      </a:r>
                      <a:endParaRPr lang="en-US" sz="17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6101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</a:t>
                      </a:r>
                      <a:r>
                        <a:rPr lang="ru-RU" sz="17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Хирша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РИНЦ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</a:t>
                      </a:r>
                      <a:r>
                        <a:rPr lang="en-US" sz="17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Scopu</a:t>
                      </a:r>
                      <a:r>
                        <a:rPr lang="en-US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7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</a:t>
                      </a:r>
                      <a:r>
                        <a:rPr lang="ru-RU" sz="17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Хирша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РИНЦ – 5 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</a:t>
                      </a:r>
                      <a:r>
                        <a:rPr lang="ru-RU" sz="17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Scopu</a:t>
                      </a:r>
                      <a:r>
                        <a:rPr lang="en-US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1</a:t>
                      </a:r>
                      <a:endParaRPr lang="en-US" sz="17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69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Руководство ОПОП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44.03.01 «Педагогическое образование», профиль «География», заочная форма обучения, 2017 год</a:t>
                      </a:r>
                      <a:r>
                        <a:rPr lang="ru-RU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набора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019799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 участии в рабочих группах и комиссиях, ученых и диссертационных советах</a:t>
                      </a: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2017 по 2020 гг. – член Учебно-методического совета Института наук о Земле. </a:t>
                      </a:r>
                    </a:p>
                    <a:p>
                      <a:pPr algn="ctr"/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7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 – член Совета молодых преподавателей профсоюзных работников ЮФУ.</a:t>
                      </a:r>
                    </a:p>
                    <a:p>
                      <a:pPr algn="ctr"/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2019 г.– член жюри Регионального этапа Всероссийской олимпиады школьников по географии.</a:t>
                      </a:r>
                    </a:p>
                    <a:p>
                      <a:pPr algn="ctr"/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2021 г. – эксперт</a:t>
                      </a:r>
                      <a:r>
                        <a:rPr lang="ru-RU" sz="17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областной</a:t>
                      </a:r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предметной комиссии для проведения ГИА по образовательной программе среднего общего образования по географии РФ 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359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-63500"/>
            <a:ext cx="8901953" cy="60306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Михайленко Анна Владимировна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0" y="539563"/>
          <a:ext cx="12192000" cy="63810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53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8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7809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рождения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 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марта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1987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41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предыдущем месте работы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Институт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наук о Земле Южного федерального университета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44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 работы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лет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21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Искомые должность и доля ставки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1" marR="4266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Доцент, 1 ставка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21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Ученая степень 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1" marR="4266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Кандидат географических наук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21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Ученое звание 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звания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9327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 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5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</a:t>
                      </a:r>
                      <a:r>
                        <a:rPr lang="en-US" sz="15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276,82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239.66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631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Публикации всего,</a:t>
                      </a:r>
                      <a:r>
                        <a:rPr lang="ru-RU" sz="15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за последние 4 года 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(в </a:t>
                      </a:r>
                      <a:r>
                        <a:rPr lang="ru-RU" sz="15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количество ВАК,</a:t>
                      </a:r>
                      <a:r>
                        <a:rPr lang="ru-RU" sz="15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Scopus, </a:t>
                      </a:r>
                      <a:r>
                        <a:rPr lang="en-US" sz="1500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WoS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90 (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ВАК-12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Scopus-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WoS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7)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за последние 4 года – 47 (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ВАК-5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Scopus-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WoS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8399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Цитирование     РИНЦ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Scopus</a:t>
                      </a:r>
                      <a:endParaRPr lang="en-US" sz="15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</a:t>
                      </a:r>
                      <a:r>
                        <a:rPr lang="en-US" sz="1500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WoS</a:t>
                      </a:r>
                      <a:endParaRPr lang="ru-RU" sz="15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344</a:t>
                      </a:r>
                    </a:p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</a:p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8399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</a:t>
                      </a:r>
                      <a:r>
                        <a:rPr lang="ru-RU" sz="15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Хирша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РИНЦ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</a:t>
                      </a:r>
                      <a:r>
                        <a:rPr lang="en-US" sz="15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Scopu</a:t>
                      </a:r>
                      <a:r>
                        <a:rPr lang="en-US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</a:t>
                      </a:r>
                      <a:r>
                        <a:rPr lang="en-US" sz="15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WoS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695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Руководство 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ОПОП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ОПОП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05.03.02 «География», 2019 год набора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77821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 участии в рабочих группах и комиссиях, ученых и диссертационных советах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Ответственный секретарь Комитета при УС ЮФУ по естественнонаучному и математическому направлению науки и образования,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член УМС </a:t>
                      </a:r>
                      <a:r>
                        <a:rPr lang="ru-RU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ИНоЗ</a:t>
                      </a:r>
                      <a:r>
                        <a:rPr lang="ru-RU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ЮФУ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740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01953" cy="60306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Попов Юрий Витальевич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0" y="536394"/>
          <a:ext cx="12192000" cy="59463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53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8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549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Дата рождения</a:t>
                      </a: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сентября 1974 г.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74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предыдущем месте работы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marL="0" marR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Доцент (1,0 ставки, вид занятости – основное место работы</a:t>
                      </a:r>
                      <a:r>
                        <a:rPr lang="ru-RU" sz="1700" b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</a:t>
                      </a:r>
                    </a:p>
                    <a:p>
                      <a:pPr marL="0" marR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кафедра месторождений полезных ископаемых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73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 работы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год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871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Искомые должность и доля ставки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1" marR="42661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Доцент (1,0 ставки</a:t>
                      </a:r>
                      <a:r>
                        <a:rPr lang="ru-RU" sz="1700" b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871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Ученая степень 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1" marR="4266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Кандидат геолого-минералогических наук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5321">
                <a:tc>
                  <a:txBody>
                    <a:bodyPr/>
                    <a:lstStyle/>
                    <a:p>
                      <a:r>
                        <a:rPr lang="ru-RU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Ученое звание </a:t>
                      </a: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110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 2019 г.</a:t>
                      </a:r>
                    </a:p>
                    <a:p>
                      <a:pPr marL="0" indent="71437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2020 г.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147.29</a:t>
                      </a:r>
                      <a:endParaRPr lang="en-US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146.22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064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Публикаций</a:t>
                      </a:r>
                      <a:r>
                        <a:rPr lang="ru-RU" sz="17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всего, за последние 4 года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(в</a:t>
                      </a:r>
                      <a:r>
                        <a:rPr lang="ru-RU" sz="17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7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количество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ВАК,</a:t>
                      </a:r>
                      <a:r>
                        <a:rPr lang="ru-RU" sz="17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Scopus, </a:t>
                      </a:r>
                      <a:r>
                        <a:rPr lang="en-US" sz="17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WoS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en-US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ВАК – 1</a:t>
                      </a:r>
                      <a:r>
                        <a:rPr lang="en-US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  Scopus – 1</a:t>
                      </a:r>
                      <a:r>
                        <a:rPr lang="ru-RU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7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WoS</a:t>
                      </a:r>
                      <a:r>
                        <a:rPr lang="en-US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5965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Цитирование     РИНЦ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Scopus</a:t>
                      </a:r>
                      <a:endParaRPr lang="en-US" sz="17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</a:t>
                      </a:r>
                      <a:r>
                        <a:rPr lang="en-US" sz="17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WoS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</a:t>
                      </a:r>
                    </a:p>
                    <a:p>
                      <a:pPr algn="ctr"/>
                      <a:r>
                        <a:rPr lang="en-US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  <a:p>
                      <a:pPr algn="ctr"/>
                      <a:r>
                        <a:rPr lang="en-US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05965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</a:t>
                      </a:r>
                      <a:r>
                        <a:rPr lang="ru-RU" sz="17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Хирша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РИНЦ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</a:t>
                      </a:r>
                      <a:r>
                        <a:rPr lang="en-US" sz="17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Scopu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</a:t>
                      </a:r>
                      <a:r>
                        <a:rPr lang="en-US" sz="17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WoS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  <a:p>
                      <a:pPr algn="ctr"/>
                      <a:r>
                        <a:rPr lang="en-US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algn="ctr"/>
                      <a:r>
                        <a:rPr lang="en-US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69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Руководство ОПОП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r>
                        <a:rPr lang="ru-RU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.06.01. Науки о Земле (уровень подготовки кадров высшей квалификации)</a:t>
                      </a:r>
                    </a:p>
                  </a:txBody>
                  <a:tcPr marL="42662" marR="42662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019799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 участии в рабочих группах и комиссиях, ученых и диссертационных советах</a:t>
                      </a: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ЦКП «Центр исследований минерального сырь и состояния окружающей среды». Зарубежный научный консультант докторанта PhD в Каспийском университете технологий и инжиниринга им. Ш. </a:t>
                      </a:r>
                      <a:r>
                        <a:rPr lang="ru-RU" sz="17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Есенова</a:t>
                      </a:r>
                      <a:r>
                        <a:rPr lang="ru-RU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(Казахстан, с 2020 г.).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57350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5102</TotalTime>
  <Words>2326</Words>
  <Application>Microsoft Office PowerPoint</Application>
  <PresentationFormat>Широкоэкранный</PresentationFormat>
  <Paragraphs>408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Южный федеральный университет Институт наук о Земле</vt:lpstr>
      <vt:lpstr>Беспалова Людмила Александровна</vt:lpstr>
      <vt:lpstr>Гарькуша Дмитрий Николаевич</vt:lpstr>
      <vt:lpstr>Грановская Наталья Васильевна</vt:lpstr>
      <vt:lpstr>Коваленко Андрей Сергеевич</vt:lpstr>
      <vt:lpstr>Левченко Сергей Васильевич</vt:lpstr>
      <vt:lpstr>Меринова Юлия Юрьевна</vt:lpstr>
      <vt:lpstr>Михайленко Анна Владимировна</vt:lpstr>
      <vt:lpstr>Попов Юрий Витальевич</vt:lpstr>
      <vt:lpstr>Шарова Татьяна Викторовна</vt:lpstr>
      <vt:lpstr>Баранникова Наталья Николаевна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mir-z</cp:lastModifiedBy>
  <cp:revision>328</cp:revision>
  <dcterms:created xsi:type="dcterms:W3CDTF">2016-06-27T18:14:11Z</dcterms:created>
  <dcterms:modified xsi:type="dcterms:W3CDTF">2021-06-23T17:41:27Z</dcterms:modified>
</cp:coreProperties>
</file>