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7" r:id="rId2"/>
    <p:sldId id="328" r:id="rId3"/>
    <p:sldId id="299" r:id="rId4"/>
    <p:sldId id="309" r:id="rId5"/>
    <p:sldId id="269" r:id="rId6"/>
    <p:sldId id="266" r:id="rId7"/>
    <p:sldId id="272" r:id="rId8"/>
    <p:sldId id="304" r:id="rId9"/>
    <p:sldId id="310" r:id="rId10"/>
    <p:sldId id="262" r:id="rId11"/>
    <p:sldId id="297" r:id="rId12"/>
    <p:sldId id="298" r:id="rId13"/>
    <p:sldId id="300" r:id="rId14"/>
    <p:sldId id="311" r:id="rId15"/>
    <p:sldId id="312" r:id="rId16"/>
    <p:sldId id="313" r:id="rId17"/>
    <p:sldId id="301" r:id="rId18"/>
    <p:sldId id="314" r:id="rId19"/>
    <p:sldId id="273" r:id="rId20"/>
    <p:sldId id="307" r:id="rId21"/>
    <p:sldId id="308" r:id="rId22"/>
    <p:sldId id="256" r:id="rId23"/>
    <p:sldId id="321" r:id="rId24"/>
    <p:sldId id="322" r:id="rId25"/>
    <p:sldId id="324" r:id="rId26"/>
    <p:sldId id="323" r:id="rId27"/>
    <p:sldId id="317" r:id="rId28"/>
    <p:sldId id="319" r:id="rId29"/>
    <p:sldId id="320" r:id="rId30"/>
    <p:sldId id="318" r:id="rId31"/>
    <p:sldId id="325" r:id="rId32"/>
    <p:sldId id="326" r:id="rId33"/>
    <p:sldId id="329" r:id="rId34"/>
    <p:sldId id="316" r:id="rId35"/>
    <p:sldId id="315" r:id="rId36"/>
    <p:sldId id="265" r:id="rId37"/>
    <p:sldId id="306" r:id="rId38"/>
    <p:sldId id="330" r:id="rId3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4" autoAdjust="0"/>
  </p:normalViewPr>
  <p:slideViewPr>
    <p:cSldViewPr>
      <p:cViewPr varScale="1">
        <p:scale>
          <a:sx n="50" d="100"/>
          <a:sy n="50" d="100"/>
        </p:scale>
        <p:origin x="86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/>
            <a:t>1. Увеличен объем финансирования на проведение учебных и производственных практик</a:t>
          </a:r>
        </a:p>
        <a:p>
          <a:pPr algn="l" rtl="0"/>
          <a:r>
            <a:rPr lang="ru-RU" dirty="0"/>
            <a:t>2. Удалось сбалансировать график прохождения практики на базе «Белая речка» и «</a:t>
          </a:r>
          <a:r>
            <a:rPr lang="ru-RU" dirty="0" err="1"/>
            <a:t>Лиманчик</a:t>
          </a:r>
          <a:r>
            <a:rPr lang="ru-RU" dirty="0"/>
            <a:t>»</a:t>
          </a:r>
        </a:p>
        <a:p>
          <a:pPr algn="l" rtl="0"/>
          <a:r>
            <a:rPr lang="ru-RU" dirty="0"/>
            <a:t>3. Уменьшилось количество критических замечаний со стороны администрации ЮФУ, касающихся оформления приказов и договоров на практику</a:t>
          </a:r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AADA04AD-0734-4F81-8DFB-DBD78D850462}" type="presOf" srcId="{95447455-0338-41F1-8EDE-A83B92EF130B}" destId="{B5AE6FB9-2201-45B7-B18B-C2FA46FFC874}" srcOrd="0" destOrd="0" presId="urn:microsoft.com/office/officeart/2005/8/layout/vList2"/>
    <dgm:cxn modelId="{7C2F36B4-5C92-480F-8279-5079DA0714C0}" type="presOf" srcId="{3C2F3D47-AF3F-459E-8F92-F8E8116178D4}" destId="{1C3209CE-0DFF-4254-9B58-90EF865C0714}" srcOrd="0" destOrd="0" presId="urn:microsoft.com/office/officeart/2005/8/layout/vList2"/>
    <dgm:cxn modelId="{68FE92EE-3CF8-455B-A750-B67FDC4DD289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2F3D47-AF3F-459E-8F92-F8E8116178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47455-0338-41F1-8EDE-A83B92EF130B}">
      <dgm:prSet/>
      <dgm:spPr/>
      <dgm:t>
        <a:bodyPr/>
        <a:lstStyle/>
        <a:p>
          <a:pPr algn="l" rtl="0"/>
          <a:r>
            <a:rPr lang="ru-RU" dirty="0"/>
            <a:t>1. Реальная стоимость проживания и питания на базах практики постоянно растет, превышая выделяемую сумму на 500-600 руб. в сутки, что провоцирует проявление негативных реакций среди студентов</a:t>
          </a:r>
        </a:p>
        <a:p>
          <a:pPr algn="l" rtl="0"/>
          <a:r>
            <a:rPr lang="ru-RU" dirty="0"/>
            <a:t>2. Существенно возросла стоимость транспортных услуг, предоставляемых коммерческими организациями</a:t>
          </a:r>
        </a:p>
        <a:p>
          <a:pPr algn="l" rtl="0"/>
          <a:r>
            <a:rPr lang="ru-RU" dirty="0"/>
            <a:t>3. Заявленный плотный график однодневных радиальных маршрутов по РО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</dgm:t>
    </dgm:pt>
    <dgm:pt modelId="{B3E03E40-80C3-4136-83EC-9408A8F16508}" type="parTrans" cxnId="{0A506290-BF38-4F53-983A-2B67AAD139A4}">
      <dgm:prSet/>
      <dgm:spPr/>
      <dgm:t>
        <a:bodyPr/>
        <a:lstStyle/>
        <a:p>
          <a:endParaRPr lang="ru-RU"/>
        </a:p>
      </dgm:t>
    </dgm:pt>
    <dgm:pt modelId="{4B6688D1-9BBF-4A86-9DD5-F9E16D6D8996}" type="sibTrans" cxnId="{0A506290-BF38-4F53-983A-2B67AAD139A4}">
      <dgm:prSet/>
      <dgm:spPr/>
      <dgm:t>
        <a:bodyPr/>
        <a:lstStyle/>
        <a:p>
          <a:endParaRPr lang="ru-RU"/>
        </a:p>
      </dgm:t>
    </dgm:pt>
    <dgm:pt modelId="{1C3209CE-0DFF-4254-9B58-90EF865C0714}" type="pres">
      <dgm:prSet presAssocID="{3C2F3D47-AF3F-459E-8F92-F8E8116178D4}" presName="linear" presStyleCnt="0">
        <dgm:presLayoutVars>
          <dgm:animLvl val="lvl"/>
          <dgm:resizeHandles val="exact"/>
        </dgm:presLayoutVars>
      </dgm:prSet>
      <dgm:spPr/>
    </dgm:pt>
    <dgm:pt modelId="{B5AE6FB9-2201-45B7-B18B-C2FA46FFC874}" type="pres">
      <dgm:prSet presAssocID="{95447455-0338-41F1-8EDE-A83B92EF130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8CE0A4B-AE46-4ED6-99E6-82EABE40F8C0}" type="presOf" srcId="{3C2F3D47-AF3F-459E-8F92-F8E8116178D4}" destId="{1C3209CE-0DFF-4254-9B58-90EF865C0714}" srcOrd="0" destOrd="0" presId="urn:microsoft.com/office/officeart/2005/8/layout/vList2"/>
    <dgm:cxn modelId="{12E20488-E99F-4B08-AC2D-777E617E6FFE}" type="presOf" srcId="{95447455-0338-41F1-8EDE-A83B92EF130B}" destId="{B5AE6FB9-2201-45B7-B18B-C2FA46FFC874}" srcOrd="0" destOrd="0" presId="urn:microsoft.com/office/officeart/2005/8/layout/vList2"/>
    <dgm:cxn modelId="{0A506290-BF38-4F53-983A-2B67AAD139A4}" srcId="{3C2F3D47-AF3F-459E-8F92-F8E8116178D4}" destId="{95447455-0338-41F1-8EDE-A83B92EF130B}" srcOrd="0" destOrd="0" parTransId="{B3E03E40-80C3-4136-83EC-9408A8F16508}" sibTransId="{4B6688D1-9BBF-4A86-9DD5-F9E16D6D8996}"/>
    <dgm:cxn modelId="{4FAA4CF7-3EC8-48A1-A3A8-E955679EA4F0}" type="presParOf" srcId="{1C3209CE-0DFF-4254-9B58-90EF865C0714}" destId="{B5AE6FB9-2201-45B7-B18B-C2FA46FFC8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123236"/>
          <a:ext cx="8784977" cy="380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1. Увеличен объем финансирования на проведение учебных и производственных практик</a:t>
          </a:r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2. Удалось сбалансировать график прохождения практики на базе «Белая речка» и «</a:t>
          </a:r>
          <a:r>
            <a:rPr lang="ru-RU" sz="2900" kern="1200" dirty="0" err="1"/>
            <a:t>Лиманчик</a:t>
          </a:r>
          <a:r>
            <a:rPr lang="ru-RU" sz="2900" kern="1200" dirty="0"/>
            <a:t>»</a:t>
          </a:r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3. Уменьшилось количество критических замечаний со стороны администрации ЮФУ, касающихся оформления приказов и договоров на практику</a:t>
          </a:r>
        </a:p>
      </dsp:txBody>
      <dsp:txXfrm>
        <a:off x="185509" y="308745"/>
        <a:ext cx="8413959" cy="342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E6FB9-2201-45B7-B18B-C2FA46FFC874}">
      <dsp:nvSpPr>
        <dsp:cNvPr id="0" name=""/>
        <dsp:cNvSpPr/>
      </dsp:nvSpPr>
      <dsp:spPr>
        <a:xfrm>
          <a:off x="0" y="67075"/>
          <a:ext cx="8784977" cy="391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1. Реальная стоимость проживания и питания на базах практики постоянно растет, превышая выделяемую сумму на 500-600 руб. в сутки, что провоцирует проявление негативных реакций среди студентов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2. Существенно возросла стоимость транспортных услуг, предоставляемых коммерческими организациями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3. Заявленный плотный график однодневных радиальных маршрутов по РО может не позволить в полной мере воспользоваться услугами отдела логистики и трансфера ЮФУ, что повлечет изменение сметы в сторону её увеличения.</a:t>
          </a:r>
        </a:p>
      </dsp:txBody>
      <dsp:txXfrm>
        <a:off x="190992" y="258067"/>
        <a:ext cx="8402993" cy="353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CC16F-CD6A-4F8B-A494-03CB54A23F21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9EAB-9010-45EF-BC4C-2B5FBA1F89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81F8-71C2-4FB2-AAC0-2F65769A732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EAF-F393-47EF-8262-E6BBF7233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2742398"/>
            <a:ext cx="8784977" cy="186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 организации и проведении учебных и производственных практик студентов 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Института наук о Земле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2021 году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 апреля 2021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407" y="4437112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5" y="1700808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b="1" dirty="0"/>
              <a:t>График заездов на базу практики «Белая речка»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7303" y="238961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29.06.2021 – 07.07.2021 экологи 1 курс 5 гр.  (24 студ. + 2 преп.)  Г. Ю. Скляренко,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30.06.2021 – 08.07.2021 геологи 1 курс 2 группа (21 студ. + 2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Ю. В. Попов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06.07.2018 – 16.07.2018 (возможно на 7 дней) географы 1 курс 3 группа (30 студ. + 4 преп. + 1 врач) А. В. Михайленко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10.07.2019 – 24.07.2019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курс 4 гр. (10 студ. + 2 преп.) Е. В. Беспалова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20.07.2019 – 16.08.2019 геологи 2 курс 1 группа (20 студ. + 2 преп.) А. Н. Леднев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20.07.2019 – 16.08.2019 геологи 2 курс 2 группа (21 студ. + 1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+ 6 преп.) А.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Наставкин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4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4" y="1817819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/>
              <a:t>График заполняемости базы практики «Белая речка»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53E00D-76EF-45A0-8B71-D23321673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7942"/>
            <a:ext cx="9144000" cy="327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600200"/>
            <a:ext cx="8229600" cy="457200"/>
          </a:xfrm>
        </p:spPr>
        <p:txBody>
          <a:bodyPr>
            <a:normAutofit/>
          </a:bodyPr>
          <a:lstStyle/>
          <a:p>
            <a:r>
              <a:rPr lang="ru-RU" sz="1600" b="1" dirty="0"/>
              <a:t>Потребность </a:t>
            </a:r>
            <a:r>
              <a:rPr lang="ru-RU" sz="1600" b="1" dirty="0" err="1"/>
              <a:t>ИНоЗ</a:t>
            </a:r>
            <a:r>
              <a:rPr lang="ru-RU" sz="1600" b="1" dirty="0"/>
              <a:t> в автотранспорте для обеспечения радиальных маршрутов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61A807-FB0E-45F3-A001-D76D2E61A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52274"/>
            <a:ext cx="9144000" cy="42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2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10"/>
            <a:ext cx="8229600" cy="464890"/>
          </a:xfrm>
        </p:spPr>
        <p:txBody>
          <a:bodyPr>
            <a:noAutofit/>
          </a:bodyPr>
          <a:lstStyle/>
          <a:p>
            <a:r>
              <a:rPr lang="ru-RU" sz="1600" b="1" dirty="0"/>
              <a:t>Обеспечение учебных практик на территории Ростовской области (однодневные выезды) в июне-августе 2021 года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3CB305-C2AB-42AB-958E-1EC9E6282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" y="2065090"/>
            <a:ext cx="9144000" cy="365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8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09"/>
            <a:ext cx="8229600" cy="505215"/>
          </a:xfrm>
        </p:spPr>
        <p:txBody>
          <a:bodyPr>
            <a:noAutofit/>
          </a:bodyPr>
          <a:lstStyle/>
          <a:p>
            <a:r>
              <a:rPr lang="ru-RU" sz="1400" b="1" dirty="0"/>
              <a:t>Обеспечение учебных практик на территории Ростовской области (однодневные выезды) </a:t>
            </a:r>
            <a:br>
              <a:rPr lang="ru-RU" sz="1400" b="1" dirty="0"/>
            </a:br>
            <a:r>
              <a:rPr lang="ru-RU" sz="1400" b="1" dirty="0"/>
              <a:t>в июне-августе 2021 года</a:t>
            </a:r>
            <a:br>
              <a:rPr lang="ru-RU" sz="1400" b="1" dirty="0"/>
            </a:br>
            <a:r>
              <a:rPr lang="ru-RU" sz="1400" b="1" dirty="0"/>
              <a:t>(продолжение)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CE34B2-BD8D-4204-A900-1C1BE49B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8711"/>
            <a:ext cx="9144000" cy="47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09"/>
            <a:ext cx="8229600" cy="505215"/>
          </a:xfrm>
        </p:spPr>
        <p:txBody>
          <a:bodyPr>
            <a:noAutofit/>
          </a:bodyPr>
          <a:lstStyle/>
          <a:p>
            <a:r>
              <a:rPr lang="ru-RU" sz="1400" b="1" dirty="0"/>
              <a:t>Обеспечение учебных практик на территории Ростовской области (однодневные выезды) </a:t>
            </a:r>
            <a:br>
              <a:rPr lang="ru-RU" sz="1400" b="1" dirty="0"/>
            </a:br>
            <a:r>
              <a:rPr lang="ru-RU" sz="1400" b="1" dirty="0"/>
              <a:t>в июне-августе 2021 года</a:t>
            </a:r>
            <a:br>
              <a:rPr lang="ru-RU" sz="1400" b="1" dirty="0"/>
            </a:br>
            <a:r>
              <a:rPr lang="ru-RU" sz="1400" b="1" dirty="0"/>
              <a:t>(продолжение)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EFA72-7A4C-4A20-A28E-D04FB1973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5" y="2229832"/>
            <a:ext cx="9144000" cy="47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0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23098"/>
            <a:ext cx="8229600" cy="505215"/>
          </a:xfrm>
        </p:spPr>
        <p:txBody>
          <a:bodyPr>
            <a:noAutofit/>
          </a:bodyPr>
          <a:lstStyle/>
          <a:p>
            <a:r>
              <a:rPr lang="ru-RU" sz="1400" b="1" dirty="0"/>
              <a:t>Обеспечение учебных практик на территории Ростовской области (однодневные выезды) </a:t>
            </a:r>
            <a:br>
              <a:rPr lang="ru-RU" sz="1400" b="1" dirty="0"/>
            </a:br>
            <a:r>
              <a:rPr lang="ru-RU" sz="1400" b="1" dirty="0"/>
              <a:t>в июне-августе 2021 года</a:t>
            </a:r>
            <a:br>
              <a:rPr lang="ru-RU" sz="1400" b="1" dirty="0"/>
            </a:br>
            <a:r>
              <a:rPr lang="ru-RU" sz="1400" b="1" dirty="0"/>
              <a:t>(продолжение)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B28128-8988-46A8-AC30-17EBCCB42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3" y="2878244"/>
            <a:ext cx="9144000" cy="19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10"/>
            <a:ext cx="8229600" cy="464890"/>
          </a:xfrm>
        </p:spPr>
        <p:txBody>
          <a:bodyPr>
            <a:normAutofit/>
          </a:bodyPr>
          <a:lstStyle/>
          <a:p>
            <a:r>
              <a:rPr lang="ru-RU" sz="1600" b="1" dirty="0"/>
              <a:t>Расценки при заказе коммерческого автотранспорта от сторонних поставщиков услуг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221AD4-4973-4381-83A9-2AF53971C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617" y="2152263"/>
            <a:ext cx="6179836" cy="453276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8129FABB-3185-4A08-B681-828A3EC00A33}"/>
              </a:ext>
            </a:extLst>
          </p:cNvPr>
          <p:cNvSpPr/>
          <p:nvPr/>
        </p:nvSpPr>
        <p:spPr>
          <a:xfrm>
            <a:off x="6804248" y="2689166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10"/>
            <a:ext cx="8229600" cy="464890"/>
          </a:xfrm>
        </p:spPr>
        <p:txBody>
          <a:bodyPr>
            <a:normAutofit/>
          </a:bodyPr>
          <a:lstStyle/>
          <a:p>
            <a:r>
              <a:rPr lang="ru-RU" sz="1600" b="1" dirty="0"/>
              <a:t>Заказ автобусов через отдел логистики и трансфера ЮФУ (Гараж ЮФУ)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21C99D-8143-496D-AB19-EBAB79D06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965" y="2216727"/>
            <a:ext cx="9144000" cy="4402056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7DFE7B0D-F23D-4FEF-9CED-79BD50C34B35}"/>
              </a:ext>
            </a:extLst>
          </p:cNvPr>
          <p:cNvSpPr/>
          <p:nvPr/>
        </p:nvSpPr>
        <p:spPr>
          <a:xfrm>
            <a:off x="6804248" y="2996952"/>
            <a:ext cx="576064" cy="339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9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2400" b="1" dirty="0"/>
              <a:t>Положительные моменты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2292658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0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89" y="2334681"/>
            <a:ext cx="8732799" cy="417864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b="1" dirty="0"/>
              <a:t>Приказ Минобрнауки РФ № 885 от 05 августа 2020 года</a:t>
            </a:r>
            <a:br>
              <a:rPr lang="ru-RU" sz="2400" b="1" dirty="0"/>
            </a:br>
            <a:r>
              <a:rPr lang="ru-RU" sz="2400" b="1" dirty="0"/>
              <a:t>«О практической подготовке обучающихся»</a:t>
            </a:r>
            <a:br>
              <a:rPr lang="ru-RU" sz="2400" b="1" dirty="0"/>
            </a:br>
            <a:br>
              <a:rPr lang="ru-RU" sz="2800" b="1" dirty="0"/>
            </a:br>
            <a:r>
              <a:rPr lang="ru-RU" sz="2400" b="1" dirty="0"/>
              <a:t>Разновидности учебных и производственных практик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0135" y="3229851"/>
            <a:ext cx="873279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Типы учебной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навыков;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первичных профессиональных умений и навыков, в </a:t>
            </a:r>
            <a:r>
              <a:rPr lang="ru-RU" sz="1900" dirty="0" err="1"/>
              <a:t>т.ч</a:t>
            </a:r>
            <a:r>
              <a:rPr lang="ru-RU" sz="1900" dirty="0"/>
              <a:t>. первичных умений и навыков научно-исследовательской деятельности.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Типы производственной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практика по получению профессиональных умений и опыта профессиональной деятельности;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преддипломная практика;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Научно-исследовательская работа.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1900" b="1" dirty="0"/>
              <a:t>Способы проведения учебной и производственной практики: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стационарная;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выездная;</a:t>
            </a:r>
          </a:p>
          <a:p>
            <a:pPr marL="285750" indent="-28575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выездная (полевая).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2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2400" b="1" dirty="0"/>
              <a:t>Проблемы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5326539"/>
              </p:ext>
            </p:extLst>
          </p:nvPr>
        </p:nvGraphicFramePr>
        <p:xfrm>
          <a:off x="214046" y="2262688"/>
          <a:ext cx="8784977" cy="404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0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3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046" y="2815376"/>
            <a:ext cx="8784977" cy="186216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 взаимодействии с Ассоциацией выпускников ЮФУ и наполнении Фонда целевого капитала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30 апреля 2021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9424" y="3933056"/>
            <a:ext cx="7488832" cy="1248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Зам. директора Института наук о Земле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Труфанов Алексей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Вячеславич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8654"/>
            <a:ext cx="1418807" cy="13165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53333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Муратова Галина Викторовна</a:t>
            </a:r>
          </a:p>
          <a:p>
            <a:pPr algn="ctr"/>
            <a:r>
              <a:rPr lang="ru-RU" dirty="0"/>
              <a:t>Профессор Института математики, механики и компьютерных наук им. И.И. </a:t>
            </a:r>
            <a:r>
              <a:rPr lang="ru-RU" dirty="0" err="1"/>
              <a:t>Воровича</a:t>
            </a:r>
            <a:r>
              <a:rPr lang="ru-RU" dirty="0"/>
              <a:t>, доктор физико-математических наук, профессор</a:t>
            </a:r>
          </a:p>
          <a:p>
            <a:pPr algn="ctr"/>
            <a:r>
              <a:rPr lang="ru-RU" dirty="0"/>
              <a:t>Исполнительный директор Фонда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6942D-F0DB-4FE3-AE1B-3D19A2552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599" y="2186456"/>
            <a:ext cx="5173427" cy="319297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B10AA4-E3E3-41E9-B839-ECDDC3E81817}"/>
              </a:ext>
            </a:extLst>
          </p:cNvPr>
          <p:cNvSpPr/>
          <p:nvPr/>
        </p:nvSpPr>
        <p:spPr>
          <a:xfrm>
            <a:off x="862705" y="152462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Фонд целевого капитала ЮФУ</a:t>
            </a:r>
          </a:p>
          <a:p>
            <a:pPr algn="ctr"/>
            <a:r>
              <a:rPr lang="ru-RU" sz="2000" b="1" dirty="0"/>
              <a:t>составляет около 40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27179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682099" y="478675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Кумов Антон Михайлович </a:t>
            </a:r>
          </a:p>
          <a:p>
            <a:pPr algn="ctr"/>
            <a:r>
              <a:rPr lang="ru-RU" dirty="0"/>
              <a:t>Заместитель директора Института компьютерных технологий и информационной безопасности по реализации молодежных и общественных программ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0F9859-6B81-4F81-A3CA-080FD2630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604797"/>
            <a:ext cx="2304256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1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647564" y="242088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1 и 2 апреля 2021 года </a:t>
            </a:r>
          </a:p>
          <a:p>
            <a:pPr algn="ctr"/>
            <a:r>
              <a:rPr lang="ru-RU" sz="2000" b="1" dirty="0"/>
              <a:t>на базе Точки кипения ЮФУ</a:t>
            </a:r>
          </a:p>
          <a:p>
            <a:pPr algn="ctr"/>
            <a:r>
              <a:rPr lang="ru-RU" sz="2000" b="1" dirty="0"/>
              <a:t>представителями ФЦК МФТИ была организована и проведена обучающая настольная игра по работе </a:t>
            </a:r>
            <a:r>
              <a:rPr lang="ru-RU" sz="2000" b="1" dirty="0" err="1"/>
              <a:t>Эндаументов</a:t>
            </a:r>
            <a:endParaRPr lang="ru-RU" sz="2000" b="1" dirty="0"/>
          </a:p>
          <a:p>
            <a:pPr algn="ctr"/>
            <a:r>
              <a:rPr lang="ru-RU" sz="2000" dirty="0"/>
              <a:t>Реализуемая в рамках проекта </a:t>
            </a:r>
            <a:r>
              <a:rPr lang="en-US" sz="2000" dirty="0"/>
              <a:t>Endowment Game Tour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победителем конкурса «Практики личной филантропии и альтруизма» Благотворительного фонда В. Потанина – </a:t>
            </a:r>
            <a:r>
              <a:rPr lang="ru-RU" sz="2000" dirty="0" err="1"/>
              <a:t>Ледуховской</a:t>
            </a:r>
            <a:r>
              <a:rPr lang="ru-RU" sz="2000" dirty="0"/>
              <a:t> Юлией</a:t>
            </a:r>
          </a:p>
        </p:txBody>
      </p:sp>
    </p:spTree>
    <p:extLst>
      <p:ext uri="{BB962C8B-B14F-4D97-AF65-F5344CB8AC3E}">
        <p14:creationId xmlns:p14="http://schemas.microsoft.com/office/powerpoint/2010/main" val="351694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647564" y="220486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Приказ от 05.04.2021 № 516 О конкурсном отборе проектов, финансируемых из средств ФЦК ЮФУ «Проект года 2021»</a:t>
            </a:r>
          </a:p>
          <a:p>
            <a:pPr algn="ctr"/>
            <a:r>
              <a:rPr lang="ru-RU" sz="2000" b="1" dirty="0"/>
              <a:t>Поддержание наиболее значимых научно-образовательных проектов</a:t>
            </a:r>
          </a:p>
          <a:p>
            <a:pPr algn="ctr"/>
            <a:r>
              <a:rPr lang="ru-RU" sz="2000" b="1" dirty="0"/>
              <a:t>Сроки представления заявок – с 7 апреля по 12 мая 2021 г.</a:t>
            </a:r>
          </a:p>
          <a:p>
            <a:pPr algn="ctr"/>
            <a:r>
              <a:rPr lang="ru-RU" sz="2000" b="1" dirty="0"/>
              <a:t>Срок реализации проектов – до 15 декабря 2021 г.</a:t>
            </a:r>
          </a:p>
          <a:p>
            <a:pPr algn="ctr"/>
            <a:r>
              <a:rPr lang="ru-RU" sz="2000" b="1" dirty="0"/>
              <a:t>Общий грантовый фонд 1 027 000 руб.</a:t>
            </a:r>
          </a:p>
          <a:p>
            <a:pPr algn="ctr"/>
            <a:r>
              <a:rPr lang="ru-RU" sz="2000" b="1" dirty="0"/>
              <a:t>Запрашиваемый объем финансирования по проектам </a:t>
            </a:r>
          </a:p>
          <a:p>
            <a:pPr algn="ctr"/>
            <a:r>
              <a:rPr lang="ru-RU" sz="2000" b="1" dirty="0"/>
              <a:t>до 250 000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302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27584" y="475270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4 сентября 2020 г. в состоялась отчетно-перевыборная конференция Ассоциации выпускников ЮФУ.</a:t>
            </a:r>
            <a:br>
              <a:rPr lang="ru-RU" dirty="0"/>
            </a:br>
            <a:r>
              <a:rPr lang="ru-RU" dirty="0"/>
              <a:t>Делегаты конференции одобрили и утвердили отчет президента Юрия Колесникова о деятельности Ассоциации выпускников ЮФУ в 2017 - 2020 годах, отметив успешность мероприятий и рост влияния организации.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DB7A65-6F95-4472-8CAE-B04F67085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150" y="1495186"/>
            <a:ext cx="4657700" cy="31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0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4740787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Конференция также утвердила новый состав правления Ассоциации в количестве 15 человек. В него вошли, в том числе, президент ЮФУ Марина Александровна Боровская и новый президент Ассоциации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Роман Ахмедович </a:t>
            </a:r>
            <a:r>
              <a:rPr lang="ru-RU" b="1" dirty="0" err="1"/>
              <a:t>Хади</a:t>
            </a:r>
            <a:r>
              <a:rPr lang="ru-RU" b="1" dirty="0"/>
              <a:t> </a:t>
            </a:r>
            <a:r>
              <a:rPr lang="ru-RU" dirty="0"/>
              <a:t>- кандидат технических наук, доцент</a:t>
            </a:r>
            <a:br>
              <a:rPr lang="ru-RU" dirty="0"/>
            </a:br>
            <a:r>
              <a:rPr lang="ru-RU" dirty="0"/>
              <a:t>Общественный представитель по направлению АНО «Агентство стратегических инициатив по продвижению новых проектов»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A1D93D-95D1-46B7-8A4B-BFA383112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451" y="1520315"/>
            <a:ext cx="4561098" cy="30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0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4740787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9 февраля 2021 г. членам Рабочей группы Ассоциации выпускников ЮФУ был представлен её Технический директор </a:t>
            </a:r>
            <a:endParaRPr lang="ru-RU" b="1" dirty="0"/>
          </a:p>
          <a:p>
            <a:pPr algn="ctr"/>
            <a:r>
              <a:rPr lang="ru-RU" b="1" dirty="0"/>
              <a:t> Садко Дмитрий Олегович </a:t>
            </a:r>
          </a:p>
          <a:p>
            <a:pPr algn="ctr"/>
            <a:r>
              <a:rPr lang="ru-RU" dirty="0"/>
              <a:t>Генеральный директор Фонда региональных исследований «Страна»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F1FCC-F5D7-495E-B5AF-02ADDBF7C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1604797"/>
            <a:ext cx="2225402" cy="29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6830" y="1653192"/>
            <a:ext cx="8732799" cy="19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учебную и производственную практику  пройдут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бакалавриата, специалитета и магистратуры.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2019-2021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договоров о сотрудничестве с различными организациями, предоставляющими места для прохождения практики студентам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том числе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2021 году.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20CF3B-DFD5-421E-9803-287F0AF7E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77" y="3212985"/>
            <a:ext cx="5870231" cy="35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1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BC356D-9BFA-47F3-A494-CC608AFAE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530" y="1772816"/>
            <a:ext cx="7095709" cy="46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12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106834-5011-4FAB-BD0A-AB16CC49D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38" y="1623399"/>
            <a:ext cx="3459981" cy="23066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3D3946-40DE-447B-83C7-B4CB12A7F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3992055"/>
            <a:ext cx="6639533" cy="189566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F9531F3-D96A-4EBD-8F8B-1747074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1623398"/>
            <a:ext cx="3888431" cy="1517571"/>
          </a:xfrm>
        </p:spPr>
        <p:txBody>
          <a:bodyPr anchor="t">
            <a:normAutofit fontScale="90000"/>
          </a:bodyPr>
          <a:lstStyle/>
          <a:p>
            <a:pPr algn="just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– состоялось заседание Рабочей группы по взаимодействию с Ассоциацией выпускников ЮФУ, посвященное выработке концепции проведения Дня выпускника</a:t>
            </a:r>
          </a:p>
        </p:txBody>
      </p:sp>
      <p:sp>
        <p:nvSpPr>
          <p:cNvPr id="11" name="Заголовок 8">
            <a:extLst>
              <a:ext uri="{FF2B5EF4-FFF2-40B4-BE49-F238E27FC236}">
                <a16:creationId xmlns:a16="http://schemas.microsoft.com/office/drawing/2014/main" id="{4AF04401-129E-410E-9489-853FB13E5BAF}"/>
              </a:ext>
            </a:extLst>
          </p:cNvPr>
          <p:cNvSpPr txBox="1">
            <a:spLocks/>
          </p:cNvSpPr>
          <p:nvPr/>
        </p:nvSpPr>
        <p:spPr>
          <a:xfrm>
            <a:off x="4932040" y="5110530"/>
            <a:ext cx="3888431" cy="1517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28 апреля – было запланировано выездное заседание Рабочей группы по взаимодействию с Ассоциацией выпускников ЮФУ, посвященное проведению Дня выпускника</a:t>
            </a:r>
          </a:p>
        </p:txBody>
      </p:sp>
    </p:spTree>
    <p:extLst>
      <p:ext uri="{BB962C8B-B14F-4D97-AF65-F5344CB8AC3E}">
        <p14:creationId xmlns:p14="http://schemas.microsoft.com/office/powerpoint/2010/main" val="338832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CA75C0-5763-4705-AA8B-ECF5A7478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624" y="1503198"/>
            <a:ext cx="3804751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09"/>
            <a:ext cx="8229600" cy="39247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трудоустройства выпускников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№ 113-р от 25.02.21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до 30 марта 2021 года – прогноз трудоустройства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до 30 июня 2021 года – фактическое трудоустройство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до 30 ноября 2021 года – обновление данных по выпускникам 2021, 2020 и 2019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22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1735" y="1592510"/>
            <a:ext cx="8229600" cy="46489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распределение выпускников 2021 года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24038" y="1600200"/>
            <a:ext cx="9842252" cy="4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8240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2753B9-F2F8-403E-8661-1203534B2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658" y="2220527"/>
            <a:ext cx="7241581" cy="4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49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CD7649F-586E-473A-9F9D-FC2998F0098D}"/>
              </a:ext>
            </a:extLst>
          </p:cNvPr>
          <p:cNvSpPr/>
          <p:nvPr/>
        </p:nvSpPr>
        <p:spPr>
          <a:xfrm>
            <a:off x="888914" y="1844824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карьеры ЮФУ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Института приняли активное участие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Днях карьеры ЮФУ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проводимых в рамках весенней недели академической мобильности и организованных Центром карьеры ЮФУ. Мероприятие проводилось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1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апреля 2021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дистанционной форме на платформах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Teams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Факультетус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мероприятий подобного рода следует отметить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Цифровую Ярмарку вакансий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(5-11 апреля),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написанию резюме от ведущих онлайн-рекрутинговых компаний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 Job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Hanter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 и онлайн встречи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ведущих международных и российских компаний, а также профориентационное тестирование и карьерные консультирования. </a:t>
            </a:r>
          </a:p>
          <a:p>
            <a:pPr indent="45720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работодателей было представлено 55 компаний и 350 вакансий и стажировок</a:t>
            </a:r>
          </a:p>
        </p:txBody>
      </p:sp>
    </p:spTree>
    <p:extLst>
      <p:ext uri="{BB962C8B-B14F-4D97-AF65-F5344CB8AC3E}">
        <p14:creationId xmlns:p14="http://schemas.microsoft.com/office/powerpoint/2010/main" val="3672482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BCFCFE-DE5D-47F4-A0B3-0A8682A7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1" y="1804274"/>
            <a:ext cx="6385584" cy="45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29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7B89ED-9FD8-4DAD-892A-C43BFDEAC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438" y="1810369"/>
            <a:ext cx="6861123" cy="48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0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30243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r>
              <a:rPr lang="ru-RU" sz="4800" b="1" dirty="0"/>
              <a:t>Благодарю за внимание!</a:t>
            </a:r>
            <a:br>
              <a:rPr lang="ru-RU" sz="4800" b="1" dirty="0"/>
            </a:b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0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744" y="2204864"/>
            <a:ext cx="8732799" cy="4982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организации – стратегические партнеры, обеспечивающие места прохождения производственных практик 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«Северо-Восточное ПГО», Магадан; ООО НПГФ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«Полиметалл», Благовещенск;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Ботуобинская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ГРЭ»  АК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Алроса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Якутия; ООО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Дальзолото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Хабаровский край; ООО «Статус», Магаданская область; ООО «Арбат», Магаданская область; ЮНЦ РАН; ФГБУ «Северо-Кавказское управление по гидрометеорологии и мониторингу окружающей среды»;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ФГБУ «Астраханский ордена Трудового Красного Знамени государственный природный биосферный заповедник», г. Астрахань;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Северо-Кавказский филиал ФГБУ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Авиаметтелеком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Росгидромета»,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ВНИГРИуголь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ФГБУ «Гидрохимический институт», НП «Ассоциация Инженерные изыскания в строительстве», ООО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ДонГео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картографическая компания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ЦКП «Центр изучения минерального сырья и состояния окружающей среды»,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Азово-Черноморский филиал ФГБНУ «ВНИРО»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АзНИИРХ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ФБУ «Территориальный фонд геологической информации по Южному федеральному округу»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19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3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484784"/>
            <a:ext cx="9143999" cy="7779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Педагогическая и научно-педагогическая практика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046" y="2420888"/>
            <a:ext cx="87849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стабильных партнеров, обеспечивающих прохождение педагогической практики следует отметить следующие образовательные учреждения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МБОУ «Школа №1», МБОУ «Школа № 83», МБОУ «Лицей № 57» г.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-н/Д; МБОУ СОШ № 2, п. Южный,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Мартыновского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р-на РО; МАОУ «Гимназия № 25, г. Краснодар; Научно-образовательный центр «Образование в течение всей жизни», г.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-на-Дону.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обучающихся будет направлено в НОЦ «Глобальные и региональные географо-экономические исследования и инновационные технологии», НОЦ «Геоэкология и природопользование» - базовое подразделение ФБГУ «Гидрохимический институт», НОЦ «Геотехнологическое прогнозирование и комплексное использование минерального сырья Юга России» и ЦКП НО «Центр исследования минерального сырья и состояния окружающей среды» при Институте наук о Земле ЮФУ.</a:t>
            </a:r>
          </a:p>
          <a:p>
            <a:pPr algn="just">
              <a:spcAft>
                <a:spcPts val="6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5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628800"/>
            <a:ext cx="8732799" cy="5618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Базы учебных практик студентов</a:t>
            </a:r>
            <a:br>
              <a:rPr lang="ru-RU" sz="2000" b="1" dirty="0"/>
            </a:br>
            <a:r>
              <a:rPr lang="ru-RU" sz="2000" b="1" dirty="0"/>
              <a:t>Института наук о Земле ЮФУ, задействованные в 2021 году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948" y="2347118"/>
            <a:ext cx="6371880" cy="207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учебного туризма «Белая Речка» (Республика Адыгея);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практики и спортивно-оздоровительного туризма «</a:t>
            </a:r>
            <a:r>
              <a:rPr lang="ru-RU" dirty="0" err="1"/>
              <a:t>Лиманчик</a:t>
            </a:r>
            <a:r>
              <a:rPr lang="ru-RU" dirty="0"/>
              <a:t>» (Краснодарский край);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Буровой полигон Новочеркасского геолого-разведочного колледжа;</a:t>
            </a:r>
          </a:p>
          <a:p>
            <a:pPr marL="285750" indent="-285750" algn="just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dirty="0"/>
              <a:t>База ЮНЦ РАН в пос. </a:t>
            </a:r>
            <a:r>
              <a:rPr lang="ru-RU" dirty="0" err="1"/>
              <a:t>Кагальник</a:t>
            </a:r>
            <a:r>
              <a:rPr lang="ru-RU" dirty="0"/>
              <a:t>;</a:t>
            </a:r>
          </a:p>
          <a:p>
            <a:pPr algn="just">
              <a:lnSpc>
                <a:spcPct val="80000"/>
              </a:lnSpc>
              <a:spcAft>
                <a:spcPts val="400"/>
              </a:spcAft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3431"/>
          <a:stretch/>
        </p:blipFill>
        <p:spPr>
          <a:xfrm>
            <a:off x="237151" y="4516486"/>
            <a:ext cx="1958585" cy="14413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1" y="4174629"/>
            <a:ext cx="2378319" cy="17831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6" y="4252639"/>
            <a:ext cx="2256369" cy="1691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3681"/>
          <a:stretch/>
        </p:blipFill>
        <p:spPr>
          <a:xfrm>
            <a:off x="6761746" y="2276872"/>
            <a:ext cx="2274750" cy="1871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/>
          <a:stretch/>
        </p:blipFill>
        <p:spPr>
          <a:xfrm>
            <a:off x="2293129" y="4516486"/>
            <a:ext cx="1990839" cy="14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71661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3EF76C-DF74-4A86-8D9D-65BA20122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04" y="1801888"/>
            <a:ext cx="8739515" cy="47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FCDE4F-0BA7-4D33-B8A8-EE49230DD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14" y="1670938"/>
            <a:ext cx="7571428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14844" r="3193" b="54608"/>
          <a:stretch/>
        </p:blipFill>
        <p:spPr>
          <a:xfrm>
            <a:off x="1832759" y="116632"/>
            <a:ext cx="5547553" cy="137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90" y="116632"/>
            <a:ext cx="1406498" cy="137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6632"/>
            <a:ext cx="1418807" cy="131655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33965" y="785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2F6CED-01E0-4F8E-B8E3-188A02744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95" y="1591189"/>
            <a:ext cx="7571428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8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1243</Words>
  <Application>Microsoft Office PowerPoint</Application>
  <PresentationFormat>Экран (4:3)</PresentationFormat>
  <Paragraphs>90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Об организации и проведении учебных и производственных практик студентов  Института наук о Земле в 2021 году   30 апреля 2021 г.</vt:lpstr>
      <vt:lpstr>Приказ Минобрнауки РФ № 885 от 05 августа 2020 года «О практической подготовке обучающихся»  Разновидности учебных и производственных практик</vt:lpstr>
      <vt:lpstr>Презентация PowerPoint</vt:lpstr>
      <vt:lpstr>Презентация PowerPoint</vt:lpstr>
      <vt:lpstr>  Педагогическая и научно-педагогическая практика </vt:lpstr>
      <vt:lpstr>Базы учебных практик студентов Института наук о Земле ЮФУ, задействованные в 2021 году </vt:lpstr>
      <vt:lpstr>Презентация PowerPoint</vt:lpstr>
      <vt:lpstr>Презентация PowerPoint</vt:lpstr>
      <vt:lpstr>Презентация PowerPoint</vt:lpstr>
      <vt:lpstr>График заездов на базу практики «Белая речка»</vt:lpstr>
      <vt:lpstr>График заполняемости базы практики «Белая речка»</vt:lpstr>
      <vt:lpstr>Потребность ИНоЗ в автотранспорте для обеспечения радиальных маршрутов</vt:lpstr>
      <vt:lpstr>Обеспечение учебных практик на территории Ростовской области (однодневные выезды) в июне-августе 2021 года</vt:lpstr>
      <vt:lpstr>Обеспечение учебных практик на территории Ростовской области (однодневные выезды)  в июне-августе 2021 года (продолжение)</vt:lpstr>
      <vt:lpstr>Обеспечение учебных практик на территории Ростовской области (однодневные выезды)  в июне-августе 2021 года (продолжение)</vt:lpstr>
      <vt:lpstr>Обеспечение учебных практик на территории Ростовской области (однодневные выезды)  в июне-августе 2021 года (продолжение)</vt:lpstr>
      <vt:lpstr>Расценки при заказе коммерческого автотранспорта от сторонних поставщиков услуг </vt:lpstr>
      <vt:lpstr>Заказ автобусов через отдел логистики и трансфера ЮФУ (Гараж ЮФУ)</vt:lpstr>
      <vt:lpstr> Положительные моменты </vt:lpstr>
      <vt:lpstr> Проблемы </vt:lpstr>
      <vt:lpstr> Благодарю за внимание! </vt:lpstr>
      <vt:lpstr>О взаимодействии с Ассоциацией выпускников ЮФУ и наполнении Фонда целевого капитала     30 апреля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23 марта – состоялось заседание Рабочей группы по взаимодействию с Ассоциацией выпускников ЮФУ, посвященное выработке концепции проведения Дня выпускника</vt:lpstr>
      <vt:lpstr>Презентация PowerPoint</vt:lpstr>
      <vt:lpstr>Мониторинг трудоустройства выпускников  Распоряжение № 113-р от 25.02.21  1 этап – до 30 марта 2021 года – прогноз трудоустройства 2 этап – до 30 июня 2021 года – фактическое трудоустройство 3 этап – до 30 ноября 2021 года – обновление данных по выпускникам 2021, 2020 и 2019 г.г. </vt:lpstr>
      <vt:lpstr>Количественное распределение выпускников 2021 года</vt:lpstr>
      <vt:lpstr>Презентация PowerPoint</vt:lpstr>
      <vt:lpstr>Презентация PowerPoint</vt:lpstr>
      <vt:lpstr>Презентация PowerPoint</vt:lpstr>
      <vt:lpstr> Благодарю за внимание! 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наук о Земле</dc:title>
  <dc:creator>KUZNETSOV</dc:creator>
  <cp:lastModifiedBy>Труфанов Алексей Вячеславич</cp:lastModifiedBy>
  <cp:revision>496</cp:revision>
  <cp:lastPrinted>2013-11-27T12:26:39Z</cp:lastPrinted>
  <dcterms:created xsi:type="dcterms:W3CDTF">2013-11-19T21:36:39Z</dcterms:created>
  <dcterms:modified xsi:type="dcterms:W3CDTF">2021-04-30T09:09:23Z</dcterms:modified>
</cp:coreProperties>
</file>